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6.xml" ContentType="application/inkml+xml"/>
  <Override PartName="/ppt/ink/ink5.xml" ContentType="application/inkml+xml"/>
  <Override PartName="/ppt/ink/ink8.xml" ContentType="application/inkml+xml"/>
  <Override PartName="/ppt/ink/ink9.xml" ContentType="application/inkml+xml"/>
  <Override PartName="/ppt/ink/ink7.xml" ContentType="application/inkml+xml"/>
  <Override PartName="/ppt/theme/theme1.xml" ContentType="application/vnd.openxmlformats-officedocument.theme+xml"/>
  <Override PartName="/ppt/ink/ink10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  <p:sldId id="257" r:id="rId9"/>
    <p:sldId id="258" r:id="rId10"/>
    <p:sldId id="259" r:id="rId11"/>
    <p:sldId id="266" r:id="rId12"/>
  </p:sldIdLst>
  <p:sldSz cx="12192000" cy="6858000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22:13:52.45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252 0,'-4'0,"-5"0,-5 0,-4 0,-3 0,-2 0,-1 0,0 0,-1 0,1 0,4 4,6 6,4 4,1 4,2 4,1-3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22:26:19.60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0,'354'19,"-255"-14,-60-5,1 3,44 8,-34-4,0-2,1-2,74-6,-18 0,340 3,-405-4,-27-1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22:13:59.67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22:18:18.97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1,'15'0,"-1"0,1 1,-1 1,1 0,-1 1,0 1,18 7,49 14,-59-20,-1 2,0 0,0 1,26 15,15 8,-44-23,0 0,27 19,-4 1,-27-20,0 1,-1 0,0 1,-1 1,0 0,-1 0,10 14,0 2,46 44,-10-11,-30-33,1-1,35 25,-44-36,36 27,-16-13,-2 1,0 2,58 67,-45-38,-18-23,-2 1,27 45,35 53,-85-126,1 0,1-1,0 0,1-1,-1 0,2 0,17 11,1 2,13 8,1-2,83 40,-37-22,-74-36,0 0,25 22,1 2,6-2,3-3,71 33,33 7,-72-28,2-3,129 38,2-32,9 2,-195-38,-1 1,-1 2,0 0,0 2,39 26,8 10,-26-18,-1 2,67 63,-110-93,115 122,-102-104,-1 1,-1 0,0 1,15 36,66 149,-15-62,2 47,-58-135,-15-35,0 0,27 43,-27-49,0 1,14 34,-16-32,1-1,15 25,4 1,-19-28,2-1,-1 0,26 27,-26-31,-1 0,0 0,-1 1,9 17,19 28,96 144,-102-153,0-1,-2-1,55 70,16 19,-46-60,-13-16,33 68,-5-8,12-3,-10-12,-16-22,176 209,-202-258,-1 1,-2 2,-2 0,21 43,15 26,-28-57,-11-18,-1 0,18 43,-22-43,1-2,28 41,-22-37,5 5,2-2,43 43,-36-42,45 61,13 18,-73-81,2-2,1 0,1-1,2-2,37 33,54 30,-107-86,0-1,0 0,1 0,-1-1,1-1,0 0,1 0,-1-1,22 2,7-2,69-4,-41-1,-56 1,0-1,1 0,-1 0,0-2,0 1,0-2,-1 0,0 0,18-11,-12 7,-2 3,-1 1,1 1,0 0,0 1,25-1,-1-1,123-6,-110 10,60-9,-92 7,0-1,0 0,0-2,0 0,-1-1,0-2,-1 0,37-22,-40 18,0-1,0 0,-1-1,22-28,15-17,-39 50,-1 1,1 0,1 1,0 1,0 0,1 0,-1 2,1 0,0 0,30-4,32-11,-41 11,1 1,73-6,-32 6,102-11,-96 10,1 5,139 9,-185 0,-1 3,0 0,-1 3,0 1,53 25,20 6,65 19,216 109,-265-105,142 99,-171-92,-65-45,2-2,2-2,0-1,1-2,71 30,94 15,-179-61,0-1,0-1,1-1,31-1,34 2,294 10,-359-13,7 2,-1 1,1 2,37 10,36 6,-47-12,1 2,-2 3,72 26,-23 7,-71-30,2-2,56 17,-60-21,-1 0,45 24,-40-18,-3-1,0 2,-1 1,0 1,-2 2,54 50,-43-32,2-2,68 46,4-14,2-5,4-5,2-5,214 63,-280-100,1-3,0-2,1-2,83 3,-102-12,46 8,-45-4,44 0,156-9,166 5,-370 2,67 15,20 3,87-21,-3 0,-124 10,-47-6,56 2,-13-6,93-3,-109-9,10-1,-54 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22:18:24.36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1456 1,'-6'1,"0"0,-1 0,1 1,0 0,0 0,0 0,0 1,0 0,0 0,1 1,-9 6,-1 2,0 1,-21 23,-28 30,42-46,2 1,0 1,2 1,-25 37,6 1,-19 38,-61 103,77-139,30-43,0 2,1-1,-10 35,-3 7,-58 145,66-159,-12 74,0 4,-5 53,27-147,0 1,-1 0,-2-1,-17 51,-6-2,-66 155,56-140,28-67,0 0,-18 31,-52 99,17-28,36-77,11-20,-1-1,-1 0,-3-1,-31 36,14-39,28-21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22:18:29.18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1376 1,'-12'1,"0"0,0 1,0 1,0 0,0 0,1 2,-1-1,1 1,-14 9,1 1,0 1,-41 36,10 3,2 3,-53 76,6-7,-4-14,-8 9,-130 190,214-272,1 1,2 1,2 1,2 1,1 1,-23 85,20-13,20-93,-1 1,-1-1,-1 1,-1-2,-19 43,-31 37,50-88,0 1,2 0,-1 0,2 1,0-1,-3 33,6-31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22:18:35.01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1,'20'1,"-1"0,0 2,1 0,-1 1,29 10,89 44,-15-5,51 25,56 0,-218-75,-3 0,0 0,0 0,0 1,0 0,-1 0,0 1,0 0,0 0,0 1,-1 0,0 0,11 13,-10-7,1 0,-2 1,0-1,0 1,-1 0,-1 0,4 19,-7-25,1 0,0-1,0 1,0 0,1-1,0 1,0-1,0 0,6 6,-7-9,1-1,0 1,0-1,1 0,-1 0,0 0,1 0,0 0,-1-1,1 0,0 1,-1-1,1-1,0 1,0-1,0 1,7-1,14 0,0-1,0-1,0 0,0-2,-1-1,0-2,1 0,-2-1,30-15,-37 18,0 0,0 2,0 0,0 0,0 2,0 0,1 0,-1 2,0 0,1 1,18 4,-28-2,0-1,0 1,0 0,-1 0,1 1,-1 0,-1 0,1 1,-1-1,1 1,-2 0,1 1,7 13,-5-9,2 1,-1-2,17 17,1-2,-1 1,25 33,-34-39,-3-5,0-1,1 0,1-1,0-1,1 0,0-1,0-1,1 0,1-1,20 7,-12-6,0 2,-1 0,-1 2,0 0,22 19,-35-23,-2 0,0 0,0 1,-1 0,11 20,2 1,-14-20,-1 0,0 0,-1 0,5 16,-6-15,0-1,1-1,1 1,-1-1,11 14,46 52,-31-40,36 54,-63-84,-1 1,1-1,-1 1,-1 0,1 0,-1 0,-1 0,2 16,-4 69,-1-48,1-25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22:18:39.01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1420 1,'-3'54,"-3"0,-3 0,-1 0,-3-1,-37 97,-2-26,29-71,2 1,2 1,-13 61,15-37,-8 52,22-114,-1-1,-1 0,0-1,-1 1,0-1,-1 0,-1-1,-1 0,0 0,-13 15,10-12,-3 5,9-11,-1-1,0 0,-1 0,0 0,-1-1,0 0,0-1,-12 8,3-3,1 1,1 1,0 0,1 1,-16 22,-28 29,16-29,-72 50,67-54,-60 56,66-49,-3-2,0-2,-52 32,75-53,1 1,0 1,1 0,-20 26,-12 10,45-47,1 0,0 0,1 1,0-1,0 1,1 0,-6 14,5-7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22:19:17.5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22:19:19.1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3376-D230-431C-B997-D40E6CDD1CD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0295-B887-4057-931A-0C40590A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4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3376-D230-431C-B997-D40E6CDD1CD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0295-B887-4057-931A-0C40590A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2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3376-D230-431C-B997-D40E6CDD1CD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0295-B887-4057-931A-0C40590A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6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3376-D230-431C-B997-D40E6CDD1CD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0295-B887-4057-931A-0C40590A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3376-D230-431C-B997-D40E6CDD1CD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0295-B887-4057-931A-0C40590A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7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3376-D230-431C-B997-D40E6CDD1CD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0295-B887-4057-931A-0C40590A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3376-D230-431C-B997-D40E6CDD1CD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0295-B887-4057-931A-0C40590A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3376-D230-431C-B997-D40E6CDD1CD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0295-B887-4057-931A-0C40590A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7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3376-D230-431C-B997-D40E6CDD1CD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0295-B887-4057-931A-0C40590A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3376-D230-431C-B997-D40E6CDD1CD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0295-B887-4057-931A-0C40590A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4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3376-D230-431C-B997-D40E6CDD1CD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0295-B887-4057-931A-0C40590A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96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93376-D230-431C-B997-D40E6CDD1CD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90295-B887-4057-931A-0C40590A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9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effrey.payne.civ@ndu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4.xml"/><Relationship Id="rId18" Type="http://schemas.openxmlformats.org/officeDocument/2006/relationships/image" Target="../media/image13.png"/><Relationship Id="rId26" Type="http://schemas.openxmlformats.org/officeDocument/2006/relationships/customXml" Target="../ink/ink10.xml"/><Relationship Id="rId3" Type="http://schemas.openxmlformats.org/officeDocument/2006/relationships/image" Target="../media/image12.png"/><Relationship Id="rId21" Type="http://schemas.openxmlformats.org/officeDocument/2006/relationships/customXml" Target="../ink/ink8.xml"/><Relationship Id="rId7" Type="http://schemas.openxmlformats.org/officeDocument/2006/relationships/customXml" Target="../ink/ink1.xml"/><Relationship Id="rId12" Type="http://schemas.openxmlformats.org/officeDocument/2006/relationships/image" Target="../media/image100.png"/><Relationship Id="rId17" Type="http://schemas.openxmlformats.org/officeDocument/2006/relationships/customXml" Target="../ink/ink6.xml"/><Relationship Id="rId25" Type="http://schemas.openxmlformats.org/officeDocument/2006/relationships/image" Target="../media/image18.pn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customXml" Target="../ink/ink3.xml"/><Relationship Id="rId24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10" Type="http://schemas.openxmlformats.org/officeDocument/2006/relationships/image" Target="../media/image90.png"/><Relationship Id="rId19" Type="http://schemas.openxmlformats.org/officeDocument/2006/relationships/customXml" Target="../ink/ink7.xml"/><Relationship Id="rId4" Type="http://schemas.openxmlformats.org/officeDocument/2006/relationships/image" Target="../media/image13.svg"/><Relationship Id="rId9" Type="http://schemas.openxmlformats.org/officeDocument/2006/relationships/customXml" Target="../ink/ink2.xml"/><Relationship Id="rId14" Type="http://schemas.openxmlformats.org/officeDocument/2006/relationships/image" Target="../media/image110.png"/><Relationship Id="rId22" Type="http://schemas.openxmlformats.org/officeDocument/2006/relationships/image" Target="../media/image15.png"/><Relationship Id="rId27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2C51-0A73-460F-A996-5C43317A9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02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Nova" panose="020B0604020202020204" pitchFamily="34" charset="0"/>
              </a:rPr>
              <a:t>Views on the PRC: Relations with the U.S., NESA Region Ties, and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58256-87E1-4E8A-B4CF-01F3DAA08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2090"/>
            <a:ext cx="9144000" cy="1655762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Jeffrey Payne</a:t>
            </a:r>
          </a:p>
          <a:p>
            <a:r>
              <a:rPr lang="en-US" dirty="0">
                <a:latin typeface="Arial Nova" panose="020B0504020202020204" pitchFamily="34" charset="0"/>
              </a:rPr>
              <a:t>NESA</a:t>
            </a:r>
          </a:p>
          <a:p>
            <a:r>
              <a:rPr lang="en-US" dirty="0">
                <a:latin typeface="Arial Nova" panose="020B0504020202020204" pitchFamily="34" charset="0"/>
              </a:rPr>
              <a:t>November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6B6A7-3DE0-4440-88F3-10764B456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64" y="-7009"/>
            <a:ext cx="2020979" cy="22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17" y="523462"/>
            <a:ext cx="5060350" cy="123062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China is and is not doing in the NESA Region?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517" y="2057399"/>
            <a:ext cx="5075849" cy="453713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China maintains Balancing Act; Recognizes termination date of that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China’s Maritime Interests don’t Raise too many Alarms; Make Logistical Sense; SREB can’t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Economic Diplomacy still drives relationships, but overt political pressure and messaging becoming increasingly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Exploits Pricing and State-Driven Economic Model to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China wants stability, but instability has provided immense opportunity for Beijing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should the NESA Region Consider on the Horizon?: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How competition between major powers will play out in the wider Indian Ocean Region – it will become a/the major competitive area.  China becoming a maritime, not continental power.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What will it mean for regional states as China becomes more entangled in regional politics?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What happens when the pace of China’s push slows?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The emerging partnerships and institutions that shall emerge in reference to China’s global ambitions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86" y="263470"/>
            <a:ext cx="5830808" cy="25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98159C8-EA25-4C7C-93B7-9E567E64B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85" y="2937172"/>
            <a:ext cx="5830807" cy="365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3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E3A5-1116-4497-9D2F-EA134981F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Thanks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Look Forward to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0B013-CDB6-4163-992C-51A8EA0BC6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jeffrey.payne.civ@ndu.edu</a:t>
            </a:r>
            <a:endParaRPr lang="en-US" dirty="0"/>
          </a:p>
          <a:p>
            <a:r>
              <a:rPr lang="en-US" dirty="0"/>
              <a:t>Twitter: @JeffreyPayneFP </a:t>
            </a:r>
          </a:p>
        </p:txBody>
      </p:sp>
    </p:spTree>
    <p:extLst>
      <p:ext uri="{BB962C8B-B14F-4D97-AF65-F5344CB8AC3E}">
        <p14:creationId xmlns:p14="http://schemas.microsoft.com/office/powerpoint/2010/main" val="225759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E7E93-F18B-47DF-9A3C-80D581BF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925"/>
            <a:ext cx="4178125" cy="6303530"/>
          </a:xfrm>
        </p:spPr>
        <p:txBody>
          <a:bodyPr/>
          <a:lstStyle/>
          <a:p>
            <a:r>
              <a:rPr lang="en-US" dirty="0"/>
              <a:t>The People’s Republic of China/ </a:t>
            </a:r>
            <a:r>
              <a:rPr lang="en-US" dirty="0" err="1"/>
              <a:t>ZhongGuo</a:t>
            </a:r>
            <a:endParaRPr lang="en-US" dirty="0"/>
          </a:p>
        </p:txBody>
      </p:sp>
      <p:pic>
        <p:nvPicPr>
          <p:cNvPr id="7" name="Picture 6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C3140245-07AE-4708-8451-C43F8B70E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2" y="0"/>
            <a:ext cx="7517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7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59C2B-6BFF-4F31-B1B0-471CFCFC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799FE-BF76-4B8C-ADC4-FEE69771EF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One Party State</a:t>
            </a:r>
          </a:p>
          <a:p>
            <a:pPr lvl="1"/>
            <a:r>
              <a:rPr lang="en-US" dirty="0"/>
              <a:t>Chinese Communist Party</a:t>
            </a:r>
          </a:p>
          <a:p>
            <a:pPr lvl="1"/>
            <a:r>
              <a:rPr lang="en-US" dirty="0"/>
              <a:t>Xin Jinping; President of the PRC, Chairman of the CMC, and General Secretary of the CCP</a:t>
            </a:r>
          </a:p>
          <a:p>
            <a:pPr lvl="1"/>
            <a:r>
              <a:rPr lang="en-US" dirty="0"/>
              <a:t>Party/State apparatus with supremacy still retained by Party</a:t>
            </a:r>
          </a:p>
          <a:p>
            <a:r>
              <a:rPr lang="en-US" dirty="0"/>
              <a:t>Legitimacy of the CCP was once determined by adherence to Maoist doctrine; now on twin pillars of national cohesion and economic prosperity</a:t>
            </a:r>
          </a:p>
          <a:p>
            <a:r>
              <a:rPr lang="en-US" dirty="0"/>
              <a:t>PLA Serves the Party, not the State</a:t>
            </a:r>
          </a:p>
          <a:p>
            <a:r>
              <a:rPr lang="en-US" dirty="0"/>
              <a:t>Foreign Policy retains adherence to Maoist-era principles of non-intervention</a:t>
            </a:r>
          </a:p>
          <a:p>
            <a:pPr lvl="1"/>
            <a:r>
              <a:rPr lang="en-US" dirty="0"/>
              <a:t>Yet, China’s diplomacy emphasizes economic relationships and greater willingness to actively steer, if not lead, international/multilateral institutions</a:t>
            </a:r>
          </a:p>
          <a:p>
            <a:pPr lvl="1"/>
            <a:r>
              <a:rPr lang="en-US" dirty="0"/>
              <a:t>Bilateral engagement outside specific topics remains de facto preference</a:t>
            </a:r>
          </a:p>
          <a:p>
            <a:r>
              <a:rPr lang="en-US" dirty="0"/>
              <a:t>Economic model remains a mixed socialist market economy (Socialism with Chinese Characteristics)</a:t>
            </a:r>
          </a:p>
          <a:p>
            <a:pPr lvl="1"/>
            <a:r>
              <a:rPr lang="en-US" dirty="0"/>
              <a:t>Success at domestic poverty alleviation, consumer market growth, and high-tech achievement</a:t>
            </a:r>
          </a:p>
          <a:p>
            <a:pPr lvl="1"/>
            <a:r>
              <a:rPr lang="en-US" dirty="0"/>
              <a:t>Remains burdened by SOEs, opaque banking/lending institutions, economic regional distribution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349DF-CD4B-4C1E-B9B4-19135A6F9B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Like all Nation-States, the PRC uses historical perception to define national aims:</a:t>
            </a:r>
          </a:p>
          <a:p>
            <a:pPr lvl="1"/>
            <a:r>
              <a:rPr lang="en-US" dirty="0"/>
              <a:t>Late Qing era remains relevant politically (19</a:t>
            </a:r>
            <a:r>
              <a:rPr lang="en-US" baseline="30000" dirty="0"/>
              <a:t>th</a:t>
            </a:r>
            <a:r>
              <a:rPr lang="en-US" dirty="0"/>
              <a:t> Century – 1911)</a:t>
            </a:r>
          </a:p>
          <a:p>
            <a:pPr lvl="2"/>
            <a:r>
              <a:rPr lang="en-US" dirty="0"/>
              <a:t>Includes the Century of Shame</a:t>
            </a:r>
          </a:p>
          <a:p>
            <a:pPr lvl="1"/>
            <a:r>
              <a:rPr lang="en-US" dirty="0"/>
              <a:t>Founding of the Republic (1911)</a:t>
            </a:r>
          </a:p>
          <a:p>
            <a:pPr lvl="2"/>
            <a:r>
              <a:rPr lang="en-US" dirty="0"/>
              <a:t>Sun </a:t>
            </a:r>
            <a:r>
              <a:rPr lang="en-US" dirty="0" err="1"/>
              <a:t>Yat</a:t>
            </a:r>
            <a:r>
              <a:rPr lang="en-US" dirty="0"/>
              <a:t>-Sen; Warlord Era</a:t>
            </a:r>
          </a:p>
          <a:p>
            <a:pPr lvl="1"/>
            <a:r>
              <a:rPr lang="en-US" dirty="0"/>
              <a:t>Second Sino-Japanese War, or WWII (1937-1945)</a:t>
            </a:r>
          </a:p>
          <a:p>
            <a:pPr lvl="2"/>
            <a:r>
              <a:rPr lang="en-US" dirty="0"/>
              <a:t>Division of polity between CCP and ROC</a:t>
            </a:r>
          </a:p>
          <a:p>
            <a:pPr lvl="1"/>
            <a:r>
              <a:rPr lang="en-US" dirty="0"/>
              <a:t>Chinese Civil War (1945-1949)</a:t>
            </a:r>
          </a:p>
          <a:p>
            <a:pPr lvl="1"/>
            <a:r>
              <a:rPr lang="en-US" dirty="0"/>
              <a:t>Founding of the PRC (1949)</a:t>
            </a:r>
          </a:p>
          <a:p>
            <a:pPr lvl="1"/>
            <a:r>
              <a:rPr lang="en-US" dirty="0"/>
              <a:t>Maoist Era (1949 – 1976)</a:t>
            </a:r>
          </a:p>
          <a:p>
            <a:pPr lvl="2"/>
            <a:r>
              <a:rPr lang="en-US" dirty="0"/>
              <a:t>Great Leap Forward; Hundred Flowers; Cultural Revolution</a:t>
            </a:r>
          </a:p>
          <a:p>
            <a:pPr lvl="1"/>
            <a:r>
              <a:rPr lang="en-US" dirty="0"/>
              <a:t>Reformist Era (1978 – 1991)</a:t>
            </a:r>
          </a:p>
          <a:p>
            <a:pPr lvl="2"/>
            <a:r>
              <a:rPr lang="en-US" dirty="0"/>
              <a:t>Also called the </a:t>
            </a:r>
            <a:r>
              <a:rPr lang="en-US" dirty="0" err="1"/>
              <a:t>Dengist</a:t>
            </a:r>
            <a:r>
              <a:rPr lang="en-US" dirty="0"/>
              <a:t> era after Deng Xiaoping; Tiananmen Protests</a:t>
            </a:r>
          </a:p>
          <a:p>
            <a:pPr lvl="1"/>
            <a:r>
              <a:rPr lang="en-US" dirty="0"/>
              <a:t>Technocrat Era (1991 – 2012)</a:t>
            </a:r>
          </a:p>
          <a:p>
            <a:pPr lvl="2"/>
            <a:r>
              <a:rPr lang="en-US" dirty="0"/>
              <a:t>Jiang Zemin through Hu Jintao</a:t>
            </a:r>
          </a:p>
          <a:p>
            <a:pPr lvl="1"/>
            <a:r>
              <a:rPr lang="en-US" dirty="0"/>
              <a:t>Xi Era (2013 - )</a:t>
            </a:r>
          </a:p>
          <a:p>
            <a:pPr lvl="1"/>
            <a:r>
              <a:rPr lang="en-US" dirty="0"/>
              <a:t>Current narrative centers on continuing the reformist economic agenda enacted by Deng and promotion of national strength to overcome legacy of 19</a:t>
            </a:r>
            <a:r>
              <a:rPr lang="en-US" baseline="30000" dirty="0"/>
              <a:t>th</a:t>
            </a:r>
            <a:r>
              <a:rPr lang="en-US" dirty="0"/>
              <a:t> and early 20</a:t>
            </a:r>
            <a:r>
              <a:rPr lang="en-US" baseline="30000" dirty="0"/>
              <a:t>th</a:t>
            </a:r>
            <a:r>
              <a:rPr lang="en-US" dirty="0"/>
              <a:t> centuries.</a:t>
            </a:r>
          </a:p>
        </p:txBody>
      </p:sp>
    </p:spTree>
    <p:extLst>
      <p:ext uri="{BB962C8B-B14F-4D97-AF65-F5344CB8AC3E}">
        <p14:creationId xmlns:p14="http://schemas.microsoft.com/office/powerpoint/2010/main" val="151050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8FA5-3A66-4F06-9CFA-05BC4EED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Cohesion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Border Concerns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3433315C-398B-4029-B414-590560326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08" y="-55500"/>
            <a:ext cx="5937242" cy="6735306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2C0C69F-558B-4E9F-93FB-41DEB5C7BF0F}"/>
              </a:ext>
            </a:extLst>
          </p:cNvPr>
          <p:cNvSpPr/>
          <p:nvPr/>
        </p:nvSpPr>
        <p:spPr>
          <a:xfrm>
            <a:off x="4964334" y="3345089"/>
            <a:ext cx="489527" cy="757382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ADC792-3EF6-4340-9909-BDEA5DE10249}"/>
              </a:ext>
            </a:extLst>
          </p:cNvPr>
          <p:cNvSpPr/>
          <p:nvPr/>
        </p:nvSpPr>
        <p:spPr>
          <a:xfrm>
            <a:off x="8505886" y="5494068"/>
            <a:ext cx="1242121" cy="889954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E692C1-F2B8-4383-AF3A-56742E75E6B5}"/>
              </a:ext>
            </a:extLst>
          </p:cNvPr>
          <p:cNvSpPr/>
          <p:nvPr/>
        </p:nvSpPr>
        <p:spPr>
          <a:xfrm>
            <a:off x="9680345" y="3490346"/>
            <a:ext cx="671670" cy="889953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F7768B-D4D5-4D72-9A75-26127D1F0436}"/>
              </a:ext>
            </a:extLst>
          </p:cNvPr>
          <p:cNvSpPr/>
          <p:nvPr/>
        </p:nvSpPr>
        <p:spPr>
          <a:xfrm>
            <a:off x="7457813" y="5626640"/>
            <a:ext cx="799301" cy="757382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A0DFD5-7540-468C-9AD0-6344104EA492}"/>
              </a:ext>
            </a:extLst>
          </p:cNvPr>
          <p:cNvSpPr/>
          <p:nvPr/>
        </p:nvSpPr>
        <p:spPr>
          <a:xfrm>
            <a:off x="9680345" y="2554771"/>
            <a:ext cx="489527" cy="757382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27492D7C-C243-4B75-8B14-ACA7059CD8AF}"/>
              </a:ext>
            </a:extLst>
          </p:cNvPr>
          <p:cNvSpPr/>
          <p:nvPr/>
        </p:nvSpPr>
        <p:spPr>
          <a:xfrm rot="8121959">
            <a:off x="5519319" y="1709861"/>
            <a:ext cx="288898" cy="937810"/>
          </a:xfrm>
          <a:prstGeom prst="up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4C40BF96-7600-4F11-AAE7-851C44AA9F9B}"/>
              </a:ext>
            </a:extLst>
          </p:cNvPr>
          <p:cNvSpPr/>
          <p:nvPr/>
        </p:nvSpPr>
        <p:spPr>
          <a:xfrm rot="18646755">
            <a:off x="6437121" y="3765975"/>
            <a:ext cx="288898" cy="937810"/>
          </a:xfrm>
          <a:prstGeom prst="up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CF5C17B-C02A-4B7D-8B18-B44D6E4221E8}"/>
              </a:ext>
            </a:extLst>
          </p:cNvPr>
          <p:cNvSpPr/>
          <p:nvPr/>
        </p:nvSpPr>
        <p:spPr>
          <a:xfrm rot="18325979">
            <a:off x="9356247" y="4857294"/>
            <a:ext cx="288898" cy="937810"/>
          </a:xfrm>
          <a:prstGeom prst="up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2E71EB5-69E3-4D75-8900-7E8A3B2129CE}"/>
              </a:ext>
            </a:extLst>
          </p:cNvPr>
          <p:cNvSpPr/>
          <p:nvPr/>
        </p:nvSpPr>
        <p:spPr>
          <a:xfrm rot="8121959">
            <a:off x="9103663" y="3765976"/>
            <a:ext cx="288898" cy="937810"/>
          </a:xfrm>
          <a:prstGeom prst="up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536C04-895A-41F8-9D03-AB3D2CFB091E}"/>
              </a:ext>
            </a:extLst>
          </p:cNvPr>
          <p:cNvSpPr/>
          <p:nvPr/>
        </p:nvSpPr>
        <p:spPr>
          <a:xfrm>
            <a:off x="9453291" y="4279786"/>
            <a:ext cx="489527" cy="757382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A4217-75AB-432D-99A2-C9E59879EAF5}"/>
              </a:ext>
            </a:extLst>
          </p:cNvPr>
          <p:cNvSpPr txBox="1"/>
          <p:nvPr/>
        </p:nvSpPr>
        <p:spPr>
          <a:xfrm>
            <a:off x="545284" y="2416029"/>
            <a:ext cx="37832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Xinjiang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HK</a:t>
            </a:r>
          </a:p>
          <a:p>
            <a:r>
              <a:rPr lang="en-US" dirty="0"/>
              <a:t>External: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Korean Peninsula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Mekong Delta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India/China Border Region</a:t>
            </a:r>
          </a:p>
          <a:p>
            <a:r>
              <a:rPr lang="en-US" dirty="0"/>
              <a:t>Overlapping: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Taiwan/Taiwan Strait</a:t>
            </a:r>
          </a:p>
        </p:txBody>
      </p:sp>
    </p:spTree>
    <p:extLst>
      <p:ext uri="{BB962C8B-B14F-4D97-AF65-F5344CB8AC3E}">
        <p14:creationId xmlns:p14="http://schemas.microsoft.com/office/powerpoint/2010/main" val="67039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75A1-DF7E-4857-A4E3-0448C515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8" y="124979"/>
            <a:ext cx="8287327" cy="1325563"/>
          </a:xfrm>
        </p:spPr>
        <p:txBody>
          <a:bodyPr/>
          <a:lstStyle/>
          <a:p>
            <a:r>
              <a:rPr lang="en-US" dirty="0"/>
              <a:t>SCS, IOR Straits, and Island </a:t>
            </a:r>
            <a:br>
              <a:rPr lang="en-US" dirty="0"/>
            </a:br>
            <a:r>
              <a:rPr lang="en-US" dirty="0"/>
              <a:t>Chains – Geography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A1CE5E3-0551-4CE0-B914-20F53BCA8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18" y="3235606"/>
            <a:ext cx="4511964" cy="3497415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54FF3614-6C23-4FBF-8ADE-D7F2FB694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2" y="1670631"/>
            <a:ext cx="4895273" cy="4800600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0E404BE2-0876-4431-9284-7AE76BCD1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18" y="124979"/>
            <a:ext cx="4511964" cy="309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6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CDF9-DEA2-49B7-9F38-242D56E5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China’s Adventurous Foreign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2E7A5-C6B7-4319-965F-34650B2C13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The BRI (</a:t>
            </a:r>
            <a:r>
              <a:rPr lang="en-US" dirty="0" err="1"/>
              <a:t>Yidai</a:t>
            </a:r>
            <a:r>
              <a:rPr lang="en-US" dirty="0"/>
              <a:t> </a:t>
            </a:r>
            <a:r>
              <a:rPr lang="en-US" dirty="0" err="1"/>
              <a:t>Yilu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Built upon existing efforts</a:t>
            </a:r>
          </a:p>
          <a:p>
            <a:pPr lvl="1"/>
            <a:r>
              <a:rPr lang="en-US" dirty="0"/>
              <a:t>SREB and MSRI</a:t>
            </a:r>
          </a:p>
          <a:p>
            <a:pPr lvl="1"/>
            <a:r>
              <a:rPr lang="en-US" dirty="0"/>
              <a:t>Energy Needs/Export Necessity</a:t>
            </a:r>
          </a:p>
          <a:p>
            <a:r>
              <a:rPr lang="en-US" dirty="0"/>
              <a:t>Island Building, Salami Slicing, Gray Zone Efforts</a:t>
            </a:r>
          </a:p>
          <a:p>
            <a:pPr lvl="1"/>
            <a:r>
              <a:rPr lang="en-US" dirty="0"/>
              <a:t>SCS – Spratly and Paracel</a:t>
            </a:r>
          </a:p>
          <a:p>
            <a:pPr lvl="1"/>
            <a:r>
              <a:rPr lang="en-US" dirty="0"/>
              <a:t>Scarborough Shoal</a:t>
            </a:r>
          </a:p>
          <a:p>
            <a:pPr lvl="1"/>
            <a:r>
              <a:rPr lang="en-US" dirty="0"/>
              <a:t>Chinese Maritime Militia</a:t>
            </a:r>
          </a:p>
          <a:p>
            <a:r>
              <a:rPr lang="en-US" dirty="0"/>
              <a:t>Overseas Logistics and Basing</a:t>
            </a:r>
          </a:p>
          <a:p>
            <a:pPr lvl="1"/>
            <a:r>
              <a:rPr lang="en-US" dirty="0"/>
              <a:t>Development of Dual-Use Facilities</a:t>
            </a:r>
          </a:p>
          <a:p>
            <a:pPr lvl="1"/>
            <a:r>
              <a:rPr lang="en-US" dirty="0"/>
              <a:t>Logistical Advancement for Overseas Deployments</a:t>
            </a:r>
          </a:p>
          <a:p>
            <a:pPr lvl="1"/>
            <a:r>
              <a:rPr lang="en-US" dirty="0"/>
              <a:t>Djibouti Base</a:t>
            </a:r>
          </a:p>
          <a:p>
            <a:r>
              <a:rPr lang="en-US" dirty="0"/>
              <a:t>Bang the Drum</a:t>
            </a:r>
          </a:p>
          <a:p>
            <a:pPr lvl="1"/>
            <a:r>
              <a:rPr lang="en-US" dirty="0"/>
              <a:t>China’s effective communication strategy</a:t>
            </a:r>
          </a:p>
          <a:p>
            <a:pPr lvl="1"/>
            <a:r>
              <a:rPr lang="en-US" dirty="0"/>
              <a:t>Speed of action</a:t>
            </a:r>
          </a:p>
          <a:p>
            <a:pPr lvl="1"/>
            <a:r>
              <a:rPr lang="en-US" dirty="0"/>
              <a:t>Figure out the limits (</a:t>
            </a:r>
            <a:r>
              <a:rPr lang="en-US" dirty="0" err="1"/>
              <a:t>Covid</a:t>
            </a:r>
            <a:r>
              <a:rPr lang="en-US" dirty="0"/>
              <a:t>-era, Wolf Warriors)</a:t>
            </a:r>
          </a:p>
          <a:p>
            <a:r>
              <a:rPr lang="en-US" dirty="0"/>
              <a:t>Gain Familiarity beyond East Asia</a:t>
            </a:r>
          </a:p>
          <a:p>
            <a:pPr lvl="1"/>
            <a:r>
              <a:rPr lang="en-US" dirty="0"/>
              <a:t>Build relationships in regions where a relatively new player</a:t>
            </a:r>
          </a:p>
          <a:p>
            <a:pPr lvl="1"/>
            <a:r>
              <a:rPr lang="en-US" dirty="0"/>
              <a:t>Gain SME expertise on non-East Asia regions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7D4AE33B-7C77-4027-82AE-6F7D08EB59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75443"/>
            <a:ext cx="5181600" cy="4251701"/>
          </a:xfrm>
        </p:spPr>
      </p:pic>
    </p:spTree>
    <p:extLst>
      <p:ext uri="{BB962C8B-B14F-4D97-AF65-F5344CB8AC3E}">
        <p14:creationId xmlns:p14="http://schemas.microsoft.com/office/powerpoint/2010/main" val="410980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52DE-5381-4AD2-B666-A104F8A8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Environment: U.S.-China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5CEF1-5C79-414A-8787-51EB7332B3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Free and Open Indo-Pacific; Rules and Norms</a:t>
            </a:r>
          </a:p>
          <a:p>
            <a:r>
              <a:rPr lang="en-US" dirty="0"/>
              <a:t>Western Pacific</a:t>
            </a:r>
          </a:p>
          <a:p>
            <a:r>
              <a:rPr lang="en-US" dirty="0"/>
              <a:t>Digital Systems</a:t>
            </a:r>
          </a:p>
          <a:p>
            <a:r>
              <a:rPr lang="en-US" dirty="0"/>
              <a:t>Legal Frameworks and State of International Institutions</a:t>
            </a:r>
          </a:p>
          <a:p>
            <a:r>
              <a:rPr lang="en-US" dirty="0"/>
              <a:t>Use of Information and Political Communications</a:t>
            </a:r>
          </a:p>
          <a:p>
            <a:r>
              <a:rPr lang="en-US" dirty="0"/>
              <a:t>Political Perceptions of Beijing and Washington</a:t>
            </a:r>
          </a:p>
          <a:p>
            <a:r>
              <a:rPr lang="en-US" dirty="0"/>
              <a:t>Response/Reaction of World</a:t>
            </a:r>
          </a:p>
        </p:txBody>
      </p:sp>
      <p:pic>
        <p:nvPicPr>
          <p:cNvPr id="4" name="Picture 2" descr="China&amp;#39;s Maritime Militia and Fishing Fleets: A Primer for Operational  Staffs and Tactical Leaders, Pt. 2 | Center for International Maritime  Security">
            <a:extLst>
              <a:ext uri="{FF2B5EF4-FFF2-40B4-BE49-F238E27FC236}">
                <a16:creationId xmlns:a16="http://schemas.microsoft.com/office/drawing/2014/main" id="{AAEF0B04-7C80-45A2-8EBB-F12E2A4D5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768" y="1311563"/>
            <a:ext cx="3764395" cy="25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S, China spar in first face-to-face meeting under Biden">
            <a:extLst>
              <a:ext uri="{FF2B5EF4-FFF2-40B4-BE49-F238E27FC236}">
                <a16:creationId xmlns:a16="http://schemas.microsoft.com/office/drawing/2014/main" id="{9241CD86-9130-4C8B-9EB5-6B3ADFCC9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927" y="3916057"/>
            <a:ext cx="4173682" cy="278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8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0594" y="124591"/>
            <a:ext cx="9993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prstClr val="black"/>
                </a:solidFill>
              </a:rPr>
              <a:t>The PRC in the NESA Region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84" y="770922"/>
            <a:ext cx="8335898" cy="4237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772" y="1094086"/>
            <a:ext cx="172278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SUEZ REGION / EASTERN MEDITERRANEAN </a:t>
            </a:r>
          </a:p>
        </p:txBody>
      </p:sp>
      <p:sp>
        <p:nvSpPr>
          <p:cNvPr id="8" name="Right Arrow 7"/>
          <p:cNvSpPr/>
          <p:nvPr/>
        </p:nvSpPr>
        <p:spPr>
          <a:xfrm rot="1279610">
            <a:off x="1879514" y="1956563"/>
            <a:ext cx="3691370" cy="136621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5772" y="4658372"/>
            <a:ext cx="172278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BAB EL MANDEB / HORN OF AFRICA</a:t>
            </a:r>
          </a:p>
        </p:txBody>
      </p:sp>
      <p:sp>
        <p:nvSpPr>
          <p:cNvPr id="10" name="Right Arrow 9"/>
          <p:cNvSpPr/>
          <p:nvPr/>
        </p:nvSpPr>
        <p:spPr>
          <a:xfrm rot="21129734">
            <a:off x="2118399" y="4482558"/>
            <a:ext cx="4293700" cy="18233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327911" y="1445784"/>
            <a:ext cx="172278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STRAIT OF HORMUZ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772" y="2362611"/>
            <a:ext cx="172278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RED SEA</a:t>
            </a:r>
          </a:p>
        </p:txBody>
      </p:sp>
      <p:sp>
        <p:nvSpPr>
          <p:cNvPr id="13" name="Right Arrow 12"/>
          <p:cNvSpPr/>
          <p:nvPr/>
        </p:nvSpPr>
        <p:spPr>
          <a:xfrm rot="854426">
            <a:off x="1944104" y="2890825"/>
            <a:ext cx="4067700" cy="165196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938460">
            <a:off x="7424516" y="2235362"/>
            <a:ext cx="2867619" cy="19751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9520" y="5023325"/>
            <a:ext cx="833589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WHY DOES THE REGION MATTER FOR CHINA?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MENA Region is becoming more to China than just a resource cache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MSRI over SREB (IOR becoming more central than Eurasia overland)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Bab al-Mandab and Arabian Sea remains key region for PLA/security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Political standing starting to take shape vis-à-vis PRC in the region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27911" y="4036562"/>
            <a:ext cx="172278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ANDAMAN AND NICOBAR ISLANDS</a:t>
            </a:r>
          </a:p>
        </p:txBody>
      </p:sp>
      <p:sp>
        <p:nvSpPr>
          <p:cNvPr id="16" name="Right Arrow 15"/>
          <p:cNvSpPr/>
          <p:nvPr/>
        </p:nvSpPr>
        <p:spPr>
          <a:xfrm rot="10800000">
            <a:off x="10137912" y="4182626"/>
            <a:ext cx="128269" cy="20384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43681" y="2751129"/>
            <a:ext cx="172278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ARABIAN SEA</a:t>
            </a:r>
          </a:p>
        </p:txBody>
      </p:sp>
      <p:sp>
        <p:nvSpPr>
          <p:cNvPr id="18" name="Right Arrow 17"/>
          <p:cNvSpPr/>
          <p:nvPr/>
        </p:nvSpPr>
        <p:spPr>
          <a:xfrm rot="9654755">
            <a:off x="7886466" y="3199739"/>
            <a:ext cx="2400369" cy="22795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Badge Tick1">
            <a:extLst>
              <a:ext uri="{FF2B5EF4-FFF2-40B4-BE49-F238E27FC236}">
                <a16:creationId xmlns:a16="http://schemas.microsoft.com/office/drawing/2014/main" id="{06517B9C-8B74-40EF-A051-97EEC817F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2849" y="3982405"/>
            <a:ext cx="253356" cy="253356"/>
          </a:xfrm>
          <a:prstGeom prst="rect">
            <a:avLst/>
          </a:prstGeom>
        </p:spPr>
      </p:pic>
      <p:pic>
        <p:nvPicPr>
          <p:cNvPr id="34" name="Graphic 33" descr="Badge Tick1">
            <a:extLst>
              <a:ext uri="{FF2B5EF4-FFF2-40B4-BE49-F238E27FC236}">
                <a16:creationId xmlns:a16="http://schemas.microsoft.com/office/drawing/2014/main" id="{00620BE8-EE70-48F5-91C8-DB42C91A1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0916" y="3446875"/>
            <a:ext cx="253356" cy="253356"/>
          </a:xfrm>
          <a:prstGeom prst="rect">
            <a:avLst/>
          </a:prstGeom>
        </p:spPr>
      </p:pic>
      <p:pic>
        <p:nvPicPr>
          <p:cNvPr id="36" name="Graphic 35" descr="Badge Tick1">
            <a:extLst>
              <a:ext uri="{FF2B5EF4-FFF2-40B4-BE49-F238E27FC236}">
                <a16:creationId xmlns:a16="http://schemas.microsoft.com/office/drawing/2014/main" id="{F8AC1AA0-BA87-47EA-9A20-B9A260E55E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2639" y="2560176"/>
            <a:ext cx="253356" cy="270540"/>
          </a:xfrm>
          <a:prstGeom prst="rect">
            <a:avLst/>
          </a:prstGeom>
        </p:spPr>
      </p:pic>
      <p:pic>
        <p:nvPicPr>
          <p:cNvPr id="38" name="Graphic 37" descr="Badge Tick1">
            <a:extLst>
              <a:ext uri="{FF2B5EF4-FFF2-40B4-BE49-F238E27FC236}">
                <a16:creationId xmlns:a16="http://schemas.microsoft.com/office/drawing/2014/main" id="{21E87D77-8223-45D8-8E11-FDFA73E7E1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9047" y="3290076"/>
            <a:ext cx="253356" cy="253356"/>
          </a:xfrm>
          <a:prstGeom prst="rect">
            <a:avLst/>
          </a:prstGeom>
        </p:spPr>
      </p:pic>
      <p:pic>
        <p:nvPicPr>
          <p:cNvPr id="40" name="Graphic 39" descr="Badge Tick1">
            <a:extLst>
              <a:ext uri="{FF2B5EF4-FFF2-40B4-BE49-F238E27FC236}">
                <a16:creationId xmlns:a16="http://schemas.microsoft.com/office/drawing/2014/main" id="{CB9DB225-A42D-4203-A0C9-5F37AA9FB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6413" y="2846745"/>
            <a:ext cx="253356" cy="253356"/>
          </a:xfrm>
          <a:prstGeom prst="rect">
            <a:avLst/>
          </a:prstGeom>
        </p:spPr>
      </p:pic>
      <p:pic>
        <p:nvPicPr>
          <p:cNvPr id="42" name="Graphic 41" descr="Badge Tick1">
            <a:extLst>
              <a:ext uri="{FF2B5EF4-FFF2-40B4-BE49-F238E27FC236}">
                <a16:creationId xmlns:a16="http://schemas.microsoft.com/office/drawing/2014/main" id="{CA6504E2-F2C7-4E35-ABD0-73A3055B4D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9499" y="3193519"/>
            <a:ext cx="253356" cy="253356"/>
          </a:xfrm>
          <a:prstGeom prst="rect">
            <a:avLst/>
          </a:prstGeom>
        </p:spPr>
      </p:pic>
      <p:pic>
        <p:nvPicPr>
          <p:cNvPr id="46" name="Graphic 45" descr="Badge Tick1">
            <a:extLst>
              <a:ext uri="{FF2B5EF4-FFF2-40B4-BE49-F238E27FC236}">
                <a16:creationId xmlns:a16="http://schemas.microsoft.com/office/drawing/2014/main" id="{DB1ED807-A0CA-4A91-8748-A6B4AC29F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2821" y="2490320"/>
            <a:ext cx="253356" cy="253356"/>
          </a:xfrm>
          <a:prstGeom prst="rect">
            <a:avLst/>
          </a:prstGeom>
        </p:spPr>
      </p:pic>
      <p:pic>
        <p:nvPicPr>
          <p:cNvPr id="48" name="Graphic 47" descr="Badge Tick1">
            <a:extLst>
              <a:ext uri="{FF2B5EF4-FFF2-40B4-BE49-F238E27FC236}">
                <a16:creationId xmlns:a16="http://schemas.microsoft.com/office/drawing/2014/main" id="{6F9A454B-4482-49C8-B6FB-140A72DC9B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0600" y="3002258"/>
            <a:ext cx="253356" cy="253356"/>
          </a:xfrm>
          <a:prstGeom prst="rect">
            <a:avLst/>
          </a:prstGeom>
        </p:spPr>
      </p:pic>
      <p:pic>
        <p:nvPicPr>
          <p:cNvPr id="50" name="Graphic 49" descr="Badge Tick1">
            <a:extLst>
              <a:ext uri="{FF2B5EF4-FFF2-40B4-BE49-F238E27FC236}">
                <a16:creationId xmlns:a16="http://schemas.microsoft.com/office/drawing/2014/main" id="{8EE7C596-D2E9-4B87-865B-452BBA8DF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8449" y="2587969"/>
            <a:ext cx="253356" cy="253356"/>
          </a:xfrm>
          <a:prstGeom prst="rect">
            <a:avLst/>
          </a:prstGeom>
        </p:spPr>
      </p:pic>
      <p:pic>
        <p:nvPicPr>
          <p:cNvPr id="52" name="Graphic 51" descr="Badge Tick1">
            <a:extLst>
              <a:ext uri="{FF2B5EF4-FFF2-40B4-BE49-F238E27FC236}">
                <a16:creationId xmlns:a16="http://schemas.microsoft.com/office/drawing/2014/main" id="{15C58AD0-A74B-4740-9925-7E7A1F5CBA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8056" y="2052235"/>
            <a:ext cx="253356" cy="253356"/>
          </a:xfrm>
          <a:prstGeom prst="rect">
            <a:avLst/>
          </a:prstGeom>
        </p:spPr>
      </p:pic>
      <p:pic>
        <p:nvPicPr>
          <p:cNvPr id="54" name="Graphic 53" descr="Badge Tick1">
            <a:extLst>
              <a:ext uri="{FF2B5EF4-FFF2-40B4-BE49-F238E27FC236}">
                <a16:creationId xmlns:a16="http://schemas.microsoft.com/office/drawing/2014/main" id="{6B38E0A2-8807-4697-8526-6E7B8B22E2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3097" y="2506403"/>
            <a:ext cx="253356" cy="253356"/>
          </a:xfrm>
          <a:prstGeom prst="rect">
            <a:avLst/>
          </a:prstGeom>
        </p:spPr>
      </p:pic>
      <p:pic>
        <p:nvPicPr>
          <p:cNvPr id="56" name="Graphic 55" descr="Badge Tick1">
            <a:extLst>
              <a:ext uri="{FF2B5EF4-FFF2-40B4-BE49-F238E27FC236}">
                <a16:creationId xmlns:a16="http://schemas.microsoft.com/office/drawing/2014/main" id="{BBCF8651-241C-449F-92C9-3AE2088441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33234" y="4417272"/>
            <a:ext cx="253356" cy="2533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6CBE4FC-D262-46AF-B24C-75CA9E275A3E}"/>
                  </a:ext>
                </a:extLst>
              </p14:cNvPr>
              <p14:cNvContentPartPr/>
              <p14:nvPr/>
            </p14:nvContentPartPr>
            <p14:xfrm>
              <a:off x="9195510" y="4705867"/>
              <a:ext cx="91080" cy="31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6CBE4FC-D262-46AF-B24C-75CA9E275A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77510" y="4687867"/>
                <a:ext cx="1267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5D2607A-16AB-4963-8D61-6DC091C71102}"/>
                  </a:ext>
                </a:extLst>
              </p14:cNvPr>
              <p14:cNvContentPartPr/>
              <p14:nvPr/>
            </p14:nvContentPartPr>
            <p14:xfrm>
              <a:off x="12524430" y="3724507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5D2607A-16AB-4963-8D61-6DC091C711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06430" y="370650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999AC67-3779-467E-BDE4-2193A442B67C}"/>
                  </a:ext>
                </a:extLst>
              </p14:cNvPr>
              <p14:cNvContentPartPr/>
              <p14:nvPr/>
            </p14:nvContentPartPr>
            <p14:xfrm>
              <a:off x="4219590" y="1820107"/>
              <a:ext cx="5938560" cy="2995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999AC67-3779-467E-BDE4-2193A442B6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01590" y="1784467"/>
                <a:ext cx="5974200" cy="30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2B55593-4FE9-4A8D-96C9-1059EFA2E2C1}"/>
                  </a:ext>
                </a:extLst>
              </p14:cNvPr>
              <p14:cNvContentPartPr/>
              <p14:nvPr/>
            </p14:nvContentPartPr>
            <p14:xfrm>
              <a:off x="9508710" y="3665467"/>
              <a:ext cx="524520" cy="1061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2B55593-4FE9-4A8D-96C9-1059EFA2E2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90710" y="3629827"/>
                <a:ext cx="560160" cy="11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4887551-FC0A-4F12-A591-CAA82CC53C2F}"/>
                  </a:ext>
                </a:extLst>
              </p14:cNvPr>
              <p14:cNvContentPartPr/>
              <p14:nvPr/>
            </p14:nvContentPartPr>
            <p14:xfrm>
              <a:off x="7675230" y="3346867"/>
              <a:ext cx="495360" cy="720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4887551-FC0A-4F12-A591-CAA82CC53C2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57590" y="3311227"/>
                <a:ext cx="531000" cy="7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9E33F38-21E9-45DE-A622-FDABE73BAC5E}"/>
                  </a:ext>
                </a:extLst>
              </p14:cNvPr>
              <p14:cNvContentPartPr/>
              <p14:nvPr/>
            </p14:nvContentPartPr>
            <p14:xfrm>
              <a:off x="6920670" y="3002707"/>
              <a:ext cx="907920" cy="628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9E33F38-21E9-45DE-A622-FDABE73BAC5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670" y="2967067"/>
                <a:ext cx="94356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3231290-65B4-41A6-8B03-BE1022A1237B}"/>
                  </a:ext>
                </a:extLst>
              </p14:cNvPr>
              <p14:cNvContentPartPr/>
              <p14:nvPr/>
            </p14:nvContentPartPr>
            <p14:xfrm>
              <a:off x="7164390" y="4152187"/>
              <a:ext cx="511200" cy="797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3231290-65B4-41A6-8B03-BE1022A1237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46750" y="4116547"/>
                <a:ext cx="546840" cy="8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136EC95-C834-4C4D-ACBA-E0AFF1C04864}"/>
                  </a:ext>
                </a:extLst>
              </p14:cNvPr>
              <p14:cNvContentPartPr/>
              <p14:nvPr/>
            </p14:nvContentPartPr>
            <p14:xfrm>
              <a:off x="5561670" y="3145627"/>
              <a:ext cx="3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136EC95-C834-4C4D-ACBA-E0AFF1C048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43670" y="310962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C19575B-6FB6-4EB0-8D10-9B93E8C2D64D}"/>
                  </a:ext>
                </a:extLst>
              </p14:cNvPr>
              <p14:cNvContentPartPr/>
              <p14:nvPr/>
            </p14:nvContentPartPr>
            <p14:xfrm>
              <a:off x="5595150" y="3128707"/>
              <a:ext cx="36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C19575B-6FB6-4EB0-8D10-9B93E8C2D64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77510" y="3093067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94" name="Graphic 93" descr="Badge Tick1">
            <a:extLst>
              <a:ext uri="{FF2B5EF4-FFF2-40B4-BE49-F238E27FC236}">
                <a16:creationId xmlns:a16="http://schemas.microsoft.com/office/drawing/2014/main" id="{DF1A7BB7-249E-4CE7-8701-433FC21F194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06344" y="3047329"/>
            <a:ext cx="253356" cy="253356"/>
          </a:xfrm>
          <a:prstGeom prst="rect">
            <a:avLst/>
          </a:prstGeom>
        </p:spPr>
      </p:pic>
      <p:pic>
        <p:nvPicPr>
          <p:cNvPr id="96" name="Graphic 95" descr="Badge Tick1">
            <a:extLst>
              <a:ext uri="{FF2B5EF4-FFF2-40B4-BE49-F238E27FC236}">
                <a16:creationId xmlns:a16="http://schemas.microsoft.com/office/drawing/2014/main" id="{71A62E6E-8C31-40CA-BE43-F13E06456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4992" y="3009054"/>
            <a:ext cx="253356" cy="253356"/>
          </a:xfrm>
          <a:prstGeom prst="rect">
            <a:avLst/>
          </a:prstGeom>
        </p:spPr>
      </p:pic>
      <p:pic>
        <p:nvPicPr>
          <p:cNvPr id="98" name="Graphic 97" descr="Badge Tick1">
            <a:extLst>
              <a:ext uri="{FF2B5EF4-FFF2-40B4-BE49-F238E27FC236}">
                <a16:creationId xmlns:a16="http://schemas.microsoft.com/office/drawing/2014/main" id="{6BC034D1-ABBB-485A-B956-3FCFF6E00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47309" y="4658826"/>
            <a:ext cx="253356" cy="253356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736E5B66-5BD3-4327-AC23-5E303C55922A}"/>
              </a:ext>
            </a:extLst>
          </p:cNvPr>
          <p:cNvSpPr txBox="1"/>
          <p:nvPr/>
        </p:nvSpPr>
        <p:spPr>
          <a:xfrm>
            <a:off x="89637" y="5392656"/>
            <a:ext cx="1722782" cy="7386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ova" panose="020B0504020202020204" pitchFamily="34" charset="0"/>
              </a:rPr>
              <a:t>         </a:t>
            </a:r>
          </a:p>
          <a:p>
            <a:r>
              <a:rPr lang="en-US" sz="1400" dirty="0">
                <a:latin typeface="Arial Nova" panose="020B0504020202020204" pitchFamily="34" charset="0"/>
              </a:rPr>
              <a:t>              MSRI</a:t>
            </a:r>
          </a:p>
          <a:p>
            <a:endParaRPr lang="en-US" sz="1400" dirty="0">
              <a:latin typeface="Arial Nova" panose="020B05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AB0888F-9EA4-4883-9BA2-96B3C1DAC312}"/>
              </a:ext>
            </a:extLst>
          </p:cNvPr>
          <p:cNvSpPr txBox="1"/>
          <p:nvPr/>
        </p:nvSpPr>
        <p:spPr>
          <a:xfrm>
            <a:off x="10406383" y="5177213"/>
            <a:ext cx="1660081" cy="138499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ova" panose="020B0504020202020204" pitchFamily="34" charset="0"/>
              </a:rPr>
              <a:t>      Economic      </a:t>
            </a:r>
          </a:p>
          <a:p>
            <a:r>
              <a:rPr lang="en-US" sz="1400" dirty="0">
                <a:latin typeface="Arial Nova" panose="020B0504020202020204" pitchFamily="34" charset="0"/>
              </a:rPr>
              <a:t>      Presence</a:t>
            </a:r>
          </a:p>
          <a:p>
            <a:endParaRPr lang="en-US" sz="1400" dirty="0">
              <a:latin typeface="Arial Nova" panose="020B0504020202020204" pitchFamily="34" charset="0"/>
            </a:endParaRPr>
          </a:p>
          <a:p>
            <a:r>
              <a:rPr lang="en-US" sz="1400" dirty="0">
                <a:latin typeface="Arial Nova" panose="020B0504020202020204" pitchFamily="34" charset="0"/>
              </a:rPr>
              <a:t>      POL/SEC </a:t>
            </a:r>
          </a:p>
          <a:p>
            <a:r>
              <a:rPr lang="en-US" sz="1400" dirty="0">
                <a:latin typeface="Arial Nova" panose="020B0504020202020204" pitchFamily="34" charset="0"/>
              </a:rPr>
              <a:t>      Presence</a:t>
            </a:r>
          </a:p>
          <a:p>
            <a:endParaRPr lang="en-US" sz="1400" dirty="0">
              <a:latin typeface="Arial Nova" panose="020B0504020202020204" pitchFamily="34" charset="0"/>
            </a:endParaRPr>
          </a:p>
        </p:txBody>
      </p:sp>
      <p:pic>
        <p:nvPicPr>
          <p:cNvPr id="109" name="Graphic 108" descr="Badge Tick1">
            <a:extLst>
              <a:ext uri="{FF2B5EF4-FFF2-40B4-BE49-F238E27FC236}">
                <a16:creationId xmlns:a16="http://schemas.microsoft.com/office/drawing/2014/main" id="{45B37C90-706A-4213-98EF-5EF30EE84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2520" y="5960458"/>
            <a:ext cx="253356" cy="253356"/>
          </a:xfrm>
          <a:prstGeom prst="rect">
            <a:avLst/>
          </a:prstGeom>
        </p:spPr>
      </p:pic>
      <p:pic>
        <p:nvPicPr>
          <p:cNvPr id="111" name="Graphic 110" descr="Badge Tick1">
            <a:extLst>
              <a:ext uri="{FF2B5EF4-FFF2-40B4-BE49-F238E27FC236}">
                <a16:creationId xmlns:a16="http://schemas.microsoft.com/office/drawing/2014/main" id="{E90DBFD2-2B65-41EC-A5A4-8451660B438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60746" y="5276946"/>
            <a:ext cx="253356" cy="2705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D2A9573-980E-4665-809A-F899CF4E09AF}"/>
                  </a:ext>
                </a:extLst>
              </p14:cNvPr>
              <p14:cNvContentPartPr/>
              <p14:nvPr/>
            </p14:nvContentPartPr>
            <p14:xfrm>
              <a:off x="246136" y="5764991"/>
              <a:ext cx="541440" cy="190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D2A9573-980E-4665-809A-F899CF4E09A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136" y="5694324"/>
                <a:ext cx="613080" cy="160060"/>
              </a:xfrm>
              <a:prstGeom prst="rect">
                <a:avLst/>
              </a:prstGeom>
            </p:spPr>
          </p:pic>
        </mc:Fallback>
      </mc:AlternateContent>
      <p:pic>
        <p:nvPicPr>
          <p:cNvPr id="51" name="Graphic 50" descr="Badge Tick1">
            <a:extLst>
              <a:ext uri="{FF2B5EF4-FFF2-40B4-BE49-F238E27FC236}">
                <a16:creationId xmlns:a16="http://schemas.microsoft.com/office/drawing/2014/main" id="{B378C47F-2357-42B9-B57D-FD3A60C0527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63645" y="3208704"/>
            <a:ext cx="253356" cy="253356"/>
          </a:xfrm>
          <a:prstGeom prst="rect">
            <a:avLst/>
          </a:prstGeom>
        </p:spPr>
      </p:pic>
      <p:pic>
        <p:nvPicPr>
          <p:cNvPr id="53" name="Graphic 52" descr="Badge Tick1">
            <a:extLst>
              <a:ext uri="{FF2B5EF4-FFF2-40B4-BE49-F238E27FC236}">
                <a16:creationId xmlns:a16="http://schemas.microsoft.com/office/drawing/2014/main" id="{F4E55206-DCC2-4BCE-B68C-44162293F2A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2994" y="3018949"/>
            <a:ext cx="253356" cy="253356"/>
          </a:xfrm>
          <a:prstGeom prst="rect">
            <a:avLst/>
          </a:prstGeom>
        </p:spPr>
      </p:pic>
      <p:pic>
        <p:nvPicPr>
          <p:cNvPr id="55" name="Graphic 54" descr="Badge Tick1">
            <a:extLst>
              <a:ext uri="{FF2B5EF4-FFF2-40B4-BE49-F238E27FC236}">
                <a16:creationId xmlns:a16="http://schemas.microsoft.com/office/drawing/2014/main" id="{4E18F05C-5787-408F-B2C6-91F21A5C0FA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8086" y="2576791"/>
            <a:ext cx="253356" cy="253356"/>
          </a:xfrm>
          <a:prstGeom prst="rect">
            <a:avLst/>
          </a:prstGeom>
        </p:spPr>
      </p:pic>
      <p:pic>
        <p:nvPicPr>
          <p:cNvPr id="57" name="Graphic 56" descr="Badge Tick1">
            <a:extLst>
              <a:ext uri="{FF2B5EF4-FFF2-40B4-BE49-F238E27FC236}">
                <a16:creationId xmlns:a16="http://schemas.microsoft.com/office/drawing/2014/main" id="{B9990661-FE27-4882-8129-84880F63275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9439" y="2951507"/>
            <a:ext cx="253356" cy="253356"/>
          </a:xfrm>
          <a:prstGeom prst="rect">
            <a:avLst/>
          </a:prstGeom>
        </p:spPr>
      </p:pic>
      <p:pic>
        <p:nvPicPr>
          <p:cNvPr id="58" name="Graphic 57" descr="Badge Tick1">
            <a:extLst>
              <a:ext uri="{FF2B5EF4-FFF2-40B4-BE49-F238E27FC236}">
                <a16:creationId xmlns:a16="http://schemas.microsoft.com/office/drawing/2014/main" id="{9B1905B9-3766-4C56-8018-6BC2F88585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4727" y="3631267"/>
            <a:ext cx="253356" cy="253356"/>
          </a:xfrm>
          <a:prstGeom prst="rect">
            <a:avLst/>
          </a:prstGeom>
        </p:spPr>
      </p:pic>
      <p:pic>
        <p:nvPicPr>
          <p:cNvPr id="59" name="Graphic 58" descr="Badge Tick1">
            <a:extLst>
              <a:ext uri="{FF2B5EF4-FFF2-40B4-BE49-F238E27FC236}">
                <a16:creationId xmlns:a16="http://schemas.microsoft.com/office/drawing/2014/main" id="{9CC326F5-EBA7-4732-AAE0-1DB3E777F97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8463" y="4152187"/>
            <a:ext cx="253356" cy="253356"/>
          </a:xfrm>
          <a:prstGeom prst="rect">
            <a:avLst/>
          </a:prstGeom>
        </p:spPr>
      </p:pic>
      <p:pic>
        <p:nvPicPr>
          <p:cNvPr id="60" name="Graphic 59" descr="Badge Tick1">
            <a:extLst>
              <a:ext uri="{FF2B5EF4-FFF2-40B4-BE49-F238E27FC236}">
                <a16:creationId xmlns:a16="http://schemas.microsoft.com/office/drawing/2014/main" id="{7B7A15A2-AA09-4DC4-9C95-ACE916B27B4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3922" y="1759467"/>
            <a:ext cx="253356" cy="253356"/>
          </a:xfrm>
          <a:prstGeom prst="rect">
            <a:avLst/>
          </a:prstGeom>
        </p:spPr>
      </p:pic>
      <p:pic>
        <p:nvPicPr>
          <p:cNvPr id="61" name="Graphic 60" descr="Badge Tick1">
            <a:extLst>
              <a:ext uri="{FF2B5EF4-FFF2-40B4-BE49-F238E27FC236}">
                <a16:creationId xmlns:a16="http://schemas.microsoft.com/office/drawing/2014/main" id="{F52025BA-4A3A-44C9-AF40-B26E8798DCE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2228" y="2039256"/>
            <a:ext cx="253356" cy="25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0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4000" contrast="-25000"/>
          </a:blip>
          <a:stretch>
            <a:fillRect/>
          </a:stretch>
        </p:blipFill>
        <p:spPr>
          <a:xfrm>
            <a:off x="2730742" y="556590"/>
            <a:ext cx="6688465" cy="540026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26843" y="6096000"/>
            <a:ext cx="148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=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08175" y="6096000"/>
            <a:ext cx="200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Ops/Exercises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19658" y="6110114"/>
            <a:ext cx="299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Add’ Security Presence =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30742" y="159027"/>
            <a:ext cx="668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China Security Presence in the Wider Middle East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485" y="556590"/>
            <a:ext cx="245068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Djibouti Base: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Dual Use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PLAN resupply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PKO deploy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Intelligence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Supports Djibouti Port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Political message of China overseas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80485" y="4757089"/>
            <a:ext cx="245068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Add’ Security 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Arms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Pvt Mil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PLA/PAP Delegations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Soft Security Approach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52163" y="556590"/>
            <a:ext cx="2450680" cy="31700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CASE: Iraq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Maturation of relationship led to greater familiarity with Iraqi politics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Transition from small footprint in northern regions to larger efforts in southern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Energy and Infrastructure-centered economic diplomacy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Example of how the MSRI is emerging as key component of BRI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485" y="2961142"/>
            <a:ext cx="245068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MIL Ops/Exercises: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2019: Iran/PRC/RUS in Gulf of Oman/Arabian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Since 2008: PLAN Horn Patrol Missions</a:t>
            </a:r>
          </a:p>
        </p:txBody>
      </p:sp>
      <p:pic>
        <p:nvPicPr>
          <p:cNvPr id="58" name="Graphic 57" descr="Harvey Balls 100%">
            <a:extLst>
              <a:ext uri="{FF2B5EF4-FFF2-40B4-BE49-F238E27FC236}">
                <a16:creationId xmlns:a16="http://schemas.microsoft.com/office/drawing/2014/main" id="{3D4EE3E4-4435-49F2-AFD6-DAEF8A2CC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1076" y="4464871"/>
            <a:ext cx="300608" cy="292219"/>
          </a:xfrm>
          <a:prstGeom prst="rect">
            <a:avLst/>
          </a:prstGeom>
        </p:spPr>
      </p:pic>
      <p:pic>
        <p:nvPicPr>
          <p:cNvPr id="60" name="Graphic 59" descr="Harvey Balls 100%">
            <a:extLst>
              <a:ext uri="{FF2B5EF4-FFF2-40B4-BE49-F238E27FC236}">
                <a16:creationId xmlns:a16="http://schemas.microsoft.com/office/drawing/2014/main" id="{DB6679D4-104C-42F1-B712-6AA244196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7509" y="6155300"/>
            <a:ext cx="300608" cy="292219"/>
          </a:xfrm>
          <a:prstGeom prst="rect">
            <a:avLst/>
          </a:prstGeom>
        </p:spPr>
      </p:pic>
      <p:pic>
        <p:nvPicPr>
          <p:cNvPr id="62" name="Graphic 61" descr="Harvey Balls 100%">
            <a:extLst>
              <a:ext uri="{FF2B5EF4-FFF2-40B4-BE49-F238E27FC236}">
                <a16:creationId xmlns:a16="http://schemas.microsoft.com/office/drawing/2014/main" id="{3325E275-6EC8-4839-B093-D25BDDA5B9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8992" y="6147442"/>
            <a:ext cx="300608" cy="292219"/>
          </a:xfrm>
          <a:prstGeom prst="rect">
            <a:avLst/>
          </a:prstGeom>
        </p:spPr>
      </p:pic>
      <p:pic>
        <p:nvPicPr>
          <p:cNvPr id="64" name="Graphic 63" descr="Harvey Balls 100%">
            <a:extLst>
              <a:ext uri="{FF2B5EF4-FFF2-40B4-BE49-F238E27FC236}">
                <a16:creationId xmlns:a16="http://schemas.microsoft.com/office/drawing/2014/main" id="{8206BE0C-7871-46EE-8884-50B56F7ECD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2236" y="3568878"/>
            <a:ext cx="300608" cy="292219"/>
          </a:xfrm>
          <a:prstGeom prst="rect">
            <a:avLst/>
          </a:prstGeom>
        </p:spPr>
      </p:pic>
      <p:pic>
        <p:nvPicPr>
          <p:cNvPr id="66" name="Graphic 65" descr="Harvey Balls 100%">
            <a:extLst>
              <a:ext uri="{FF2B5EF4-FFF2-40B4-BE49-F238E27FC236}">
                <a16:creationId xmlns:a16="http://schemas.microsoft.com/office/drawing/2014/main" id="{1B2FEB4D-7023-4D95-BAD7-7E2563847A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3337" y="4791176"/>
            <a:ext cx="300608" cy="292219"/>
          </a:xfrm>
          <a:prstGeom prst="rect">
            <a:avLst/>
          </a:prstGeom>
        </p:spPr>
      </p:pic>
      <p:pic>
        <p:nvPicPr>
          <p:cNvPr id="68" name="Graphic 67" descr="Harvey Balls 100%">
            <a:extLst>
              <a:ext uri="{FF2B5EF4-FFF2-40B4-BE49-F238E27FC236}">
                <a16:creationId xmlns:a16="http://schemas.microsoft.com/office/drawing/2014/main" id="{49C633ED-BC38-4163-AD59-C54E24F6B0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71353" y="6163338"/>
            <a:ext cx="300608" cy="292219"/>
          </a:xfrm>
          <a:prstGeom prst="rect">
            <a:avLst/>
          </a:prstGeom>
        </p:spPr>
      </p:pic>
      <p:pic>
        <p:nvPicPr>
          <p:cNvPr id="70" name="Graphic 69" descr="Harvey Balls 100%">
            <a:extLst>
              <a:ext uri="{FF2B5EF4-FFF2-40B4-BE49-F238E27FC236}">
                <a16:creationId xmlns:a16="http://schemas.microsoft.com/office/drawing/2014/main" id="{A679BFF1-A9CD-4C99-90F3-17B80E4EEB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35936" y="5595457"/>
            <a:ext cx="293038" cy="284860"/>
          </a:xfrm>
          <a:prstGeom prst="rect">
            <a:avLst/>
          </a:prstGeom>
        </p:spPr>
      </p:pic>
      <p:pic>
        <p:nvPicPr>
          <p:cNvPr id="72" name="Graphic 71" descr="Harvey Balls 100%">
            <a:extLst>
              <a:ext uri="{FF2B5EF4-FFF2-40B4-BE49-F238E27FC236}">
                <a16:creationId xmlns:a16="http://schemas.microsoft.com/office/drawing/2014/main" id="{B681393B-9CC4-4B94-8759-3568F4517E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35758" y="4506316"/>
            <a:ext cx="293038" cy="284860"/>
          </a:xfrm>
          <a:prstGeom prst="rect">
            <a:avLst/>
          </a:prstGeom>
        </p:spPr>
      </p:pic>
      <p:pic>
        <p:nvPicPr>
          <p:cNvPr id="74" name="Graphic 73" descr="Harvey Balls 100%">
            <a:extLst>
              <a:ext uri="{FF2B5EF4-FFF2-40B4-BE49-F238E27FC236}">
                <a16:creationId xmlns:a16="http://schemas.microsoft.com/office/drawing/2014/main" id="{80C980AA-44AE-47E4-9155-5C915F2D84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03404" y="901149"/>
            <a:ext cx="293038" cy="284860"/>
          </a:xfrm>
          <a:prstGeom prst="rect">
            <a:avLst/>
          </a:prstGeom>
        </p:spPr>
      </p:pic>
      <p:pic>
        <p:nvPicPr>
          <p:cNvPr id="76" name="Graphic 75" descr="Harvey Balls 100%">
            <a:extLst>
              <a:ext uri="{FF2B5EF4-FFF2-40B4-BE49-F238E27FC236}">
                <a16:creationId xmlns:a16="http://schemas.microsoft.com/office/drawing/2014/main" id="{81418E2D-EE1F-40A1-8378-D9C1ABF0A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5722" y="2580053"/>
            <a:ext cx="387575" cy="376759"/>
          </a:xfrm>
          <a:prstGeom prst="rect">
            <a:avLst/>
          </a:prstGeom>
        </p:spPr>
      </p:pic>
      <p:pic>
        <p:nvPicPr>
          <p:cNvPr id="78" name="Graphic 77" descr="Harvey Balls 100%">
            <a:extLst>
              <a:ext uri="{FF2B5EF4-FFF2-40B4-BE49-F238E27FC236}">
                <a16:creationId xmlns:a16="http://schemas.microsoft.com/office/drawing/2014/main" id="{6B57CD06-304B-4EA6-B399-476B17D647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6544" y="2345725"/>
            <a:ext cx="387575" cy="376759"/>
          </a:xfrm>
          <a:prstGeom prst="rect">
            <a:avLst/>
          </a:prstGeom>
        </p:spPr>
      </p:pic>
      <p:pic>
        <p:nvPicPr>
          <p:cNvPr id="80" name="Graphic 79" descr="Harvey Balls 100%">
            <a:extLst>
              <a:ext uri="{FF2B5EF4-FFF2-40B4-BE49-F238E27FC236}">
                <a16:creationId xmlns:a16="http://schemas.microsoft.com/office/drawing/2014/main" id="{3508EF0E-89BE-4746-96B0-D240B874AD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3337" y="2684807"/>
            <a:ext cx="387575" cy="376759"/>
          </a:xfrm>
          <a:prstGeom prst="rect">
            <a:avLst/>
          </a:prstGeom>
        </p:spPr>
      </p:pic>
      <p:pic>
        <p:nvPicPr>
          <p:cNvPr id="82" name="Graphic 81" descr="Harvey Balls 100%">
            <a:extLst>
              <a:ext uri="{FF2B5EF4-FFF2-40B4-BE49-F238E27FC236}">
                <a16:creationId xmlns:a16="http://schemas.microsoft.com/office/drawing/2014/main" id="{3A7FA664-A953-4C2D-A3FD-A5B480C067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9346" y="1743942"/>
            <a:ext cx="293038" cy="284860"/>
          </a:xfrm>
          <a:prstGeom prst="rect">
            <a:avLst/>
          </a:prstGeom>
        </p:spPr>
      </p:pic>
      <p:pic>
        <p:nvPicPr>
          <p:cNvPr id="84" name="Graphic 83" descr="Harvey Balls 100%">
            <a:extLst>
              <a:ext uri="{FF2B5EF4-FFF2-40B4-BE49-F238E27FC236}">
                <a16:creationId xmlns:a16="http://schemas.microsoft.com/office/drawing/2014/main" id="{30883243-0D27-4FBE-957E-3F3C1E47A5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96471" y="758719"/>
            <a:ext cx="293038" cy="284860"/>
          </a:xfrm>
          <a:prstGeom prst="rect">
            <a:avLst/>
          </a:prstGeom>
        </p:spPr>
      </p:pic>
      <p:pic>
        <p:nvPicPr>
          <p:cNvPr id="86" name="Graphic 85" descr="Harvey Balls 100%">
            <a:extLst>
              <a:ext uri="{FF2B5EF4-FFF2-40B4-BE49-F238E27FC236}">
                <a16:creationId xmlns:a16="http://schemas.microsoft.com/office/drawing/2014/main" id="{0EE630DA-53AD-4BA9-AA1C-81B8C2E2C1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0331" y="1166298"/>
            <a:ext cx="293038" cy="28486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92C16A1-D2F3-4AC4-87F4-7DCF9AF75034}"/>
              </a:ext>
            </a:extLst>
          </p:cNvPr>
          <p:cNvSpPr txBox="1"/>
          <p:nvPr/>
        </p:nvSpPr>
        <p:spPr>
          <a:xfrm>
            <a:off x="2744249" y="4451264"/>
            <a:ext cx="29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9828399-E8E7-4EC4-A4A0-5BA312383BCC}"/>
              </a:ext>
            </a:extLst>
          </p:cNvPr>
          <p:cNvSpPr txBox="1"/>
          <p:nvPr/>
        </p:nvSpPr>
        <p:spPr>
          <a:xfrm>
            <a:off x="3535936" y="5553221"/>
            <a:ext cx="19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F80BC5A-119C-42ED-ADB7-34C98A2B0526}"/>
              </a:ext>
            </a:extLst>
          </p:cNvPr>
          <p:cNvSpPr txBox="1"/>
          <p:nvPr/>
        </p:nvSpPr>
        <p:spPr>
          <a:xfrm>
            <a:off x="4697381" y="858913"/>
            <a:ext cx="19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F8B522C-04A3-4029-84A8-A78CB2C848AA}"/>
              </a:ext>
            </a:extLst>
          </p:cNvPr>
          <p:cNvSpPr txBox="1"/>
          <p:nvPr/>
        </p:nvSpPr>
        <p:spPr>
          <a:xfrm>
            <a:off x="3849346" y="1701706"/>
            <a:ext cx="19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508D3CE-EAD9-4024-A667-E15C4FEEAD89}"/>
              </a:ext>
            </a:extLst>
          </p:cNvPr>
          <p:cNvSpPr txBox="1"/>
          <p:nvPr/>
        </p:nvSpPr>
        <p:spPr>
          <a:xfrm>
            <a:off x="6438208" y="2556090"/>
            <a:ext cx="19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6756CE2-E2AB-4EC4-A81F-2E2CBF0E0A22}"/>
              </a:ext>
            </a:extLst>
          </p:cNvPr>
          <p:cNvSpPr txBox="1"/>
          <p:nvPr/>
        </p:nvSpPr>
        <p:spPr>
          <a:xfrm>
            <a:off x="6293177" y="716483"/>
            <a:ext cx="19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239F361-1DF5-4ADE-B1FC-395837056556}"/>
              </a:ext>
            </a:extLst>
          </p:cNvPr>
          <p:cNvSpPr txBox="1"/>
          <p:nvPr/>
        </p:nvSpPr>
        <p:spPr>
          <a:xfrm>
            <a:off x="7232956" y="2345725"/>
            <a:ext cx="19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262C596-867C-4957-A59B-16641D42530D}"/>
              </a:ext>
            </a:extLst>
          </p:cNvPr>
          <p:cNvSpPr txBox="1"/>
          <p:nvPr/>
        </p:nvSpPr>
        <p:spPr>
          <a:xfrm>
            <a:off x="8174082" y="2680248"/>
            <a:ext cx="19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9AED9D4-E5C5-449C-9C38-B2CD5ED285DA}"/>
              </a:ext>
            </a:extLst>
          </p:cNvPr>
          <p:cNvSpPr txBox="1"/>
          <p:nvPr/>
        </p:nvSpPr>
        <p:spPr>
          <a:xfrm>
            <a:off x="7375001" y="1124062"/>
            <a:ext cx="19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272ADB2-E3ED-4421-84AB-0D2101F607A2}"/>
              </a:ext>
            </a:extLst>
          </p:cNvPr>
          <p:cNvSpPr txBox="1"/>
          <p:nvPr/>
        </p:nvSpPr>
        <p:spPr>
          <a:xfrm>
            <a:off x="9565157" y="3944621"/>
            <a:ext cx="2450680" cy="227754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CASE: the Internal Debate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Increasingly common for analysts in China to recognize end date for “regional balance”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Debate over sides/choices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Future security sector action will be tied to littoral spaces, not overland</a:t>
            </a:r>
            <a:endParaRPr lang="en-US" sz="16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F963D0E-7EEF-4684-A03A-B1E8C265B458}"/>
              </a:ext>
            </a:extLst>
          </p:cNvPr>
          <p:cNvSpPr/>
          <p:nvPr/>
        </p:nvSpPr>
        <p:spPr>
          <a:xfrm rot="10800000">
            <a:off x="6946084" y="1660681"/>
            <a:ext cx="2428752" cy="292219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DB88F3D-41AC-485E-B59A-1436A8DD090A}"/>
              </a:ext>
            </a:extLst>
          </p:cNvPr>
          <p:cNvSpPr/>
          <p:nvPr/>
        </p:nvSpPr>
        <p:spPr>
          <a:xfrm rot="13841038">
            <a:off x="7225125" y="3391029"/>
            <a:ext cx="2438925" cy="274575"/>
          </a:xfrm>
          <a:prstGeom prst="rightArrow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3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9547968E7E041B44EA1D6E2BEC30C" ma:contentTypeVersion="17" ma:contentTypeDescription="Create a new document." ma:contentTypeScope="" ma:versionID="0f8b3ff1935922aba9d7a7b94d2a3160">
  <xsd:schema xmlns:xsd="http://www.w3.org/2001/XMLSchema" xmlns:xs="http://www.w3.org/2001/XMLSchema" xmlns:p="http://schemas.microsoft.com/office/2006/metadata/properties" xmlns:ns2="79372cad-906e-4e2f-b498-2cb2f8f67a22" xmlns:ns3="04e5b532-bce6-4a74-882f-197d7c8ee05a" targetNamespace="http://schemas.microsoft.com/office/2006/metadata/properties" ma:root="true" ma:fieldsID="04a328f4c16f5eb5d7c618ced9645277" ns2:_="" ns3:_="">
    <xsd:import namespace="79372cad-906e-4e2f-b498-2cb2f8f67a22"/>
    <xsd:import namespace="04e5b532-bce6-4a74-882f-197d7c8ee0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astmodified" minOccurs="0"/>
                <xsd:element ref="ns2:MediaLengthInSeconds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72cad-906e-4e2f-b498-2cb2f8f67a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astmodified" ma:index="20" nillable="true" ma:displayName="last modified" ma:format="DateOnly" ma:internalName="lastmodified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5b532-bce6-4a74-882f-197d7c8ee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d634031f-5af4-462f-909d-b01dcfe1034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44a495a8-dfb6-4c93-8233-ef39401eedbd}" ma:internalName="TaxCatchAll" ma:showField="CatchAllData" ma:web="04e5b532-bce6-4a74-882f-197d7c8ee0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e5b532-bce6-4a74-882f-197d7c8ee05a" xsi:nil="true"/>
    <TaxKeywordTaxHTField xmlns="04e5b532-bce6-4a74-882f-197d7c8ee05a">
      <Terms xmlns="http://schemas.microsoft.com/office/infopath/2007/PartnerControls"/>
    </TaxKeywordTaxHTField>
    <lastmodified xmlns="79372cad-906e-4e2f-b498-2cb2f8f67a22" xsi:nil="true"/>
  </documentManagement>
</p:properties>
</file>

<file path=customXml/itemProps1.xml><?xml version="1.0" encoding="utf-8"?>
<ds:datastoreItem xmlns:ds="http://schemas.openxmlformats.org/officeDocument/2006/customXml" ds:itemID="{1A70394C-39F7-4952-A220-F513E6E10EBE}"/>
</file>

<file path=customXml/itemProps2.xml><?xml version="1.0" encoding="utf-8"?>
<ds:datastoreItem xmlns:ds="http://schemas.openxmlformats.org/officeDocument/2006/customXml" ds:itemID="{DB7607FE-599C-4A8D-8B08-853DD53A4852}"/>
</file>

<file path=customXml/itemProps3.xml><?xml version="1.0" encoding="utf-8"?>
<ds:datastoreItem xmlns:ds="http://schemas.openxmlformats.org/officeDocument/2006/customXml" ds:itemID="{29AA814D-6758-47A7-99B7-63AD78E958B2}"/>
</file>

<file path=docProps/app.xml><?xml version="1.0" encoding="utf-8"?>
<Properties xmlns="http://schemas.openxmlformats.org/officeDocument/2006/extended-properties" xmlns:vt="http://schemas.openxmlformats.org/officeDocument/2006/docPropsVTypes">
  <TotalTime>11704</TotalTime>
  <Words>969</Words>
  <Application>Microsoft Office PowerPoint</Application>
  <PresentationFormat>Widescreen</PresentationFormat>
  <Paragraphs>148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Nova</vt:lpstr>
      <vt:lpstr>Calibri</vt:lpstr>
      <vt:lpstr>Calibri Light</vt:lpstr>
      <vt:lpstr>Office Theme</vt:lpstr>
      <vt:lpstr>Views on the PRC: Relations with the U.S., NESA Region Ties, and Trends</vt:lpstr>
      <vt:lpstr>The People’s Republic of China/ ZhongGuo</vt:lpstr>
      <vt:lpstr>The Basics</vt:lpstr>
      <vt:lpstr>Internal Cohesion  and  Border Concerns</vt:lpstr>
      <vt:lpstr>SCS, IOR Straits, and Island  Chains – Geography</vt:lpstr>
      <vt:lpstr>China’s Adventurous Foreign Policy</vt:lpstr>
      <vt:lpstr>Larger Environment: U.S.-China Competition</vt:lpstr>
      <vt:lpstr>PowerPoint Presentation</vt:lpstr>
      <vt:lpstr>PowerPoint Presentation</vt:lpstr>
      <vt:lpstr>What China is and is not doing in the NESA Region?</vt:lpstr>
      <vt:lpstr>Many Thanks and Look Forward to Questions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Payne, Jeffrey (CTR US NDU/NESA)</dc:creator>
  <cp:lastModifiedBy>Jeff Payne</cp:lastModifiedBy>
  <cp:revision>68</cp:revision>
  <cp:lastPrinted>2019-07-24T17:20:01Z</cp:lastPrinted>
  <dcterms:created xsi:type="dcterms:W3CDTF">2019-07-24T15:57:37Z</dcterms:created>
  <dcterms:modified xsi:type="dcterms:W3CDTF">2021-11-07T20:46:11Z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0x010100C9F9547968E7E041B44EA1D6E2BEC30C</vt:lpwstr>
  </property>
</Properties>
</file>