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94" r:id="rId5"/>
    <p:sldId id="293" r:id="rId6"/>
    <p:sldId id="298" r:id="rId7"/>
    <p:sldId id="299" r:id="rId8"/>
    <p:sldId id="265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349"/>
    <a:srgbClr val="91AFAF"/>
    <a:srgbClr val="262E5A"/>
    <a:srgbClr val="EE6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544"/>
  </p:normalViewPr>
  <p:slideViewPr>
    <p:cSldViewPr snapToGrid="0" snapToObjects="1">
      <p:cViewPr varScale="1">
        <p:scale>
          <a:sx n="75" d="100"/>
          <a:sy n="75" d="100"/>
        </p:scale>
        <p:origin x="3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implified Arabic" pitchFamily="18" charset="-7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implified Arabic" pitchFamily="18" charset="-78"/>
              </a:defRPr>
            </a:lvl1pPr>
          </a:lstStyle>
          <a:p>
            <a:fld id="{672F397E-F71C-3743-883A-37D02C1B1258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implified Arabic" pitchFamily="18" charset="-7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implified Arabic" pitchFamily="18" charset="-78"/>
              </a:defRPr>
            </a:lvl1pPr>
          </a:lstStyle>
          <a:p>
            <a:fld id="{2524F72E-245D-B840-9396-CC14657B8D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8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implified Arabic" pitchFamily="18" charset="-7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implified Arabic" pitchFamily="18" charset="-7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implified Arabic" pitchFamily="18" charset="-7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implified Arabic" pitchFamily="18" charset="-7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implified Arabic" pitchFamily="18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F72E-245D-B840-9396-CC14657B8D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2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F72E-245D-B840-9396-CC14657B8D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F72E-245D-B840-9396-CC14657B8D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2DAB-7A8A-B749-A476-03AC106F0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CC09D-A326-7246-8D86-D872E1E39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1F3F2-D1AC-3043-B850-4E6A3476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5F6B-3439-1F40-B2E2-C4DB5C5F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BDA18-25F7-B848-B282-0076B759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F536-BC07-E246-ABD7-DF30F3AF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D2892-0BED-8A4F-8533-A1F6A0D61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ECE-A55F-034A-BEB9-B1103D4B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EC56F-2FF7-7845-BF15-421A7E4F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451B0-1745-354E-AF14-99D02A9D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C2937-646E-3B49-B6A2-1E5306094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376ED-C9EE-104A-824B-27426720B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DEE0-F503-5B4D-A71A-B4CD153C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3D86-4F50-A44C-8C34-90ED2643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813F6-2B65-D84E-9E64-FA0F8434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3D9E-DA4C-E446-9BF2-79F5E5F1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A0C8-2961-2E4D-AEEF-1529E42C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B9D31-2DD4-A243-B99C-260894DC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FD762-A704-D942-B9F2-8761ACFC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7950F-1B19-474A-8590-72E912C4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01B3-EDC5-C047-B6C8-CDFD39C2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5044-706E-A943-96EB-4B72FCC54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5211-78FC-354A-9BED-C3FACE79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B1439-0C6B-494D-A691-9770B998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1E372-9ACC-F14F-A415-B1495D3F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39E3-C631-674C-BBC4-03414B4C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AF1D-A915-5842-A9E6-33BD5A378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C5B28-DA3F-4547-BC06-2BCBB8BFB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DEEDC-07B2-264C-A47E-63464FD8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07B58-7C2C-CE4D-BC03-D7CCD4B2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524DB-768C-084E-88E1-64335D2A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7895-B60C-914D-A6BB-4CA31819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995FA-AB04-654D-834E-E2DBF167B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A0980-C392-0940-99CD-9FD5CB776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C363D-C1AE-CB4E-B389-3DDC3BFC7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CD5E7-F056-0A4C-8870-2B2435C8F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B7E33-616D-3E45-9C22-71A48A36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EA2FE-B567-164A-A0A5-F6E1BA67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FD437-2E2D-F14C-A2E0-A303A5D5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3198-6391-3146-8C8E-98239132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C59AA-2405-BF4B-9DAB-9E530139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A8C6B-111C-E04E-BE9F-D19A813D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14B57-B7AF-FD44-969D-93BC986B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6329E2-6EF6-6748-A8DE-3D332AE4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A2CB6-F87A-2849-B3D3-E31AEF99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DA486-873A-4646-8694-0B4FA2F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675C-EFCE-2E4C-96F0-800B3DF3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9771D-D0E1-634F-8682-29A7D171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3711E-1368-104A-AF57-0CC4C8216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4688A-89B7-924F-A223-5B228FE8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2E5D6-2AD3-DD43-8A4E-F9E62FB4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F3DB4-E00F-EF43-815A-3FAFE77D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243A-AB10-3C4D-B935-D5661426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2FA8C-3A3E-0441-8C78-E5CA5D860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470B7-FA49-D44E-8DAA-FC361064E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BACA3-CFEA-3347-A883-82A5D0D5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428-F611-D447-92F1-98C7651DA3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8087A-3358-AA47-88B0-9116DEB1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EBE89-4D83-8F4E-B011-CEC7BD08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19E-DB4F-D24A-800C-04713D3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805FB-5488-B240-9F53-EC7042AE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05F7-BAAC-074E-8859-797C0B500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611D1-76D7-264E-A98A-FAC1105B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implified Arabic" pitchFamily="18" charset="-78"/>
              </a:defRPr>
            </a:lvl1pPr>
          </a:lstStyle>
          <a:p>
            <a:fld id="{2B961428-F611-D447-92F1-98C7651DA31A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E1448-D6F4-F24C-AAF9-4CFC00671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implified Arabic" pitchFamily="18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16F4F-C258-5247-A064-BD18E3AB1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implified Arabic" pitchFamily="18" charset="-78"/>
              </a:defRPr>
            </a:lvl1pPr>
          </a:lstStyle>
          <a:p>
            <a:fld id="{AA04C19E-DB4F-D24A-800C-04713D3B37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implified Arabic" pitchFamily="18" charset="-7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plified Arabic" pitchFamily="18" charset="-7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implified Arabic" pitchFamily="18" charset="-7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mplified Arabic" pitchFamily="18" charset="-7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mplified Arabic" pitchFamily="18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ritime%20Crime%20During%20the%20Pandemic:%20Unmasking%20Trends%20in%20the%20Caribbean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mralby@irconsilium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, sunset, flying, traffic&#10;&#10;Description automatically generated">
            <a:extLst>
              <a:ext uri="{FF2B5EF4-FFF2-40B4-BE49-F238E27FC236}">
                <a16:creationId xmlns:a16="http://schemas.microsoft.com/office/drawing/2014/main" id="{D1B4C94B-2230-E847-AA1D-DC24F79E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087"/>
            <a:ext cx="12192000" cy="2190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F3D03-7F6B-0443-A871-34B57B6B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39" y="3193674"/>
            <a:ext cx="11748922" cy="1331861"/>
          </a:xfrm>
        </p:spPr>
        <p:txBody>
          <a:bodyPr>
            <a:noAutofit/>
          </a:bodyPr>
          <a:lstStyle/>
          <a:p>
            <a:pPr rtl="1"/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الوعي بالمجال البحري:</a:t>
            </a:r>
            <a:br>
              <a:rPr lang="ar-SA" sz="3600" dirty="0">
                <a:latin typeface="Simplified Arabic" pitchFamily="18" charset="-78"/>
                <a:cs typeface="Simplified Arabic" pitchFamily="18" charset="-78"/>
              </a:rPr>
            </a:b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أكثر من مجرد كلمة رنانة</a:t>
            </a:r>
            <a:br>
              <a:rPr lang="ar-SA" sz="3600" dirty="0">
                <a:latin typeface="Simplified Arabic" pitchFamily="18" charset="-78"/>
                <a:cs typeface="Simplified Arabic" pitchFamily="18" charset="-78"/>
              </a:rPr>
            </a:br>
            <a:br>
              <a:rPr lang="en-US" sz="3600" dirty="0">
                <a:latin typeface="Simplified Arabic" pitchFamily="18" charset="-78"/>
                <a:cs typeface="Simplified Arabic" pitchFamily="18" charset="-78"/>
              </a:rPr>
            </a:b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  القانون والممارسة والتعاون</a:t>
            </a:r>
            <a:br>
              <a:rPr lang="ar-SA" sz="3600" dirty="0">
                <a:latin typeface="Simplified Arabic" pitchFamily="18" charset="-78"/>
                <a:cs typeface="Simplified Arabic" pitchFamily="18" charset="-78"/>
              </a:rPr>
            </a:br>
            <a:endParaRPr lang="en-US" sz="20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46864-A3B0-3F47-91E8-076A72DDA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453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Simplified Arabic" pitchFamily="18" charset="-78"/>
            </a:endParaRPr>
          </a:p>
          <a:p>
            <a:endParaRPr lang="en-US" dirty="0">
              <a:latin typeface="Simplified Arabic" pitchFamily="18" charset="-78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Dr. Ian </a:t>
            </a:r>
            <a:r>
              <a:rPr lang="en-US" dirty="0" err="1">
                <a:solidFill>
                  <a:prstClr val="black"/>
                </a:solidFill>
                <a:latin typeface="Georgia" panose="02040502050405020303" pitchFamily="18" charset="0"/>
              </a:rPr>
              <a:t>Ralby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rtl="1"/>
            <a:r>
              <a:rPr lang="ar-SA" dirty="0">
                <a:latin typeface="Simplified Arabic" pitchFamily="18" charset="-78"/>
                <a:cs typeface="Simplified Arabic" pitchFamily="18" charset="-78"/>
              </a:rPr>
              <a:t>الرئيس التنفيذي </a:t>
            </a:r>
            <a:r>
              <a:rPr lang="ar-SA" dirty="0">
                <a:cs typeface="Simplified Arabic" pitchFamily="18" charset="-78"/>
              </a:rPr>
              <a:t>لشركة "</a:t>
            </a:r>
            <a:r>
              <a:rPr lang="ar-SA" dirty="0" err="1">
                <a:cs typeface="Simplified Arabic" pitchFamily="18" charset="-78"/>
              </a:rPr>
              <a:t>آي</a:t>
            </a:r>
            <a:r>
              <a:rPr lang="ar-SA" dirty="0">
                <a:cs typeface="Simplified Arabic" pitchFamily="18" charset="-78"/>
              </a:rPr>
              <a:t>. آر. </a:t>
            </a:r>
            <a:r>
              <a:rPr lang="ar-SA" dirty="0" err="1">
                <a:cs typeface="Simplified Arabic" pitchFamily="18" charset="-78"/>
              </a:rPr>
              <a:t>كونسيليوم</a:t>
            </a:r>
            <a:r>
              <a:rPr lang="ar-SA" dirty="0">
                <a:cs typeface="Simplified Arabic" pitchFamily="18" charset="-78"/>
              </a:rPr>
              <a:t>"</a:t>
            </a:r>
            <a:endParaRPr lang="en-US" dirty="0">
              <a:latin typeface="Simplified Arabic" pitchFamily="18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8CD9F7-288B-7B40-96DE-1898022F7848}"/>
              </a:ext>
            </a:extLst>
          </p:cNvPr>
          <p:cNvSpPr/>
          <p:nvPr/>
        </p:nvSpPr>
        <p:spPr>
          <a:xfrm>
            <a:off x="0" y="6054115"/>
            <a:ext cx="12192000" cy="858129"/>
          </a:xfrm>
          <a:prstGeom prst="rect">
            <a:avLst/>
          </a:prstGeom>
          <a:solidFill>
            <a:srgbClr val="3A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plified Arabic" pitchFamily="18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72B479-C25F-EC42-837C-B0E0CD47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228" y="6140014"/>
            <a:ext cx="4409150" cy="6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188E0-6BF4-4148-BE8C-F4ED51708F2C}"/>
              </a:ext>
            </a:extLst>
          </p:cNvPr>
          <p:cNvSpPr/>
          <p:nvPr/>
        </p:nvSpPr>
        <p:spPr>
          <a:xfrm>
            <a:off x="-1150" y="0"/>
            <a:ext cx="12192000" cy="858129"/>
          </a:xfrm>
          <a:prstGeom prst="rect">
            <a:avLst/>
          </a:prstGeom>
          <a:solidFill>
            <a:srgbClr val="91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دورة الأمن البحري</a:t>
            </a:r>
            <a:endParaRPr lang="en-US" sz="3200" b="1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3D4C-F7C9-3F4E-AEA7-E7716ACF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7" y="85899"/>
            <a:ext cx="4409150" cy="686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ECD6A-2A6D-E041-B4D2-526006289E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1"/>
                    </a14:imgEffect>
                    <a14:imgEffect>
                      <a14:saturation sat="20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633" y="1981200"/>
            <a:ext cx="3323598" cy="3281705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644F7F-5476-8047-A7A6-1CFE0CD4371B}"/>
              </a:ext>
            </a:extLst>
          </p:cNvPr>
          <p:cNvGrpSpPr/>
          <p:nvPr/>
        </p:nvGrpSpPr>
        <p:grpSpPr>
          <a:xfrm>
            <a:off x="7561086" y="2682501"/>
            <a:ext cx="1994896" cy="978020"/>
            <a:chOff x="5866398" y="2682501"/>
            <a:chExt cx="1994896" cy="97802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E28E-F2F0-A14C-B9BC-2F17CF9F9A9F}"/>
                </a:ext>
              </a:extLst>
            </p:cNvPr>
            <p:cNvSpPr/>
            <p:nvPr/>
          </p:nvSpPr>
          <p:spPr>
            <a:xfrm>
              <a:off x="5866398" y="2682501"/>
              <a:ext cx="455567" cy="978020"/>
            </a:xfrm>
            <a:custGeom>
              <a:avLst/>
              <a:gdLst>
                <a:gd name="connsiteX0" fmla="*/ 204250 w 455567"/>
                <a:gd name="connsiteY0" fmla="*/ 0 h 978020"/>
                <a:gd name="connsiteX1" fmla="*/ 232878 w 455567"/>
                <a:gd name="connsiteY1" fmla="*/ 47123 h 978020"/>
                <a:gd name="connsiteX2" fmla="*/ 448564 w 455567"/>
                <a:gd name="connsiteY2" fmla="*/ 746118 h 978020"/>
                <a:gd name="connsiteX3" fmla="*/ 455567 w 455567"/>
                <a:gd name="connsiteY3" fmla="*/ 884786 h 978020"/>
                <a:gd name="connsiteX4" fmla="*/ 333550 w 455567"/>
                <a:gd name="connsiteY4" fmla="*/ 978020 h 978020"/>
                <a:gd name="connsiteX5" fmla="*/ 220651 w 455567"/>
                <a:gd name="connsiteY5" fmla="*/ 891752 h 978020"/>
                <a:gd name="connsiteX6" fmla="*/ 214512 w 455567"/>
                <a:gd name="connsiteY6" fmla="*/ 770173 h 978020"/>
                <a:gd name="connsiteX7" fmla="*/ 26007 w 455567"/>
                <a:gd name="connsiteY7" fmla="*/ 159265 h 978020"/>
                <a:gd name="connsiteX8" fmla="*/ 0 w 455567"/>
                <a:gd name="connsiteY8" fmla="*/ 116455 h 978020"/>
                <a:gd name="connsiteX9" fmla="*/ 147759 w 455567"/>
                <a:gd name="connsiteY9" fmla="*/ 135605 h 978020"/>
                <a:gd name="connsiteX10" fmla="*/ 204250 w 455567"/>
                <a:gd name="connsiteY10" fmla="*/ 0 h 97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567" h="978020">
                  <a:moveTo>
                    <a:pt x="204250" y="0"/>
                  </a:moveTo>
                  <a:lnTo>
                    <a:pt x="232878" y="47123"/>
                  </a:lnTo>
                  <a:cubicBezTo>
                    <a:pt x="347838" y="258745"/>
                    <a:pt x="423070" y="495080"/>
                    <a:pt x="448564" y="746118"/>
                  </a:cubicBezTo>
                  <a:lnTo>
                    <a:pt x="455567" y="884786"/>
                  </a:lnTo>
                  <a:lnTo>
                    <a:pt x="333550" y="978020"/>
                  </a:lnTo>
                  <a:lnTo>
                    <a:pt x="220651" y="891752"/>
                  </a:lnTo>
                  <a:lnTo>
                    <a:pt x="214512" y="770173"/>
                  </a:lnTo>
                  <a:cubicBezTo>
                    <a:pt x="192231" y="550770"/>
                    <a:pt x="126480" y="344218"/>
                    <a:pt x="26007" y="159265"/>
                  </a:cubicBezTo>
                  <a:lnTo>
                    <a:pt x="0" y="116455"/>
                  </a:lnTo>
                  <a:lnTo>
                    <a:pt x="147759" y="135605"/>
                  </a:lnTo>
                  <a:lnTo>
                    <a:pt x="20425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B2B8A3C-E876-2C49-B789-7DAA420FD351}"/>
                </a:ext>
              </a:extLst>
            </p:cNvPr>
            <p:cNvGrpSpPr/>
            <p:nvPr/>
          </p:nvGrpSpPr>
          <p:grpSpPr>
            <a:xfrm>
              <a:off x="6556005" y="2730985"/>
              <a:ext cx="1305289" cy="457200"/>
              <a:chOff x="6365408" y="2661541"/>
              <a:chExt cx="1305289" cy="457200"/>
            </a:xfrm>
          </p:grpSpPr>
          <p:sp>
            <p:nvSpPr>
              <p:cNvPr id="14" name="Text1">
                <a:extLst>
                  <a:ext uri="{FF2B5EF4-FFF2-40B4-BE49-F238E27FC236}">
                    <a16:creationId xmlns:a16="http://schemas.microsoft.com/office/drawing/2014/main" id="{3172B495-EB8E-9743-853D-A5394E69C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408" y="2694715"/>
                <a:ext cx="1305289" cy="35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التحليل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2DED68-ACB2-874A-9B29-841097929D5D}"/>
                  </a:ext>
                </a:extLst>
              </p:cNvPr>
              <p:cNvSpPr/>
              <p:nvPr/>
            </p:nvSpPr>
            <p:spPr>
              <a:xfrm rot="5400000">
                <a:off x="6215790" y="2867281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DC0EF7-BB48-4645-9DF4-567975E4D44B}"/>
              </a:ext>
            </a:extLst>
          </p:cNvPr>
          <p:cNvGrpSpPr/>
          <p:nvPr/>
        </p:nvGrpSpPr>
        <p:grpSpPr>
          <a:xfrm>
            <a:off x="3846446" y="1184543"/>
            <a:ext cx="2303789" cy="979316"/>
            <a:chOff x="2151758" y="1184543"/>
            <a:chExt cx="2303789" cy="97931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7763DBA-7EA0-5544-9B4B-43FB2D558D4E}"/>
                </a:ext>
              </a:extLst>
            </p:cNvPr>
            <p:cNvSpPr/>
            <p:nvPr/>
          </p:nvSpPr>
          <p:spPr>
            <a:xfrm rot="10800000">
              <a:off x="3593086" y="1752600"/>
              <a:ext cx="862461" cy="411259"/>
            </a:xfrm>
            <a:custGeom>
              <a:avLst/>
              <a:gdLst>
                <a:gd name="connsiteX0" fmla="*/ 743883 w 862461"/>
                <a:gd name="connsiteY0" fmla="*/ 0 h 411259"/>
                <a:gd name="connsiteX1" fmla="*/ 724902 w 862461"/>
                <a:gd name="connsiteY1" fmla="*/ 146466 h 411259"/>
                <a:gd name="connsiteX2" fmla="*/ 862461 w 862461"/>
                <a:gd name="connsiteY2" fmla="*/ 203772 h 411259"/>
                <a:gd name="connsiteX3" fmla="*/ 726682 w 862461"/>
                <a:gd name="connsiteY3" fmla="*/ 269180 h 411259"/>
                <a:gd name="connsiteX4" fmla="*/ 190880 w 862461"/>
                <a:gd name="connsiteY4" fmla="*/ 406251 h 411259"/>
                <a:gd name="connsiteX5" fmla="*/ 91711 w 862461"/>
                <a:gd name="connsiteY5" fmla="*/ 411259 h 411259"/>
                <a:gd name="connsiteX6" fmla="*/ 0 w 862461"/>
                <a:gd name="connsiteY6" fmla="*/ 291238 h 411259"/>
                <a:gd name="connsiteX7" fmla="*/ 87915 w 862461"/>
                <a:gd name="connsiteY7" fmla="*/ 176184 h 411259"/>
                <a:gd name="connsiteX8" fmla="*/ 166825 w 862461"/>
                <a:gd name="connsiteY8" fmla="*/ 172199 h 411259"/>
                <a:gd name="connsiteX9" fmla="*/ 635105 w 862461"/>
                <a:gd name="connsiteY9" fmla="*/ 52401 h 411259"/>
                <a:gd name="connsiteX10" fmla="*/ 743883 w 862461"/>
                <a:gd name="connsiteY10" fmla="*/ 0 h 4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461" h="411259">
                  <a:moveTo>
                    <a:pt x="743883" y="0"/>
                  </a:moveTo>
                  <a:lnTo>
                    <a:pt x="724902" y="146466"/>
                  </a:lnTo>
                  <a:lnTo>
                    <a:pt x="862461" y="203772"/>
                  </a:lnTo>
                  <a:lnTo>
                    <a:pt x="726682" y="269180"/>
                  </a:lnTo>
                  <a:cubicBezTo>
                    <a:pt x="559167" y="340033"/>
                    <a:pt x="379159" y="387131"/>
                    <a:pt x="190880" y="406251"/>
                  </a:cubicBezTo>
                  <a:lnTo>
                    <a:pt x="91711" y="411259"/>
                  </a:lnTo>
                  <a:lnTo>
                    <a:pt x="0" y="291238"/>
                  </a:lnTo>
                  <a:lnTo>
                    <a:pt x="87915" y="176184"/>
                  </a:lnTo>
                  <a:lnTo>
                    <a:pt x="166825" y="172199"/>
                  </a:lnTo>
                  <a:cubicBezTo>
                    <a:pt x="331377" y="155488"/>
                    <a:pt x="488701" y="114325"/>
                    <a:pt x="635105" y="52401"/>
                  </a:cubicBezTo>
                  <a:lnTo>
                    <a:pt x="74388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16B6163-FB02-004F-931D-155A2CBEDCE9}"/>
                </a:ext>
              </a:extLst>
            </p:cNvPr>
            <p:cNvGrpSpPr/>
            <p:nvPr/>
          </p:nvGrpSpPr>
          <p:grpSpPr>
            <a:xfrm>
              <a:off x="2151758" y="1184543"/>
              <a:ext cx="1519629" cy="457200"/>
              <a:chOff x="1407000" y="1532410"/>
              <a:chExt cx="1519629" cy="457200"/>
            </a:xfrm>
          </p:grpSpPr>
          <p:sp>
            <p:nvSpPr>
              <p:cNvPr id="19" name="Text1">
                <a:extLst>
                  <a:ext uri="{FF2B5EF4-FFF2-40B4-BE49-F238E27FC236}">
                    <a16:creationId xmlns:a16="http://schemas.microsoft.com/office/drawing/2014/main" id="{1AA10330-02E3-3549-9AC3-C6ED63DFF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6916" y="1582919"/>
                <a:ext cx="1429713" cy="345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المعاقبة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3719464-48C6-EB44-BCB9-8E5F2A375D88}"/>
                  </a:ext>
                </a:extLst>
              </p:cNvPr>
              <p:cNvSpPr/>
              <p:nvPr/>
            </p:nvSpPr>
            <p:spPr>
              <a:xfrm rot="5400000">
                <a:off x="1201260" y="1738150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9BA1AF-565F-2D49-887C-A442D9AEF80E}"/>
              </a:ext>
            </a:extLst>
          </p:cNvPr>
          <p:cNvGrpSpPr/>
          <p:nvPr/>
        </p:nvGrpSpPr>
        <p:grpSpPr>
          <a:xfrm>
            <a:off x="3027992" y="1966528"/>
            <a:ext cx="2314853" cy="812471"/>
            <a:chOff x="1333304" y="1966528"/>
            <a:chExt cx="2314853" cy="81247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791E427-7BBA-A747-8479-F3EBA81783E5}"/>
                </a:ext>
              </a:extLst>
            </p:cNvPr>
            <p:cNvSpPr/>
            <p:nvPr/>
          </p:nvSpPr>
          <p:spPr>
            <a:xfrm rot="10800000">
              <a:off x="2848367" y="2007323"/>
              <a:ext cx="799790" cy="771676"/>
            </a:xfrm>
            <a:custGeom>
              <a:avLst/>
              <a:gdLst>
                <a:gd name="connsiteX0" fmla="*/ 591994 w 799790"/>
                <a:gd name="connsiteY0" fmla="*/ 0 h 771676"/>
                <a:gd name="connsiteX1" fmla="*/ 646360 w 799790"/>
                <a:gd name="connsiteY1" fmla="*/ 130503 h 771676"/>
                <a:gd name="connsiteX2" fmla="*/ 799790 w 799790"/>
                <a:gd name="connsiteY2" fmla="*/ 110620 h 771676"/>
                <a:gd name="connsiteX3" fmla="*/ 740672 w 799790"/>
                <a:gd name="connsiteY3" fmla="*/ 207930 h 771676"/>
                <a:gd name="connsiteX4" fmla="*/ 236410 w 799790"/>
                <a:gd name="connsiteY4" fmla="*/ 712192 h 771676"/>
                <a:gd name="connsiteX5" fmla="*/ 138496 w 799790"/>
                <a:gd name="connsiteY5" fmla="*/ 771676 h 771676"/>
                <a:gd name="connsiteX6" fmla="*/ 0 w 799790"/>
                <a:gd name="connsiteY6" fmla="*/ 713980 h 771676"/>
                <a:gd name="connsiteX7" fmla="*/ 18733 w 799790"/>
                <a:gd name="connsiteY7" fmla="*/ 569436 h 771676"/>
                <a:gd name="connsiteX8" fmla="*/ 104871 w 799790"/>
                <a:gd name="connsiteY8" fmla="*/ 517105 h 771676"/>
                <a:gd name="connsiteX9" fmla="*/ 545585 w 799790"/>
                <a:gd name="connsiteY9" fmla="*/ 76391 h 771676"/>
                <a:gd name="connsiteX10" fmla="*/ 591994 w 799790"/>
                <a:gd name="connsiteY10" fmla="*/ 0 h 77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790" h="771676">
                  <a:moveTo>
                    <a:pt x="591994" y="0"/>
                  </a:moveTo>
                  <a:lnTo>
                    <a:pt x="646360" y="130503"/>
                  </a:lnTo>
                  <a:lnTo>
                    <a:pt x="799790" y="110620"/>
                  </a:lnTo>
                  <a:lnTo>
                    <a:pt x="740672" y="207930"/>
                  </a:lnTo>
                  <a:cubicBezTo>
                    <a:pt x="606474" y="406570"/>
                    <a:pt x="435050" y="577994"/>
                    <a:pt x="236410" y="712192"/>
                  </a:cubicBezTo>
                  <a:lnTo>
                    <a:pt x="138496" y="771676"/>
                  </a:lnTo>
                  <a:lnTo>
                    <a:pt x="0" y="713980"/>
                  </a:lnTo>
                  <a:lnTo>
                    <a:pt x="18733" y="569436"/>
                  </a:lnTo>
                  <a:lnTo>
                    <a:pt x="104871" y="517105"/>
                  </a:lnTo>
                  <a:cubicBezTo>
                    <a:pt x="278478" y="399818"/>
                    <a:pt x="428298" y="249998"/>
                    <a:pt x="545585" y="76391"/>
                  </a:cubicBezTo>
                  <a:lnTo>
                    <a:pt x="59199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E01E93-BB56-364A-AA32-B6AA8C1B91BB}"/>
                </a:ext>
              </a:extLst>
            </p:cNvPr>
            <p:cNvGrpSpPr/>
            <p:nvPr/>
          </p:nvGrpSpPr>
          <p:grpSpPr>
            <a:xfrm>
              <a:off x="1333304" y="1966528"/>
              <a:ext cx="1557565" cy="457200"/>
              <a:chOff x="883876" y="2325334"/>
              <a:chExt cx="1557565" cy="457200"/>
            </a:xfrm>
          </p:grpSpPr>
          <p:sp>
            <p:nvSpPr>
              <p:cNvPr id="24" name="Text1">
                <a:extLst>
                  <a:ext uri="{FF2B5EF4-FFF2-40B4-BE49-F238E27FC236}">
                    <a16:creationId xmlns:a16="http://schemas.microsoft.com/office/drawing/2014/main" id="{00BBFABD-0AE2-2041-ACC7-BC0633E10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187" y="2365265"/>
                <a:ext cx="1529254" cy="335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الفصل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668ECE1-E3CB-3344-AC0D-6DD61ED8B39F}"/>
                  </a:ext>
                </a:extLst>
              </p:cNvPr>
              <p:cNvSpPr/>
              <p:nvPr/>
            </p:nvSpPr>
            <p:spPr>
              <a:xfrm rot="5400000">
                <a:off x="678136" y="2531074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67139B-EF17-0A44-85C4-D55F99C7BF5F}"/>
              </a:ext>
            </a:extLst>
          </p:cNvPr>
          <p:cNvGrpSpPr/>
          <p:nvPr/>
        </p:nvGrpSpPr>
        <p:grpSpPr>
          <a:xfrm>
            <a:off x="2478431" y="2730985"/>
            <a:ext cx="2225061" cy="841216"/>
            <a:chOff x="783743" y="2730985"/>
            <a:chExt cx="2225061" cy="84121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BE9741C-3233-0F48-9915-8CF319DBF7EA}"/>
                </a:ext>
              </a:extLst>
            </p:cNvPr>
            <p:cNvSpPr/>
            <p:nvPr/>
          </p:nvSpPr>
          <p:spPr>
            <a:xfrm rot="10800000">
              <a:off x="2590801" y="2730985"/>
              <a:ext cx="418003" cy="841216"/>
            </a:xfrm>
            <a:custGeom>
              <a:avLst/>
              <a:gdLst>
                <a:gd name="connsiteX0" fmla="*/ 418003 w 418003"/>
                <a:gd name="connsiteY0" fmla="*/ 0 h 841216"/>
                <a:gd name="connsiteX1" fmla="*/ 410518 w 418003"/>
                <a:gd name="connsiteY1" fmla="*/ 148211 h 841216"/>
                <a:gd name="connsiteX2" fmla="*/ 273447 w 418003"/>
                <a:gd name="connsiteY2" fmla="*/ 684013 h 841216"/>
                <a:gd name="connsiteX3" fmla="*/ 207245 w 418003"/>
                <a:gd name="connsiteY3" fmla="*/ 821440 h 841216"/>
                <a:gd name="connsiteX4" fmla="*/ 54633 w 418003"/>
                <a:gd name="connsiteY4" fmla="*/ 841216 h 841216"/>
                <a:gd name="connsiteX5" fmla="*/ 0 w 418003"/>
                <a:gd name="connsiteY5" fmla="*/ 710072 h 841216"/>
                <a:gd name="connsiteX6" fmla="*/ 56668 w 418003"/>
                <a:gd name="connsiteY6" fmla="*/ 592436 h 841216"/>
                <a:gd name="connsiteX7" fmla="*/ 176466 w 418003"/>
                <a:gd name="connsiteY7" fmla="*/ 124156 h 841216"/>
                <a:gd name="connsiteX8" fmla="*/ 182374 w 418003"/>
                <a:gd name="connsiteY8" fmla="*/ 7158 h 841216"/>
                <a:gd name="connsiteX9" fmla="*/ 295504 w 418003"/>
                <a:gd name="connsiteY9" fmla="*/ 93603 h 841216"/>
                <a:gd name="connsiteX10" fmla="*/ 418003 w 418003"/>
                <a:gd name="connsiteY10" fmla="*/ 0 h 8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003" h="841216">
                  <a:moveTo>
                    <a:pt x="418003" y="0"/>
                  </a:moveTo>
                  <a:lnTo>
                    <a:pt x="410518" y="148211"/>
                  </a:lnTo>
                  <a:cubicBezTo>
                    <a:pt x="391398" y="336490"/>
                    <a:pt x="344300" y="516498"/>
                    <a:pt x="273447" y="684013"/>
                  </a:cubicBezTo>
                  <a:lnTo>
                    <a:pt x="207245" y="821440"/>
                  </a:lnTo>
                  <a:lnTo>
                    <a:pt x="54633" y="841216"/>
                  </a:lnTo>
                  <a:lnTo>
                    <a:pt x="0" y="710072"/>
                  </a:lnTo>
                  <a:lnTo>
                    <a:pt x="56668" y="592436"/>
                  </a:lnTo>
                  <a:cubicBezTo>
                    <a:pt x="118592" y="446032"/>
                    <a:pt x="159755" y="288708"/>
                    <a:pt x="176466" y="124156"/>
                  </a:cubicBezTo>
                  <a:lnTo>
                    <a:pt x="182374" y="7158"/>
                  </a:lnTo>
                  <a:lnTo>
                    <a:pt x="295504" y="93603"/>
                  </a:lnTo>
                  <a:lnTo>
                    <a:pt x="41800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F6C38D1-A927-A34E-9BF2-E4F09D5865FF}"/>
                </a:ext>
              </a:extLst>
            </p:cNvPr>
            <p:cNvGrpSpPr/>
            <p:nvPr/>
          </p:nvGrpSpPr>
          <p:grpSpPr>
            <a:xfrm>
              <a:off x="783743" y="2868083"/>
              <a:ext cx="1472956" cy="457200"/>
              <a:chOff x="379247" y="3048665"/>
              <a:chExt cx="1472956" cy="457200"/>
            </a:xfrm>
          </p:grpSpPr>
          <p:sp>
            <p:nvSpPr>
              <p:cNvPr id="29" name="Text1">
                <a:extLst>
                  <a:ext uri="{FF2B5EF4-FFF2-40B4-BE49-F238E27FC236}">
                    <a16:creationId xmlns:a16="http://schemas.microsoft.com/office/drawing/2014/main" id="{9DF3D4EF-B449-C742-8AD8-0D3688AA99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450" y="3051175"/>
                <a:ext cx="1426753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ادعاء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38C6BA9-4CB8-7C4E-AB61-655916CEA19C}"/>
                  </a:ext>
                </a:extLst>
              </p:cNvPr>
              <p:cNvSpPr/>
              <p:nvPr/>
            </p:nvSpPr>
            <p:spPr>
              <a:xfrm rot="5400000">
                <a:off x="173507" y="3254405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CFB5AC-6097-EF48-A516-D9C4ED82D3E2}"/>
              </a:ext>
            </a:extLst>
          </p:cNvPr>
          <p:cNvGrpSpPr/>
          <p:nvPr/>
        </p:nvGrpSpPr>
        <p:grpSpPr>
          <a:xfrm>
            <a:off x="7599132" y="3662168"/>
            <a:ext cx="2549555" cy="841216"/>
            <a:chOff x="5904444" y="3662168"/>
            <a:chExt cx="2549555" cy="841216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A0E6C20-A1A7-234E-AB45-9F8BD59AAEE4}"/>
                </a:ext>
              </a:extLst>
            </p:cNvPr>
            <p:cNvSpPr/>
            <p:nvPr/>
          </p:nvSpPr>
          <p:spPr>
            <a:xfrm>
              <a:off x="5904444" y="3662168"/>
              <a:ext cx="418003" cy="841216"/>
            </a:xfrm>
            <a:custGeom>
              <a:avLst/>
              <a:gdLst>
                <a:gd name="connsiteX0" fmla="*/ 418003 w 418003"/>
                <a:gd name="connsiteY0" fmla="*/ 0 h 841216"/>
                <a:gd name="connsiteX1" fmla="*/ 410518 w 418003"/>
                <a:gd name="connsiteY1" fmla="*/ 148211 h 841216"/>
                <a:gd name="connsiteX2" fmla="*/ 273447 w 418003"/>
                <a:gd name="connsiteY2" fmla="*/ 684013 h 841216"/>
                <a:gd name="connsiteX3" fmla="*/ 207245 w 418003"/>
                <a:gd name="connsiteY3" fmla="*/ 821440 h 841216"/>
                <a:gd name="connsiteX4" fmla="*/ 54633 w 418003"/>
                <a:gd name="connsiteY4" fmla="*/ 841216 h 841216"/>
                <a:gd name="connsiteX5" fmla="*/ 0 w 418003"/>
                <a:gd name="connsiteY5" fmla="*/ 710072 h 841216"/>
                <a:gd name="connsiteX6" fmla="*/ 56668 w 418003"/>
                <a:gd name="connsiteY6" fmla="*/ 592436 h 841216"/>
                <a:gd name="connsiteX7" fmla="*/ 176466 w 418003"/>
                <a:gd name="connsiteY7" fmla="*/ 124156 h 841216"/>
                <a:gd name="connsiteX8" fmla="*/ 182374 w 418003"/>
                <a:gd name="connsiteY8" fmla="*/ 7158 h 841216"/>
                <a:gd name="connsiteX9" fmla="*/ 295504 w 418003"/>
                <a:gd name="connsiteY9" fmla="*/ 93603 h 841216"/>
                <a:gd name="connsiteX10" fmla="*/ 418003 w 418003"/>
                <a:gd name="connsiteY10" fmla="*/ 0 h 8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003" h="841216">
                  <a:moveTo>
                    <a:pt x="418003" y="0"/>
                  </a:moveTo>
                  <a:lnTo>
                    <a:pt x="410518" y="148211"/>
                  </a:lnTo>
                  <a:cubicBezTo>
                    <a:pt x="391398" y="336490"/>
                    <a:pt x="344300" y="516498"/>
                    <a:pt x="273447" y="684013"/>
                  </a:cubicBezTo>
                  <a:lnTo>
                    <a:pt x="207245" y="821440"/>
                  </a:lnTo>
                  <a:lnTo>
                    <a:pt x="54633" y="841216"/>
                  </a:lnTo>
                  <a:lnTo>
                    <a:pt x="0" y="710072"/>
                  </a:lnTo>
                  <a:lnTo>
                    <a:pt x="56668" y="592436"/>
                  </a:lnTo>
                  <a:cubicBezTo>
                    <a:pt x="118592" y="446032"/>
                    <a:pt x="159755" y="288708"/>
                    <a:pt x="176466" y="124156"/>
                  </a:cubicBezTo>
                  <a:lnTo>
                    <a:pt x="182374" y="7158"/>
                  </a:lnTo>
                  <a:lnTo>
                    <a:pt x="295504" y="93603"/>
                  </a:lnTo>
                  <a:lnTo>
                    <a:pt x="41800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DE9D29E-8F45-5543-9A5E-BEF1EE6E3B0E}"/>
                </a:ext>
              </a:extLst>
            </p:cNvPr>
            <p:cNvGrpSpPr/>
            <p:nvPr/>
          </p:nvGrpSpPr>
          <p:grpSpPr>
            <a:xfrm>
              <a:off x="6761270" y="3730707"/>
              <a:ext cx="1692729" cy="533400"/>
              <a:chOff x="6855959" y="3424238"/>
              <a:chExt cx="1692729" cy="533400"/>
            </a:xfrm>
          </p:grpSpPr>
          <p:sp>
            <p:nvSpPr>
              <p:cNvPr id="34" name="Text1">
                <a:extLst>
                  <a:ext uri="{FF2B5EF4-FFF2-40B4-BE49-F238E27FC236}">
                    <a16:creationId xmlns:a16="http://schemas.microsoft.com/office/drawing/2014/main" id="{47FBEAC6-C865-2646-BB5C-30B89C836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5959" y="3424238"/>
                <a:ext cx="1692729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مشاركة المعلومات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AAC2C0-67C2-0B49-AAB7-6BDCD224428A}"/>
                  </a:ext>
                </a:extLst>
              </p:cNvPr>
              <p:cNvSpPr/>
              <p:nvPr/>
            </p:nvSpPr>
            <p:spPr>
              <a:xfrm rot="5400000">
                <a:off x="6766592" y="3706178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C52B3D-ACA6-5749-9CC7-378A49F41B8D}"/>
              </a:ext>
            </a:extLst>
          </p:cNvPr>
          <p:cNvGrpSpPr/>
          <p:nvPr/>
        </p:nvGrpSpPr>
        <p:grpSpPr>
          <a:xfrm>
            <a:off x="6959779" y="4455370"/>
            <a:ext cx="2415194" cy="981414"/>
            <a:chOff x="5265091" y="4455370"/>
            <a:chExt cx="2415194" cy="98141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B88D287-55ED-BB4E-A925-91803AF5B9C4}"/>
                </a:ext>
              </a:extLst>
            </p:cNvPr>
            <p:cNvSpPr/>
            <p:nvPr/>
          </p:nvSpPr>
          <p:spPr>
            <a:xfrm>
              <a:off x="5265091" y="4455370"/>
              <a:ext cx="799790" cy="771676"/>
            </a:xfrm>
            <a:custGeom>
              <a:avLst/>
              <a:gdLst>
                <a:gd name="connsiteX0" fmla="*/ 591994 w 799790"/>
                <a:gd name="connsiteY0" fmla="*/ 0 h 771676"/>
                <a:gd name="connsiteX1" fmla="*/ 646360 w 799790"/>
                <a:gd name="connsiteY1" fmla="*/ 130503 h 771676"/>
                <a:gd name="connsiteX2" fmla="*/ 799790 w 799790"/>
                <a:gd name="connsiteY2" fmla="*/ 110620 h 771676"/>
                <a:gd name="connsiteX3" fmla="*/ 740672 w 799790"/>
                <a:gd name="connsiteY3" fmla="*/ 207930 h 771676"/>
                <a:gd name="connsiteX4" fmla="*/ 236410 w 799790"/>
                <a:gd name="connsiteY4" fmla="*/ 712192 h 771676"/>
                <a:gd name="connsiteX5" fmla="*/ 138496 w 799790"/>
                <a:gd name="connsiteY5" fmla="*/ 771676 h 771676"/>
                <a:gd name="connsiteX6" fmla="*/ 0 w 799790"/>
                <a:gd name="connsiteY6" fmla="*/ 713980 h 771676"/>
                <a:gd name="connsiteX7" fmla="*/ 18733 w 799790"/>
                <a:gd name="connsiteY7" fmla="*/ 569436 h 771676"/>
                <a:gd name="connsiteX8" fmla="*/ 104871 w 799790"/>
                <a:gd name="connsiteY8" fmla="*/ 517105 h 771676"/>
                <a:gd name="connsiteX9" fmla="*/ 545585 w 799790"/>
                <a:gd name="connsiteY9" fmla="*/ 76391 h 771676"/>
                <a:gd name="connsiteX10" fmla="*/ 591994 w 799790"/>
                <a:gd name="connsiteY10" fmla="*/ 0 h 77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790" h="771676">
                  <a:moveTo>
                    <a:pt x="591994" y="0"/>
                  </a:moveTo>
                  <a:lnTo>
                    <a:pt x="646360" y="130503"/>
                  </a:lnTo>
                  <a:lnTo>
                    <a:pt x="799790" y="110620"/>
                  </a:lnTo>
                  <a:lnTo>
                    <a:pt x="740672" y="207930"/>
                  </a:lnTo>
                  <a:cubicBezTo>
                    <a:pt x="606474" y="406570"/>
                    <a:pt x="435050" y="577994"/>
                    <a:pt x="236410" y="712192"/>
                  </a:cubicBezTo>
                  <a:lnTo>
                    <a:pt x="138496" y="771676"/>
                  </a:lnTo>
                  <a:lnTo>
                    <a:pt x="0" y="713980"/>
                  </a:lnTo>
                  <a:lnTo>
                    <a:pt x="18733" y="569436"/>
                  </a:lnTo>
                  <a:lnTo>
                    <a:pt x="104871" y="517105"/>
                  </a:lnTo>
                  <a:cubicBezTo>
                    <a:pt x="278478" y="399818"/>
                    <a:pt x="428298" y="249998"/>
                    <a:pt x="545585" y="76391"/>
                  </a:cubicBezTo>
                  <a:lnTo>
                    <a:pt x="59199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065ACAE-0517-3441-9341-D583CF0EEA59}"/>
                </a:ext>
              </a:extLst>
            </p:cNvPr>
            <p:cNvGrpSpPr/>
            <p:nvPr/>
          </p:nvGrpSpPr>
          <p:grpSpPr>
            <a:xfrm>
              <a:off x="6227334" y="4903384"/>
              <a:ext cx="1452951" cy="533400"/>
              <a:chOff x="6416103" y="4560889"/>
              <a:chExt cx="1452951" cy="533400"/>
            </a:xfrm>
          </p:grpSpPr>
          <p:sp>
            <p:nvSpPr>
              <p:cNvPr id="39" name="Text1">
                <a:extLst>
                  <a:ext uri="{FF2B5EF4-FFF2-40B4-BE49-F238E27FC236}">
                    <a16:creationId xmlns:a16="http://schemas.microsoft.com/office/drawing/2014/main" id="{C2257270-59A4-F64F-B62B-F90062E019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82108" y="4560889"/>
                <a:ext cx="1386946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التخطيط العملياتي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4A4580-FD95-5A4C-A9C3-D4AF4C4FDF0F}"/>
                  </a:ext>
                </a:extLst>
              </p:cNvPr>
              <p:cNvSpPr/>
              <p:nvPr/>
            </p:nvSpPr>
            <p:spPr>
              <a:xfrm rot="5400000">
                <a:off x="6210363" y="4842828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896189-AFC0-4E4D-980B-C492FDEEA98B}"/>
              </a:ext>
            </a:extLst>
          </p:cNvPr>
          <p:cNvGrpSpPr/>
          <p:nvPr/>
        </p:nvGrpSpPr>
        <p:grpSpPr>
          <a:xfrm>
            <a:off x="7027092" y="1418123"/>
            <a:ext cx="1912347" cy="1317495"/>
            <a:chOff x="5332404" y="1418123"/>
            <a:chExt cx="1912347" cy="1317495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2A7D9C8-CA4D-394C-AE30-05C2CBE6C6F9}"/>
                </a:ext>
              </a:extLst>
            </p:cNvPr>
            <p:cNvSpPr/>
            <p:nvPr/>
          </p:nvSpPr>
          <p:spPr>
            <a:xfrm>
              <a:off x="5332404" y="2044145"/>
              <a:ext cx="689607" cy="691473"/>
            </a:xfrm>
            <a:custGeom>
              <a:avLst/>
              <a:gdLst>
                <a:gd name="connsiteX0" fmla="*/ 124173 w 689607"/>
                <a:gd name="connsiteY0" fmla="*/ 0 h 691473"/>
                <a:gd name="connsiteX1" fmla="*/ 169098 w 689607"/>
                <a:gd name="connsiteY1" fmla="*/ 27292 h 691473"/>
                <a:gd name="connsiteX2" fmla="*/ 673360 w 689607"/>
                <a:gd name="connsiteY2" fmla="*/ 531554 h 691473"/>
                <a:gd name="connsiteX3" fmla="*/ 689607 w 689607"/>
                <a:gd name="connsiteY3" fmla="*/ 558297 h 691473"/>
                <a:gd name="connsiteX4" fmla="*/ 634128 w 689607"/>
                <a:gd name="connsiteY4" fmla="*/ 691473 h 691473"/>
                <a:gd name="connsiteX5" fmla="*/ 483668 w 689607"/>
                <a:gd name="connsiteY5" fmla="*/ 671973 h 691473"/>
                <a:gd name="connsiteX6" fmla="*/ 478273 w 689607"/>
                <a:gd name="connsiteY6" fmla="*/ 663093 h 691473"/>
                <a:gd name="connsiteX7" fmla="*/ 37559 w 689607"/>
                <a:gd name="connsiteY7" fmla="*/ 222379 h 691473"/>
                <a:gd name="connsiteX8" fmla="*/ 0 w 689607"/>
                <a:gd name="connsiteY8" fmla="*/ 199561 h 691473"/>
                <a:gd name="connsiteX9" fmla="*/ 142350 w 689607"/>
                <a:gd name="connsiteY9" fmla="*/ 140260 h 691473"/>
                <a:gd name="connsiteX10" fmla="*/ 124173 w 689607"/>
                <a:gd name="connsiteY10" fmla="*/ 0 h 69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607" h="691473">
                  <a:moveTo>
                    <a:pt x="124173" y="0"/>
                  </a:moveTo>
                  <a:lnTo>
                    <a:pt x="169098" y="27292"/>
                  </a:lnTo>
                  <a:cubicBezTo>
                    <a:pt x="367738" y="161491"/>
                    <a:pt x="539162" y="332914"/>
                    <a:pt x="673360" y="531554"/>
                  </a:cubicBezTo>
                  <a:lnTo>
                    <a:pt x="689607" y="558297"/>
                  </a:lnTo>
                  <a:lnTo>
                    <a:pt x="634128" y="691473"/>
                  </a:lnTo>
                  <a:lnTo>
                    <a:pt x="483668" y="671973"/>
                  </a:lnTo>
                  <a:lnTo>
                    <a:pt x="478273" y="663093"/>
                  </a:lnTo>
                  <a:cubicBezTo>
                    <a:pt x="360986" y="489487"/>
                    <a:pt x="211166" y="339666"/>
                    <a:pt x="37559" y="222379"/>
                  </a:cubicBezTo>
                  <a:lnTo>
                    <a:pt x="0" y="199561"/>
                  </a:lnTo>
                  <a:lnTo>
                    <a:pt x="142350" y="140260"/>
                  </a:lnTo>
                  <a:lnTo>
                    <a:pt x="12417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CF0D18B-8B0D-C442-9419-3732AB9ED739}"/>
                </a:ext>
              </a:extLst>
            </p:cNvPr>
            <p:cNvGrpSpPr/>
            <p:nvPr/>
          </p:nvGrpSpPr>
          <p:grpSpPr>
            <a:xfrm>
              <a:off x="5702241" y="1418123"/>
              <a:ext cx="1542510" cy="594550"/>
              <a:chOff x="5702241" y="1418123"/>
              <a:chExt cx="1542510" cy="594550"/>
            </a:xfrm>
          </p:grpSpPr>
          <p:sp>
            <p:nvSpPr>
              <p:cNvPr id="44" name="Text1">
                <a:extLst>
                  <a:ext uri="{FF2B5EF4-FFF2-40B4-BE49-F238E27FC236}">
                    <a16:creationId xmlns:a16="http://schemas.microsoft.com/office/drawing/2014/main" id="{C8597517-826D-1549-9A7B-929A1DE53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8552" y="1418123"/>
                <a:ext cx="1496199" cy="594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الرصد والمراقبة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9002C40-84E3-994D-97F8-54B1656D9531}"/>
                  </a:ext>
                </a:extLst>
              </p:cNvPr>
              <p:cNvSpPr/>
              <p:nvPr/>
            </p:nvSpPr>
            <p:spPr>
              <a:xfrm rot="5400000">
                <a:off x="5496501" y="1687839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BC2412-A2A8-5C4B-99E4-105449A2A6A6}"/>
              </a:ext>
            </a:extLst>
          </p:cNvPr>
          <p:cNvGrpSpPr/>
          <p:nvPr/>
        </p:nvGrpSpPr>
        <p:grpSpPr>
          <a:xfrm>
            <a:off x="6152389" y="5070510"/>
            <a:ext cx="2038950" cy="1303613"/>
            <a:chOff x="4457701" y="5070510"/>
            <a:chExt cx="2038950" cy="130361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49E2734-D4DD-CC4C-A579-024FA170E27E}"/>
                </a:ext>
              </a:extLst>
            </p:cNvPr>
            <p:cNvSpPr/>
            <p:nvPr/>
          </p:nvSpPr>
          <p:spPr>
            <a:xfrm>
              <a:off x="4457701" y="5070510"/>
              <a:ext cx="862461" cy="411259"/>
            </a:xfrm>
            <a:custGeom>
              <a:avLst/>
              <a:gdLst>
                <a:gd name="connsiteX0" fmla="*/ 743883 w 862461"/>
                <a:gd name="connsiteY0" fmla="*/ 0 h 411259"/>
                <a:gd name="connsiteX1" fmla="*/ 724902 w 862461"/>
                <a:gd name="connsiteY1" fmla="*/ 146466 h 411259"/>
                <a:gd name="connsiteX2" fmla="*/ 862461 w 862461"/>
                <a:gd name="connsiteY2" fmla="*/ 203772 h 411259"/>
                <a:gd name="connsiteX3" fmla="*/ 726682 w 862461"/>
                <a:gd name="connsiteY3" fmla="*/ 269180 h 411259"/>
                <a:gd name="connsiteX4" fmla="*/ 190880 w 862461"/>
                <a:gd name="connsiteY4" fmla="*/ 406251 h 411259"/>
                <a:gd name="connsiteX5" fmla="*/ 91711 w 862461"/>
                <a:gd name="connsiteY5" fmla="*/ 411259 h 411259"/>
                <a:gd name="connsiteX6" fmla="*/ 0 w 862461"/>
                <a:gd name="connsiteY6" fmla="*/ 291238 h 411259"/>
                <a:gd name="connsiteX7" fmla="*/ 87915 w 862461"/>
                <a:gd name="connsiteY7" fmla="*/ 176184 h 411259"/>
                <a:gd name="connsiteX8" fmla="*/ 166825 w 862461"/>
                <a:gd name="connsiteY8" fmla="*/ 172199 h 411259"/>
                <a:gd name="connsiteX9" fmla="*/ 635105 w 862461"/>
                <a:gd name="connsiteY9" fmla="*/ 52401 h 411259"/>
                <a:gd name="connsiteX10" fmla="*/ 743883 w 862461"/>
                <a:gd name="connsiteY10" fmla="*/ 0 h 4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461" h="411259">
                  <a:moveTo>
                    <a:pt x="743883" y="0"/>
                  </a:moveTo>
                  <a:lnTo>
                    <a:pt x="724902" y="146466"/>
                  </a:lnTo>
                  <a:lnTo>
                    <a:pt x="862461" y="203772"/>
                  </a:lnTo>
                  <a:lnTo>
                    <a:pt x="726682" y="269180"/>
                  </a:lnTo>
                  <a:cubicBezTo>
                    <a:pt x="559167" y="340033"/>
                    <a:pt x="379159" y="387131"/>
                    <a:pt x="190880" y="406251"/>
                  </a:cubicBezTo>
                  <a:lnTo>
                    <a:pt x="91711" y="411259"/>
                  </a:lnTo>
                  <a:lnTo>
                    <a:pt x="0" y="291238"/>
                  </a:lnTo>
                  <a:lnTo>
                    <a:pt x="87915" y="176184"/>
                  </a:lnTo>
                  <a:lnTo>
                    <a:pt x="166825" y="172199"/>
                  </a:lnTo>
                  <a:cubicBezTo>
                    <a:pt x="331377" y="155488"/>
                    <a:pt x="488701" y="114325"/>
                    <a:pt x="635105" y="52401"/>
                  </a:cubicBezTo>
                  <a:lnTo>
                    <a:pt x="74388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B8F01E-C80F-6A4B-864B-195643CCF26E}"/>
                </a:ext>
              </a:extLst>
            </p:cNvPr>
            <p:cNvGrpSpPr/>
            <p:nvPr/>
          </p:nvGrpSpPr>
          <p:grpSpPr>
            <a:xfrm>
              <a:off x="5000452" y="5840723"/>
              <a:ext cx="1496199" cy="533400"/>
              <a:chOff x="5664986" y="5565902"/>
              <a:chExt cx="1496199" cy="533400"/>
            </a:xfrm>
          </p:grpSpPr>
          <p:sp>
            <p:nvSpPr>
              <p:cNvPr id="49" name="Text1">
                <a:extLst>
                  <a:ext uri="{FF2B5EF4-FFF2-40B4-BE49-F238E27FC236}">
                    <a16:creationId xmlns:a16="http://schemas.microsoft.com/office/drawing/2014/main" id="{E7C5E13C-6522-EA4D-95C9-43E97D494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4986" y="5565902"/>
                <a:ext cx="1496199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عملية المنع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9613641-2FD1-A64F-9FCB-9E33715DDF48}"/>
                  </a:ext>
                </a:extLst>
              </p:cNvPr>
              <p:cNvSpPr/>
              <p:nvPr/>
            </p:nvSpPr>
            <p:spPr>
              <a:xfrm rot="5400000">
                <a:off x="5488910" y="5828179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133E78-C7EE-4D4B-BA25-8F062C4473AC}"/>
              </a:ext>
            </a:extLst>
          </p:cNvPr>
          <p:cNvGrpSpPr/>
          <p:nvPr/>
        </p:nvGrpSpPr>
        <p:grpSpPr>
          <a:xfrm>
            <a:off x="4845488" y="5039300"/>
            <a:ext cx="1377950" cy="1372145"/>
            <a:chOff x="3150800" y="5039300"/>
            <a:chExt cx="1377950" cy="1372145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2E17663-ABAA-3248-9E01-E5F10A2D8123}"/>
                </a:ext>
              </a:extLst>
            </p:cNvPr>
            <p:cNvSpPr/>
            <p:nvPr/>
          </p:nvSpPr>
          <p:spPr>
            <a:xfrm rot="10800000">
              <a:off x="3520984" y="5039300"/>
              <a:ext cx="934564" cy="442469"/>
            </a:xfrm>
            <a:custGeom>
              <a:avLst/>
              <a:gdLst>
                <a:gd name="connsiteX0" fmla="*/ 0 w 934564"/>
                <a:gd name="connsiteY0" fmla="*/ 0 h 442469"/>
                <a:gd name="connsiteX1" fmla="*/ 889875 w 934564"/>
                <a:gd name="connsiteY1" fmla="*/ 225325 h 442469"/>
                <a:gd name="connsiteX2" fmla="*/ 916037 w 934564"/>
                <a:gd name="connsiteY2" fmla="*/ 241219 h 442469"/>
                <a:gd name="connsiteX3" fmla="*/ 934564 w 934564"/>
                <a:gd name="connsiteY3" fmla="*/ 384180 h 442469"/>
                <a:gd name="connsiteX4" fmla="*/ 794643 w 934564"/>
                <a:gd name="connsiteY4" fmla="*/ 442469 h 442469"/>
                <a:gd name="connsiteX5" fmla="*/ 777733 w 934564"/>
                <a:gd name="connsiteY5" fmla="*/ 432196 h 442469"/>
                <a:gd name="connsiteX6" fmla="*/ 166825 w 934564"/>
                <a:gd name="connsiteY6" fmla="*/ 243691 h 442469"/>
                <a:gd name="connsiteX7" fmla="*/ 10330 w 934564"/>
                <a:gd name="connsiteY7" fmla="*/ 235789 h 442469"/>
                <a:gd name="connsiteX8" fmla="*/ 95250 w 934564"/>
                <a:gd name="connsiteY8" fmla="*/ 124654 h 442469"/>
                <a:gd name="connsiteX9" fmla="*/ 0 w 934564"/>
                <a:gd name="connsiteY9" fmla="*/ 0 h 44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564" h="442469">
                  <a:moveTo>
                    <a:pt x="0" y="0"/>
                  </a:moveTo>
                  <a:cubicBezTo>
                    <a:pt x="322206" y="0"/>
                    <a:pt x="625348" y="81625"/>
                    <a:pt x="889875" y="225325"/>
                  </a:cubicBezTo>
                  <a:lnTo>
                    <a:pt x="916037" y="241219"/>
                  </a:lnTo>
                  <a:lnTo>
                    <a:pt x="934564" y="384180"/>
                  </a:lnTo>
                  <a:lnTo>
                    <a:pt x="794643" y="442469"/>
                  </a:lnTo>
                  <a:lnTo>
                    <a:pt x="777733" y="432196"/>
                  </a:lnTo>
                  <a:cubicBezTo>
                    <a:pt x="592780" y="331724"/>
                    <a:pt x="386228" y="265973"/>
                    <a:pt x="166825" y="243691"/>
                  </a:cubicBezTo>
                  <a:lnTo>
                    <a:pt x="10330" y="235789"/>
                  </a:lnTo>
                  <a:lnTo>
                    <a:pt x="95250" y="124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1AF285-55AD-5243-89B5-096DD7B449F7}"/>
                </a:ext>
              </a:extLst>
            </p:cNvPr>
            <p:cNvGrpSpPr/>
            <p:nvPr/>
          </p:nvGrpSpPr>
          <p:grpSpPr>
            <a:xfrm>
              <a:off x="3150800" y="5878045"/>
              <a:ext cx="1377950" cy="533400"/>
              <a:chOff x="3352800" y="5732463"/>
              <a:chExt cx="1377950" cy="533400"/>
            </a:xfrm>
          </p:grpSpPr>
          <p:sp>
            <p:nvSpPr>
              <p:cNvPr id="54" name="Text1">
                <a:extLst>
                  <a:ext uri="{FF2B5EF4-FFF2-40B4-BE49-F238E27FC236}">
                    <a16:creationId xmlns:a16="http://schemas.microsoft.com/office/drawing/2014/main" id="{C765B2A9-2647-2141-8237-519CFA9096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5732463"/>
                <a:ext cx="137795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جمع الأدلة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9427C29-22D7-0944-A6F6-A3624B36636C}"/>
                  </a:ext>
                </a:extLst>
              </p:cNvPr>
              <p:cNvSpPr/>
              <p:nvPr/>
            </p:nvSpPr>
            <p:spPr>
              <a:xfrm rot="5400000">
                <a:off x="3162192" y="5996598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32D5CB-1C24-9E4A-ADBB-3BC18BBCE6B7}"/>
              </a:ext>
            </a:extLst>
          </p:cNvPr>
          <p:cNvGrpSpPr/>
          <p:nvPr/>
        </p:nvGrpSpPr>
        <p:grpSpPr>
          <a:xfrm>
            <a:off x="2624284" y="4498751"/>
            <a:ext cx="2651248" cy="1001940"/>
            <a:chOff x="929596" y="4498751"/>
            <a:chExt cx="2651248" cy="1001940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3DED960-541C-6242-B0B3-DDC5154FB9FE}"/>
                </a:ext>
              </a:extLst>
            </p:cNvPr>
            <p:cNvSpPr/>
            <p:nvPr/>
          </p:nvSpPr>
          <p:spPr>
            <a:xfrm rot="10800000">
              <a:off x="2891237" y="4498751"/>
              <a:ext cx="689607" cy="691473"/>
            </a:xfrm>
            <a:custGeom>
              <a:avLst/>
              <a:gdLst>
                <a:gd name="connsiteX0" fmla="*/ 124173 w 689607"/>
                <a:gd name="connsiteY0" fmla="*/ 0 h 691473"/>
                <a:gd name="connsiteX1" fmla="*/ 169098 w 689607"/>
                <a:gd name="connsiteY1" fmla="*/ 27292 h 691473"/>
                <a:gd name="connsiteX2" fmla="*/ 673360 w 689607"/>
                <a:gd name="connsiteY2" fmla="*/ 531554 h 691473"/>
                <a:gd name="connsiteX3" fmla="*/ 689607 w 689607"/>
                <a:gd name="connsiteY3" fmla="*/ 558297 h 691473"/>
                <a:gd name="connsiteX4" fmla="*/ 634128 w 689607"/>
                <a:gd name="connsiteY4" fmla="*/ 691473 h 691473"/>
                <a:gd name="connsiteX5" fmla="*/ 483668 w 689607"/>
                <a:gd name="connsiteY5" fmla="*/ 671973 h 691473"/>
                <a:gd name="connsiteX6" fmla="*/ 478273 w 689607"/>
                <a:gd name="connsiteY6" fmla="*/ 663093 h 691473"/>
                <a:gd name="connsiteX7" fmla="*/ 37559 w 689607"/>
                <a:gd name="connsiteY7" fmla="*/ 222379 h 691473"/>
                <a:gd name="connsiteX8" fmla="*/ 0 w 689607"/>
                <a:gd name="connsiteY8" fmla="*/ 199561 h 691473"/>
                <a:gd name="connsiteX9" fmla="*/ 142350 w 689607"/>
                <a:gd name="connsiteY9" fmla="*/ 140260 h 691473"/>
                <a:gd name="connsiteX10" fmla="*/ 124173 w 689607"/>
                <a:gd name="connsiteY10" fmla="*/ 0 h 69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607" h="691473">
                  <a:moveTo>
                    <a:pt x="124173" y="0"/>
                  </a:moveTo>
                  <a:lnTo>
                    <a:pt x="169098" y="27292"/>
                  </a:lnTo>
                  <a:cubicBezTo>
                    <a:pt x="367738" y="161491"/>
                    <a:pt x="539162" y="332914"/>
                    <a:pt x="673360" y="531554"/>
                  </a:cubicBezTo>
                  <a:lnTo>
                    <a:pt x="689607" y="558297"/>
                  </a:lnTo>
                  <a:lnTo>
                    <a:pt x="634128" y="691473"/>
                  </a:lnTo>
                  <a:lnTo>
                    <a:pt x="483668" y="671973"/>
                  </a:lnTo>
                  <a:lnTo>
                    <a:pt x="478273" y="663093"/>
                  </a:lnTo>
                  <a:cubicBezTo>
                    <a:pt x="360986" y="489487"/>
                    <a:pt x="211166" y="339666"/>
                    <a:pt x="37559" y="222379"/>
                  </a:cubicBezTo>
                  <a:lnTo>
                    <a:pt x="0" y="199561"/>
                  </a:lnTo>
                  <a:lnTo>
                    <a:pt x="142350" y="140260"/>
                  </a:lnTo>
                  <a:lnTo>
                    <a:pt x="12417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8EA0CA3-6EA8-9541-B1C6-C9DE52D73BF6}"/>
                </a:ext>
              </a:extLst>
            </p:cNvPr>
            <p:cNvGrpSpPr/>
            <p:nvPr/>
          </p:nvGrpSpPr>
          <p:grpSpPr>
            <a:xfrm>
              <a:off x="929596" y="4916491"/>
              <a:ext cx="2635250" cy="584200"/>
              <a:chOff x="929596" y="4916491"/>
              <a:chExt cx="2635250" cy="584200"/>
            </a:xfrm>
          </p:grpSpPr>
          <p:sp>
            <p:nvSpPr>
              <p:cNvPr id="59" name="Text1">
                <a:extLst>
                  <a:ext uri="{FF2B5EF4-FFF2-40B4-BE49-F238E27FC236}">
                    <a16:creationId xmlns:a16="http://schemas.microsoft.com/office/drawing/2014/main" id="{FDCFBA9F-F5AE-7B4E-AF04-2B956CEEA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596" y="4916491"/>
                <a:ext cx="263525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تسليم إلى سلطات الأراضي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35F743C-DC2C-F641-A60A-0D61FF2CEAD1}"/>
                  </a:ext>
                </a:extLst>
              </p:cNvPr>
              <p:cNvSpPr/>
              <p:nvPr/>
            </p:nvSpPr>
            <p:spPr>
              <a:xfrm rot="5400000">
                <a:off x="1001664" y="5188620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F6FD76-C72D-C24D-85F7-B54EC1CBCF66}"/>
              </a:ext>
            </a:extLst>
          </p:cNvPr>
          <p:cNvGrpSpPr/>
          <p:nvPr/>
        </p:nvGrpSpPr>
        <p:grpSpPr>
          <a:xfrm>
            <a:off x="2633483" y="3573848"/>
            <a:ext cx="2108055" cy="978020"/>
            <a:chOff x="938795" y="3573848"/>
            <a:chExt cx="2108055" cy="978020"/>
          </a:xfrm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6C8E8EC-9C47-E846-B3F7-9FA005A6FED9}"/>
                </a:ext>
              </a:extLst>
            </p:cNvPr>
            <p:cNvSpPr/>
            <p:nvPr/>
          </p:nvSpPr>
          <p:spPr>
            <a:xfrm rot="10800000">
              <a:off x="2591283" y="3573848"/>
              <a:ext cx="455567" cy="978020"/>
            </a:xfrm>
            <a:custGeom>
              <a:avLst/>
              <a:gdLst>
                <a:gd name="connsiteX0" fmla="*/ 204250 w 455567"/>
                <a:gd name="connsiteY0" fmla="*/ 0 h 978020"/>
                <a:gd name="connsiteX1" fmla="*/ 232878 w 455567"/>
                <a:gd name="connsiteY1" fmla="*/ 47123 h 978020"/>
                <a:gd name="connsiteX2" fmla="*/ 448564 w 455567"/>
                <a:gd name="connsiteY2" fmla="*/ 746118 h 978020"/>
                <a:gd name="connsiteX3" fmla="*/ 455567 w 455567"/>
                <a:gd name="connsiteY3" fmla="*/ 884786 h 978020"/>
                <a:gd name="connsiteX4" fmla="*/ 333550 w 455567"/>
                <a:gd name="connsiteY4" fmla="*/ 978020 h 978020"/>
                <a:gd name="connsiteX5" fmla="*/ 220651 w 455567"/>
                <a:gd name="connsiteY5" fmla="*/ 891752 h 978020"/>
                <a:gd name="connsiteX6" fmla="*/ 214512 w 455567"/>
                <a:gd name="connsiteY6" fmla="*/ 770173 h 978020"/>
                <a:gd name="connsiteX7" fmla="*/ 26007 w 455567"/>
                <a:gd name="connsiteY7" fmla="*/ 159265 h 978020"/>
                <a:gd name="connsiteX8" fmla="*/ 0 w 455567"/>
                <a:gd name="connsiteY8" fmla="*/ 116455 h 978020"/>
                <a:gd name="connsiteX9" fmla="*/ 147759 w 455567"/>
                <a:gd name="connsiteY9" fmla="*/ 135605 h 978020"/>
                <a:gd name="connsiteX10" fmla="*/ 204250 w 455567"/>
                <a:gd name="connsiteY10" fmla="*/ 0 h 97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567" h="978020">
                  <a:moveTo>
                    <a:pt x="204250" y="0"/>
                  </a:moveTo>
                  <a:lnTo>
                    <a:pt x="232878" y="47123"/>
                  </a:lnTo>
                  <a:cubicBezTo>
                    <a:pt x="347838" y="258745"/>
                    <a:pt x="423070" y="495080"/>
                    <a:pt x="448564" y="746118"/>
                  </a:cubicBezTo>
                  <a:lnTo>
                    <a:pt x="455567" y="884786"/>
                  </a:lnTo>
                  <a:lnTo>
                    <a:pt x="333550" y="978020"/>
                  </a:lnTo>
                  <a:lnTo>
                    <a:pt x="220651" y="891752"/>
                  </a:lnTo>
                  <a:lnTo>
                    <a:pt x="214512" y="770173"/>
                  </a:lnTo>
                  <a:cubicBezTo>
                    <a:pt x="192231" y="550770"/>
                    <a:pt x="126480" y="344218"/>
                    <a:pt x="26007" y="159265"/>
                  </a:cubicBezTo>
                  <a:lnTo>
                    <a:pt x="0" y="116455"/>
                  </a:lnTo>
                  <a:lnTo>
                    <a:pt x="147759" y="135605"/>
                  </a:lnTo>
                  <a:lnTo>
                    <a:pt x="20425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1E0B581-4B8D-6E4B-A7DD-07202A0BB8DD}"/>
                </a:ext>
              </a:extLst>
            </p:cNvPr>
            <p:cNvGrpSpPr/>
            <p:nvPr/>
          </p:nvGrpSpPr>
          <p:grpSpPr>
            <a:xfrm>
              <a:off x="938795" y="3901334"/>
              <a:ext cx="928476" cy="457200"/>
              <a:chOff x="1129786" y="3772644"/>
              <a:chExt cx="928476" cy="457200"/>
            </a:xfrm>
          </p:grpSpPr>
          <p:sp>
            <p:nvSpPr>
              <p:cNvPr id="64" name="Text1">
                <a:extLst>
                  <a:ext uri="{FF2B5EF4-FFF2-40B4-BE49-F238E27FC236}">
                    <a16:creationId xmlns:a16="http://schemas.microsoft.com/office/drawing/2014/main" id="{E12FD10E-7D46-E54D-8229-3C01BC30FE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312" y="3834158"/>
                <a:ext cx="869950" cy="33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اعتقال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D321EF-8072-4240-8F17-CA3B5271417B}"/>
                  </a:ext>
                </a:extLst>
              </p:cNvPr>
              <p:cNvSpPr/>
              <p:nvPr/>
            </p:nvSpPr>
            <p:spPr>
              <a:xfrm rot="5400000">
                <a:off x="924046" y="3978384"/>
                <a:ext cx="457200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25B607-2360-3E44-92D9-C4ECA90E0FE7}"/>
              </a:ext>
            </a:extLst>
          </p:cNvPr>
          <p:cNvGrpSpPr/>
          <p:nvPr/>
        </p:nvGrpSpPr>
        <p:grpSpPr>
          <a:xfrm>
            <a:off x="6152388" y="1110880"/>
            <a:ext cx="934564" cy="1084189"/>
            <a:chOff x="4457700" y="1110880"/>
            <a:chExt cx="934564" cy="1084189"/>
          </a:xfrm>
        </p:grpSpPr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2EF2AD0-B335-8B44-AD7E-E42E34D063D9}"/>
                </a:ext>
              </a:extLst>
            </p:cNvPr>
            <p:cNvSpPr/>
            <p:nvPr/>
          </p:nvSpPr>
          <p:spPr>
            <a:xfrm>
              <a:off x="4457700" y="1752600"/>
              <a:ext cx="934564" cy="442469"/>
            </a:xfrm>
            <a:custGeom>
              <a:avLst/>
              <a:gdLst>
                <a:gd name="connsiteX0" fmla="*/ 0 w 934564"/>
                <a:gd name="connsiteY0" fmla="*/ 0 h 442469"/>
                <a:gd name="connsiteX1" fmla="*/ 889875 w 934564"/>
                <a:gd name="connsiteY1" fmla="*/ 225325 h 442469"/>
                <a:gd name="connsiteX2" fmla="*/ 916037 w 934564"/>
                <a:gd name="connsiteY2" fmla="*/ 241219 h 442469"/>
                <a:gd name="connsiteX3" fmla="*/ 934564 w 934564"/>
                <a:gd name="connsiteY3" fmla="*/ 384180 h 442469"/>
                <a:gd name="connsiteX4" fmla="*/ 794643 w 934564"/>
                <a:gd name="connsiteY4" fmla="*/ 442469 h 442469"/>
                <a:gd name="connsiteX5" fmla="*/ 777733 w 934564"/>
                <a:gd name="connsiteY5" fmla="*/ 432196 h 442469"/>
                <a:gd name="connsiteX6" fmla="*/ 166825 w 934564"/>
                <a:gd name="connsiteY6" fmla="*/ 243691 h 442469"/>
                <a:gd name="connsiteX7" fmla="*/ 10330 w 934564"/>
                <a:gd name="connsiteY7" fmla="*/ 235789 h 442469"/>
                <a:gd name="connsiteX8" fmla="*/ 95250 w 934564"/>
                <a:gd name="connsiteY8" fmla="*/ 124654 h 442469"/>
                <a:gd name="connsiteX9" fmla="*/ 0 w 934564"/>
                <a:gd name="connsiteY9" fmla="*/ 0 h 44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564" h="442469">
                  <a:moveTo>
                    <a:pt x="0" y="0"/>
                  </a:moveTo>
                  <a:cubicBezTo>
                    <a:pt x="322206" y="0"/>
                    <a:pt x="625348" y="81625"/>
                    <a:pt x="889875" y="225325"/>
                  </a:cubicBezTo>
                  <a:lnTo>
                    <a:pt x="916037" y="241219"/>
                  </a:lnTo>
                  <a:lnTo>
                    <a:pt x="934564" y="384180"/>
                  </a:lnTo>
                  <a:lnTo>
                    <a:pt x="794643" y="442469"/>
                  </a:lnTo>
                  <a:lnTo>
                    <a:pt x="777733" y="432196"/>
                  </a:lnTo>
                  <a:cubicBezTo>
                    <a:pt x="592780" y="331724"/>
                    <a:pt x="386228" y="265973"/>
                    <a:pt x="166825" y="243691"/>
                  </a:cubicBezTo>
                  <a:lnTo>
                    <a:pt x="10330" y="235789"/>
                  </a:lnTo>
                  <a:lnTo>
                    <a:pt x="95250" y="124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Simplified Arabic" pitchFamily="18" charset="-78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EB35F1B-9D71-0B40-B7A4-6D0956D122F3}"/>
                </a:ext>
              </a:extLst>
            </p:cNvPr>
            <p:cNvGrpSpPr/>
            <p:nvPr/>
          </p:nvGrpSpPr>
          <p:grpSpPr>
            <a:xfrm>
              <a:off x="4581710" y="1110880"/>
              <a:ext cx="724400" cy="396999"/>
              <a:chOff x="4540691" y="1198094"/>
              <a:chExt cx="724400" cy="396999"/>
            </a:xfrm>
          </p:grpSpPr>
          <p:sp>
            <p:nvSpPr>
              <p:cNvPr id="69" name="Text1">
                <a:extLst>
                  <a:ext uri="{FF2B5EF4-FFF2-40B4-BE49-F238E27FC236}">
                    <a16:creationId xmlns:a16="http://schemas.microsoft.com/office/drawing/2014/main" id="{090219BE-83D0-4744-A9D9-08E2BF5E31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0270" y="1198562"/>
                <a:ext cx="714821" cy="396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Ctr="1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ar-SA" altLang="en-US" sz="1800" dirty="0">
                    <a:latin typeface="Simplified Arabic" pitchFamily="18" charset="-78"/>
                    <a:cs typeface="Simplified Arabic" pitchFamily="18" charset="-78"/>
                  </a:rPr>
                  <a:t>القانون</a:t>
                </a:r>
                <a:endParaRPr lang="en-US" altLang="en-US" sz="1800" dirty="0">
                  <a:latin typeface="Simplified Arabic" pitchFamily="18" charset="-78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B554C1-967C-EA47-8717-341361333D6C}"/>
                  </a:ext>
                </a:extLst>
              </p:cNvPr>
              <p:cNvSpPr/>
              <p:nvPr/>
            </p:nvSpPr>
            <p:spPr>
              <a:xfrm rot="5400000">
                <a:off x="4371137" y="1367648"/>
                <a:ext cx="384827" cy="45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implified Arabic" pitchFamily="18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4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188E0-6BF4-4148-BE8C-F4ED51708F2C}"/>
              </a:ext>
            </a:extLst>
          </p:cNvPr>
          <p:cNvSpPr/>
          <p:nvPr/>
        </p:nvSpPr>
        <p:spPr>
          <a:xfrm>
            <a:off x="-1150" y="0"/>
            <a:ext cx="12192000" cy="858129"/>
          </a:xfrm>
          <a:prstGeom prst="rect">
            <a:avLst/>
          </a:prstGeom>
          <a:solidFill>
            <a:srgbClr val="91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3D4C-F7C9-3F4E-AEA7-E7716ACF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7" y="85899"/>
            <a:ext cx="4409150" cy="686330"/>
          </a:xfrm>
          <a:prstGeom prst="rect">
            <a:avLst/>
          </a:prstGeom>
        </p:spPr>
      </p:pic>
      <p:sp>
        <p:nvSpPr>
          <p:cNvPr id="71" name="Text1">
            <a:extLst>
              <a:ext uri="{FF2B5EF4-FFF2-40B4-BE49-F238E27FC236}">
                <a16:creationId xmlns:a16="http://schemas.microsoft.com/office/drawing/2014/main" id="{82AF0770-7E96-A342-9516-B0521E220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792" y="974447"/>
            <a:ext cx="5029200" cy="48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20000"/>
              </a:spcBef>
            </a:pPr>
            <a:r>
              <a:rPr lang="ar-SA" altLang="en-US" sz="28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الأمن البحري</a:t>
            </a:r>
            <a:endParaRPr lang="en-US" altLang="en-US" sz="28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72" name="Text1">
            <a:extLst>
              <a:ext uri="{FF2B5EF4-FFF2-40B4-BE49-F238E27FC236}">
                <a16:creationId xmlns:a16="http://schemas.microsoft.com/office/drawing/2014/main" id="{3C342A0F-DA23-3C44-B1A4-A13912BD7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192" y="1677416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السعة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73" name="Text1">
            <a:extLst>
              <a:ext uri="{FF2B5EF4-FFF2-40B4-BE49-F238E27FC236}">
                <a16:creationId xmlns:a16="http://schemas.microsoft.com/office/drawing/2014/main" id="{5D5CCDB2-D784-3E48-A31E-913CC544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329" y="1677416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+ القدرة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74" name="Text1">
            <a:extLst>
              <a:ext uri="{FF2B5EF4-FFF2-40B4-BE49-F238E27FC236}">
                <a16:creationId xmlns:a16="http://schemas.microsoft.com/office/drawing/2014/main" id="{A791398B-DE35-0942-9643-6E04E337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492" y="1677416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+ السلطة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75" name="Text1">
            <a:extLst>
              <a:ext uri="{FF2B5EF4-FFF2-40B4-BE49-F238E27FC236}">
                <a16:creationId xmlns:a16="http://schemas.microsoft.com/office/drawing/2014/main" id="{D085F121-00E0-CA42-997B-CFC26ED2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692" y="1677416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+ الولاية القضائية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76" name="Text1">
            <a:extLst>
              <a:ext uri="{FF2B5EF4-FFF2-40B4-BE49-F238E27FC236}">
                <a16:creationId xmlns:a16="http://schemas.microsoft.com/office/drawing/2014/main" id="{1C87F4C9-7588-A94B-9D44-49C7FB15D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844" y="1677416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= القانون +   الإرادة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78" name="Text1">
            <a:extLst>
              <a:ext uri="{FF2B5EF4-FFF2-40B4-BE49-F238E27FC236}">
                <a16:creationId xmlns:a16="http://schemas.microsoft.com/office/drawing/2014/main" id="{4A29AD8E-B1D9-D448-884C-655E88B80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" y="2567889"/>
            <a:ext cx="50292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2400" b="1" dirty="0">
              <a:solidFill>
                <a:srgbClr val="7030A0"/>
              </a:solidFill>
              <a:latin typeface="Simplified Arabic" pitchFamily="18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738E9-715B-A247-A52D-AF4FCDDF7DAE}"/>
              </a:ext>
            </a:extLst>
          </p:cNvPr>
          <p:cNvSpPr txBox="1"/>
          <p:nvPr/>
        </p:nvSpPr>
        <p:spPr>
          <a:xfrm>
            <a:off x="5790692" y="182041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إجراءات الدولة في البحر</a:t>
            </a:r>
            <a:endParaRPr lang="en-US" sz="2800" b="1" dirty="0">
              <a:latin typeface="Simplified Arabic" pitchFamily="18" charset="-78"/>
            </a:endParaRPr>
          </a:p>
        </p:txBody>
      </p:sp>
      <p:pic>
        <p:nvPicPr>
          <p:cNvPr id="1026" name="Picture 2" descr="Modern piracy | Maritime-Connector.com">
            <a:extLst>
              <a:ext uri="{FF2B5EF4-FFF2-40B4-BE49-F238E27FC236}">
                <a16:creationId xmlns:a16="http://schemas.microsoft.com/office/drawing/2014/main" id="{CE8C2C5C-D243-DC42-BEDF-9531142B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12" y="3349514"/>
            <a:ext cx="5367239" cy="34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1">
            <a:extLst>
              <a:ext uri="{FF2B5EF4-FFF2-40B4-BE49-F238E27FC236}">
                <a16:creationId xmlns:a16="http://schemas.microsoft.com/office/drawing/2014/main" id="{2B34ECAA-F36A-A74B-BBE5-F8938B577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696" y="2054190"/>
            <a:ext cx="5029200" cy="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8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الوعي بالمجال البحري</a:t>
            </a:r>
            <a:endParaRPr lang="en-US" altLang="en-US" sz="28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15" name="Text1">
            <a:extLst>
              <a:ext uri="{FF2B5EF4-FFF2-40B4-BE49-F238E27FC236}">
                <a16:creationId xmlns:a16="http://schemas.microsoft.com/office/drawing/2014/main" id="{F0139F5B-5BD8-4442-9100-56DE1B48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603" y="2536952"/>
            <a:ext cx="20984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غير مرغوب فيه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16" name="Text1">
            <a:extLst>
              <a:ext uri="{FF2B5EF4-FFF2-40B4-BE49-F238E27FC236}">
                <a16:creationId xmlns:a16="http://schemas.microsoft.com/office/drawing/2014/main" id="{F4CA6E4E-BEEE-564A-8609-A261007C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648" y="2543717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+ غير قانوني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17" name="Text1">
            <a:extLst>
              <a:ext uri="{FF2B5EF4-FFF2-40B4-BE49-F238E27FC236}">
                <a16:creationId xmlns:a16="http://schemas.microsoft.com/office/drawing/2014/main" id="{DA0D3DFD-1600-474F-9876-1735E4C1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348" y="2536952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+ قابل للتنفيذ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18" name="Text1">
            <a:extLst>
              <a:ext uri="{FF2B5EF4-FFF2-40B4-BE49-F238E27FC236}">
                <a16:creationId xmlns:a16="http://schemas.microsoft.com/office/drawing/2014/main" id="{1FB89811-6BF2-554F-BF56-7E42D2A81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548" y="2536952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20000"/>
              </a:spcBef>
            </a:pPr>
            <a:r>
              <a:rPr lang="en-US" altLang="en-US" sz="2000" dirty="0">
                <a:solidFill>
                  <a:srgbClr val="202D2D"/>
                </a:solidFill>
                <a:latin typeface="Simplified Arabic" pitchFamily="18" charset="-78"/>
              </a:rPr>
              <a:t> +  </a:t>
            </a: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قابل للتحقيق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  <p:sp>
        <p:nvSpPr>
          <p:cNvPr id="19" name="Text1">
            <a:extLst>
              <a:ext uri="{FF2B5EF4-FFF2-40B4-BE49-F238E27FC236}">
                <a16:creationId xmlns:a16="http://schemas.microsoft.com/office/drawing/2014/main" id="{3A06A486-21BB-934A-AD1F-463F2ABE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844" y="2501562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ar-SA" altLang="en-US" sz="2000" dirty="0">
                <a:solidFill>
                  <a:srgbClr val="202D2D"/>
                </a:solidFill>
                <a:latin typeface="Simplified Arabic" pitchFamily="18" charset="-78"/>
                <a:cs typeface="Simplified Arabic" pitchFamily="18" charset="-78"/>
              </a:rPr>
              <a:t>= الحكيم</a:t>
            </a:r>
            <a:endParaRPr lang="en-US" altLang="en-US" sz="2000" dirty="0">
              <a:solidFill>
                <a:srgbClr val="202D2D"/>
              </a:solidFill>
              <a:latin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08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188E0-6BF4-4148-BE8C-F4ED51708F2C}"/>
              </a:ext>
            </a:extLst>
          </p:cNvPr>
          <p:cNvSpPr/>
          <p:nvPr/>
        </p:nvSpPr>
        <p:spPr>
          <a:xfrm>
            <a:off x="0" y="0"/>
            <a:ext cx="12192000" cy="858129"/>
          </a:xfrm>
          <a:prstGeom prst="rect">
            <a:avLst/>
          </a:prstGeom>
          <a:solidFill>
            <a:srgbClr val="91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plified Arabic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3D4C-F7C9-3F4E-AEA7-E7716ACF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7" y="85899"/>
            <a:ext cx="4409150" cy="68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B60B8A-6920-F74E-AC38-DAB68AC8BC78}"/>
              </a:ext>
            </a:extLst>
          </p:cNvPr>
          <p:cNvSpPr txBox="1"/>
          <p:nvPr/>
        </p:nvSpPr>
        <p:spPr>
          <a:xfrm>
            <a:off x="5922030" y="158454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اكتشاف المؤشرات</a:t>
            </a:r>
            <a:endParaRPr lang="en-US" sz="2400" b="1" dirty="0">
              <a:latin typeface="Simplified Arabic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CEFB3-D805-7443-9B8B-6510EBA1429F}"/>
              </a:ext>
            </a:extLst>
          </p:cNvPr>
          <p:cNvSpPr txBox="1"/>
          <p:nvPr/>
        </p:nvSpPr>
        <p:spPr>
          <a:xfrm>
            <a:off x="6096000" y="5293124"/>
            <a:ext cx="5974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i="1" dirty="0">
                <a:latin typeface="Simplified Arabic" pitchFamily="18" charset="-78"/>
                <a:cs typeface="Simplified Arabic" pitchFamily="18" charset="-78"/>
              </a:rPr>
              <a:t>الصورة العليا - تصوير باتجاه الرياح لدرب سفينة بوي برانكو في تشرين الأول/ أكتوبر </a:t>
            </a:r>
            <a:r>
              <a:rPr lang="en-US" sz="1400" i="1" dirty="0">
                <a:latin typeface="Simplified Arabic" pitchFamily="18" charset="-78"/>
              </a:rPr>
              <a:t>2017</a:t>
            </a:r>
            <a:r>
              <a:rPr lang="ar-SA" sz="1400" i="1" dirty="0">
                <a:latin typeface="Simplified Arabic" pitchFamily="18" charset="-78"/>
                <a:cs typeface="Simplified Arabic" pitchFamily="18" charset="-78"/>
              </a:rPr>
              <a:t>.  </a:t>
            </a:r>
          </a:p>
          <a:p>
            <a:pPr algn="r" rtl="1"/>
            <a:r>
              <a:rPr lang="ar-SA" sz="1400" i="1" dirty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r" rtl="1"/>
            <a:r>
              <a:rPr lang="ar-SA" sz="1400" i="1" dirty="0">
                <a:latin typeface="Simplified Arabic" pitchFamily="18" charset="-78"/>
                <a:cs typeface="Simplified Arabic" pitchFamily="18" charset="-78"/>
              </a:rPr>
              <a:t>الصورة السفلى– تصوير باتجاه الرياح لدرب ناقلة للمواشي قبالة دومينيكا حيث تصور نشاطًا في الظلام استمر 20 ساعة و6 دقائق. من " </a:t>
            </a:r>
            <a:r>
              <a:rPr lang="ar-SA" sz="1400" i="1" dirty="0">
                <a:latin typeface="Simplified Arabic" pitchFamily="18" charset="-78"/>
                <a:cs typeface="Simplified Arabic" pitchFamily="18" charset="-78"/>
                <a:hlinkClick r:id="rId3"/>
              </a:rPr>
              <a:t>الجريمة البحرية أثناء الجائحة: كشف الاتجاهات في منطقة البحر الكاريبي</a:t>
            </a:r>
            <a:r>
              <a:rPr lang="ar-SA" sz="1400" i="1" dirty="0">
                <a:latin typeface="Simplified Arabic" pitchFamily="18" charset="-78"/>
                <a:cs typeface="Simplified Arabic" pitchFamily="18" charset="-78"/>
              </a:rPr>
              <a:t> ".</a:t>
            </a:r>
            <a:endParaRPr lang="en-US" sz="1400" i="1" dirty="0">
              <a:latin typeface="Simplified Arabic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2CF99-C77F-7F4B-BBB7-6B91854DE6EA}"/>
              </a:ext>
            </a:extLst>
          </p:cNvPr>
          <p:cNvSpPr txBox="1"/>
          <p:nvPr/>
        </p:nvSpPr>
        <p:spPr>
          <a:xfrm>
            <a:off x="0" y="2052023"/>
            <a:ext cx="29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>
                <a:latin typeface="Simplified Arabic" pitchFamily="18" charset="-78"/>
                <a:cs typeface="Simplified Arabic" pitchFamily="18" charset="-78"/>
              </a:rPr>
              <a:t>شاهد الصورة الكاملة، </a:t>
            </a:r>
          </a:p>
          <a:p>
            <a:pPr algn="ctr" rtl="1"/>
            <a:r>
              <a:rPr lang="ar-SA" b="1" dirty="0">
                <a:latin typeface="Simplified Arabic" pitchFamily="18" charset="-78"/>
                <a:cs typeface="Simplified Arabic" pitchFamily="18" charset="-78"/>
              </a:rPr>
              <a:t>واستخدام ما تستطيع!</a:t>
            </a:r>
            <a:endParaRPr lang="en-US" b="1" dirty="0">
              <a:latin typeface="Simplified Arabic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1AF83-200F-0B41-BC16-55DDD1298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088" y="873029"/>
            <a:ext cx="5448981" cy="4420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FC18-8656-9846-9C62-C07AB9A3CE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3" t="1537" r="1048" b="36851"/>
          <a:stretch/>
        </p:blipFill>
        <p:spPr>
          <a:xfrm>
            <a:off x="42594" y="3880218"/>
            <a:ext cx="5448982" cy="2977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A7B60-736A-FD44-B4DA-3FA6D7F8BA64}"/>
              </a:ext>
            </a:extLst>
          </p:cNvPr>
          <p:cNvSpPr txBox="1"/>
          <p:nvPr/>
        </p:nvSpPr>
        <p:spPr>
          <a:xfrm>
            <a:off x="8478092" y="944028"/>
            <a:ext cx="35333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هويات مزيفة</a:t>
            </a:r>
            <a:endParaRPr lang="en-US" dirty="0">
              <a:latin typeface="Simplified Arabic" pitchFamily="18" charset="-78"/>
            </a:endParaRP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هويات مكررة</a:t>
            </a:r>
            <a:endParaRPr lang="en-US" dirty="0">
              <a:latin typeface="Simplified Arabic" pitchFamily="18" charset="-78"/>
            </a:endParaRP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تغيير العلم</a:t>
            </a: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تغييرات </a:t>
            </a:r>
            <a:r>
              <a:rPr lang="en-US" dirty="0">
                <a:latin typeface="Simplified Arabic" pitchFamily="18" charset="-78"/>
                <a:cs typeface="Simplified Arabic" pitchFamily="18" charset="-78"/>
              </a:rPr>
              <a:t>MMSI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en-US" dirty="0">
                <a:latin typeface="Simplified Arabic" pitchFamily="18" charset="-78"/>
                <a:cs typeface="Simplified Arabic" pitchFamily="18" charset="-78"/>
              </a:rPr>
              <a:t>IMO</a:t>
            </a: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نشاط مظلم</a:t>
            </a:r>
            <a:endParaRPr lang="en-US" dirty="0">
              <a:latin typeface="Simplified Arabic" pitchFamily="18" charset="-78"/>
            </a:endParaRP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تغييرات في مسودة السفينة </a:t>
            </a:r>
            <a:r>
              <a:rPr lang="en-US" dirty="0">
                <a:latin typeface="Simplified Arabic" pitchFamily="18" charset="-78"/>
                <a:cs typeface="Simplified Arabic" pitchFamily="18" charset="-78"/>
              </a:rPr>
              <a:t>]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الجزء المغمور</a:t>
            </a:r>
            <a:r>
              <a:rPr lang="en-US" dirty="0">
                <a:latin typeface="Simplified Arabic" pitchFamily="18" charset="-78"/>
                <a:cs typeface="Simplified Arabic" pitchFamily="18" charset="-78"/>
              </a:rPr>
              <a:t>[</a:t>
            </a:r>
            <a:endParaRPr lang="en-US" dirty="0">
              <a:latin typeface="Simplified Arabic" pitchFamily="18" charset="-78"/>
            </a:endParaRP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تغييرات الطول</a:t>
            </a:r>
            <a:endParaRPr lang="en-US" dirty="0">
              <a:latin typeface="Simplified Arabic" pitchFamily="18" charset="-78"/>
            </a:endParaRP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الانحراف</a:t>
            </a:r>
            <a:r>
              <a:rPr lang="en-US" dirty="0">
                <a:latin typeface="Simplified Arabic" pitchFamily="18" charset="-78"/>
              </a:rPr>
              <a:t> </a:t>
            </a: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سرعات بطيئة</a:t>
            </a:r>
            <a:endParaRPr lang="en-US" dirty="0">
              <a:latin typeface="Simplified Arabic" pitchFamily="18" charset="-78"/>
            </a:endParaRPr>
          </a:p>
          <a:p>
            <a:pPr marL="285750" indent="-285750" algn="r" rtl="1">
              <a:buFontTx/>
              <a:buChar char="-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أعلام القلق</a:t>
            </a:r>
            <a:endParaRPr lang="en-US" dirty="0">
              <a:latin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91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188E0-6BF4-4148-BE8C-F4ED51708F2C}"/>
              </a:ext>
            </a:extLst>
          </p:cNvPr>
          <p:cNvSpPr/>
          <p:nvPr/>
        </p:nvSpPr>
        <p:spPr>
          <a:xfrm>
            <a:off x="0" y="0"/>
            <a:ext cx="12192000" cy="858129"/>
          </a:xfrm>
          <a:prstGeom prst="rect">
            <a:avLst/>
          </a:prstGeom>
          <a:solidFill>
            <a:srgbClr val="91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plified Arabic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3D4C-F7C9-3F4E-AEA7-E7716ACF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7" y="85899"/>
            <a:ext cx="4409150" cy="68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B60B8A-6920-F74E-AC38-DAB68AC8BC78}"/>
              </a:ext>
            </a:extLst>
          </p:cNvPr>
          <p:cNvSpPr txBox="1"/>
          <p:nvPr/>
        </p:nvSpPr>
        <p:spPr>
          <a:xfrm>
            <a:off x="5761892" y="146120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التحليل والمشاركة والتخطيط</a:t>
            </a:r>
            <a:endParaRPr lang="en-US" sz="2400" b="1" dirty="0">
              <a:latin typeface="Simplified Arabic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A7B60-736A-FD44-B4DA-3FA6D7F8BA64}"/>
              </a:ext>
            </a:extLst>
          </p:cNvPr>
          <p:cNvSpPr txBox="1"/>
          <p:nvPr/>
        </p:nvSpPr>
        <p:spPr>
          <a:xfrm>
            <a:off x="7775238" y="1051702"/>
            <a:ext cx="35285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رؤية شيء ما.</a:t>
            </a:r>
            <a:endParaRPr lang="en-US" dirty="0">
              <a:latin typeface="Simplified Arabic" pitchFamily="18" charset="-78"/>
            </a:endParaRPr>
          </a:p>
          <a:p>
            <a:pPr marL="342900" indent="-342900" algn="r" rtl="1"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معرفة ما تنظر إليه. </a:t>
            </a:r>
          </a:p>
          <a:p>
            <a:pPr marL="342900" indent="-342900" algn="r" rtl="1"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 معرفة ما إذا كان قانونيًا.  </a:t>
            </a:r>
          </a:p>
          <a:p>
            <a:pPr marL="342900" indent="-342900" algn="r" rtl="1"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معرفة ما إذا كان مسموحًا لك التصرف.  </a:t>
            </a:r>
          </a:p>
          <a:p>
            <a:pPr marL="342900" indent="-342900" algn="r" rtl="1"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معرفة ما إذا كان بإمكانك التصرف. </a:t>
            </a:r>
          </a:p>
          <a:p>
            <a:pPr marL="342900" indent="-342900" algn="r" rtl="1"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 هل كان ذلك حكيمًا؟</a:t>
            </a:r>
            <a:r>
              <a:rPr lang="en-US" dirty="0">
                <a:latin typeface="Simplified Arabic" pitchFamily="18" charset="-78"/>
              </a:rPr>
              <a:t> 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D6A523E-0267-594B-97E1-0C988DCFDD80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2576822" y="3581400"/>
            <a:ext cx="3366778" cy="33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Simplified Arabic" pitchFamily="18" charset="-7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08AF984-61C6-5040-90A5-197D4E23E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Simplified Arabic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DD1C6-2011-5645-8FBD-2300144F2C1C}"/>
              </a:ext>
            </a:extLst>
          </p:cNvPr>
          <p:cNvSpPr txBox="1"/>
          <p:nvPr/>
        </p:nvSpPr>
        <p:spPr>
          <a:xfrm>
            <a:off x="7251636" y="3276600"/>
            <a:ext cx="473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latin typeface="Simplified Arabic" pitchFamily="18" charset="-78"/>
                <a:cs typeface="Simplified Arabic" pitchFamily="18" charset="-78"/>
              </a:rPr>
              <a:t>من يحتاج إلى رؤية المعلومات </a:t>
            </a:r>
          </a:p>
          <a:p>
            <a:pPr algn="r" rtl="1"/>
            <a:r>
              <a:rPr lang="ar-SA" b="1" dirty="0">
                <a:latin typeface="Simplified Arabic" pitchFamily="18" charset="-78"/>
                <a:cs typeface="Simplified Arabic" pitchFamily="18" charset="-78"/>
              </a:rPr>
              <a:t>لاتخاذ القرارات الهامة؟</a:t>
            </a:r>
            <a:endParaRPr lang="en-US" b="1" dirty="0">
              <a:latin typeface="Simplified Arabic" pitchFamily="18" charset="-78"/>
            </a:endParaRPr>
          </a:p>
        </p:txBody>
      </p:sp>
      <p:pic>
        <p:nvPicPr>
          <p:cNvPr id="1026" name="Picture 2" descr="New era for Scapa Flow say OIC Marine Services - The Orcadian Online">
            <a:extLst>
              <a:ext uri="{FF2B5EF4-FFF2-40B4-BE49-F238E27FC236}">
                <a16:creationId xmlns:a16="http://schemas.microsoft.com/office/drawing/2014/main" id="{C076F7A6-C44B-1844-B3FD-9A89F562C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0" y="1187450"/>
            <a:ext cx="64897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E6393C-DE30-E049-BCAD-472B0C591E3D}"/>
              </a:ext>
            </a:extLst>
          </p:cNvPr>
          <p:cNvSpPr/>
          <p:nvPr/>
        </p:nvSpPr>
        <p:spPr>
          <a:xfrm>
            <a:off x="8153547" y="4051972"/>
            <a:ext cx="3716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>
              <a:latin typeface="Simplified Arabic" pitchFamily="18" charset="-78"/>
            </a:endParaRPr>
          </a:p>
          <a:p>
            <a:pPr algn="r" rtl="1"/>
            <a:r>
              <a:rPr lang="ar-SA" dirty="0">
                <a:latin typeface="Simplified Arabic" pitchFamily="18" charset="-78"/>
                <a:cs typeface="Simplified Arabic" pitchFamily="18" charset="-78"/>
              </a:rPr>
              <a:t>تحتاج إلى عملية تتصف بـ:</a:t>
            </a:r>
            <a:endParaRPr lang="en-US" dirty="0">
              <a:latin typeface="Simplified Arabic" pitchFamily="18" charset="-78"/>
            </a:endParaRPr>
          </a:p>
          <a:p>
            <a:pPr marL="342900" indent="-342900" algn="r" rtl="1"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التكرار. </a:t>
            </a:r>
          </a:p>
          <a:p>
            <a:pPr marL="342900" indent="-342900" algn="r" rtl="1"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 قابلة للتوثيق. </a:t>
            </a:r>
          </a:p>
          <a:p>
            <a:pPr marL="342900" indent="-342900" algn="r" rtl="1">
              <a:buAutoNum type="arabicPeriod"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 مصممة للحصول على المعلومات الصحيحة لصناع القرار في الوقت المناسب.</a:t>
            </a:r>
            <a:endParaRPr lang="en-US" dirty="0">
              <a:latin typeface="Simplified Arabic" pitchFamily="18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C35E6-18B0-9B4A-AF0C-62E6C057E65C}"/>
              </a:ext>
            </a:extLst>
          </p:cNvPr>
          <p:cNvSpPr txBox="1"/>
          <p:nvPr/>
        </p:nvSpPr>
        <p:spPr>
          <a:xfrm>
            <a:off x="1897644" y="567055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i="1" dirty="0">
                <a:latin typeface="Simplified Arabic" pitchFamily="18" charset="-78"/>
                <a:cs typeface="Simplified Arabic" pitchFamily="18" charset="-78"/>
              </a:rPr>
              <a:t>نقل النفط من سفينة إلى سفينة</a:t>
            </a:r>
            <a:endParaRPr lang="en-US" i="1" dirty="0">
              <a:latin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8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188E0-6BF4-4148-BE8C-F4ED51708F2C}"/>
              </a:ext>
            </a:extLst>
          </p:cNvPr>
          <p:cNvSpPr/>
          <p:nvPr/>
        </p:nvSpPr>
        <p:spPr>
          <a:xfrm>
            <a:off x="0" y="0"/>
            <a:ext cx="12192000" cy="858129"/>
          </a:xfrm>
          <a:prstGeom prst="rect">
            <a:avLst/>
          </a:prstGeom>
          <a:solidFill>
            <a:srgbClr val="91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plified Arabic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3D4C-F7C9-3F4E-AEA7-E7716ACF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7" y="85899"/>
            <a:ext cx="4409150" cy="68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B60B8A-6920-F74E-AC38-DAB68AC8BC78}"/>
              </a:ext>
            </a:extLst>
          </p:cNvPr>
          <p:cNvSpPr txBox="1"/>
          <p:nvPr/>
        </p:nvSpPr>
        <p:spPr>
          <a:xfrm>
            <a:off x="5818637" y="170598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صورة عابرة للحدود الوطنية</a:t>
            </a:r>
            <a:endParaRPr lang="en-US" sz="2400" b="1" dirty="0">
              <a:latin typeface="Simplified Arabic" pitchFamily="18" charset="-78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D6A523E-0267-594B-97E1-0C988DCFDD80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2576822" y="3581400"/>
            <a:ext cx="3366778" cy="33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Simplified Arabic" pitchFamily="18" charset="-7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08AF984-61C6-5040-90A5-197D4E23E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Simplified Arabic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71AFE-A35C-9E4F-A6CB-34ED8543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123950"/>
            <a:ext cx="10020300" cy="4610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97D583-962E-6143-B04E-B4163E57D2ED}"/>
              </a:ext>
            </a:extLst>
          </p:cNvPr>
          <p:cNvSpPr/>
          <p:nvPr/>
        </p:nvSpPr>
        <p:spPr>
          <a:xfrm>
            <a:off x="1716617" y="5908854"/>
            <a:ext cx="9389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i="1" dirty="0">
                <a:latin typeface="Simplified Arabic" pitchFamily="18" charset="-78"/>
                <a:cs typeface="Simplified Arabic" pitchFamily="18" charset="-78"/>
              </a:rPr>
              <a:t>تصوير باتجاه الرياح لمسار سفينة </a:t>
            </a:r>
            <a:r>
              <a:rPr lang="ar-SA" i="1" dirty="0" err="1">
                <a:latin typeface="Simplified Arabic" pitchFamily="18" charset="-78"/>
                <a:cs typeface="Simplified Arabic" pitchFamily="18" charset="-78"/>
              </a:rPr>
              <a:t>فديليتي</a:t>
            </a:r>
            <a:r>
              <a:rPr lang="ar-SA" i="1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i="1" dirty="0">
                <a:latin typeface="Simplified Arabic" pitchFamily="18" charset="-78"/>
              </a:rPr>
              <a:t>FIDELITY)</a:t>
            </a:r>
            <a:r>
              <a:rPr lang="ar-SA" i="1" dirty="0">
                <a:latin typeface="Simplified Arabic" pitchFamily="18" charset="-78"/>
              </a:rPr>
              <a:t>) </a:t>
            </a:r>
            <a:r>
              <a:rPr lang="ar-SA" i="1" dirty="0">
                <a:latin typeface="Simplified Arabic" pitchFamily="18" charset="-78"/>
                <a:cs typeface="Simplified Arabic" pitchFamily="18" charset="-78"/>
              </a:rPr>
              <a:t>من أيلول/ سبتمبر </a:t>
            </a:r>
            <a:r>
              <a:rPr lang="en-US" i="1" dirty="0">
                <a:latin typeface="Simplified Arabic" pitchFamily="18" charset="-78"/>
                <a:cs typeface="Simplified Arabic" pitchFamily="18" charset="-78"/>
              </a:rPr>
              <a:t>2020</a:t>
            </a:r>
            <a:r>
              <a:rPr lang="ar-SA" i="1" dirty="0">
                <a:latin typeface="Simplified Arabic" pitchFamily="18" charset="-78"/>
                <a:cs typeface="Simplified Arabic" pitchFamily="18" charset="-78"/>
              </a:rPr>
              <a:t> إلى أيلول/ سبتمبر </a:t>
            </a:r>
            <a:r>
              <a:rPr lang="en-US" i="1" dirty="0">
                <a:latin typeface="Simplified Arabic" pitchFamily="18" charset="-78"/>
                <a:cs typeface="Simplified Arabic" pitchFamily="18" charset="-78"/>
              </a:rPr>
              <a:t>2021</a:t>
            </a:r>
            <a:r>
              <a:rPr lang="ar-SA" i="1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i="1" dirty="0">
              <a:latin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22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188E0-6BF4-4148-BE8C-F4ED51708F2C}"/>
              </a:ext>
            </a:extLst>
          </p:cNvPr>
          <p:cNvSpPr/>
          <p:nvPr/>
        </p:nvSpPr>
        <p:spPr>
          <a:xfrm>
            <a:off x="0" y="0"/>
            <a:ext cx="12192000" cy="858129"/>
          </a:xfrm>
          <a:prstGeom prst="rect">
            <a:avLst/>
          </a:prstGeom>
          <a:solidFill>
            <a:srgbClr val="91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plified Arabic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3D4C-F7C9-3F4E-AEA7-E7716ACF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7" y="85899"/>
            <a:ext cx="4409150" cy="68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B60B8A-6920-F74E-AC38-DAB68AC8BC78}"/>
              </a:ext>
            </a:extLst>
          </p:cNvPr>
          <p:cNvSpPr txBox="1"/>
          <p:nvPr/>
        </p:nvSpPr>
        <p:spPr>
          <a:xfrm>
            <a:off x="5818637" y="170598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>
                <a:latin typeface="Simplified Arabic" pitchFamily="18" charset="-78"/>
                <a:cs typeface="Simplified Arabic" pitchFamily="18" charset="-78"/>
              </a:rPr>
              <a:t>الاستجابة خارج حدود البلاد</a:t>
            </a:r>
            <a:endParaRPr lang="en-US" sz="2400" b="1" dirty="0">
              <a:latin typeface="Simplified Arabic" pitchFamily="18" charset="-78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D6A523E-0267-594B-97E1-0C988DCFDD80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2576822" y="3581400"/>
            <a:ext cx="3366778" cy="33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Simplified Arabic" pitchFamily="18" charset="-7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08AF984-61C6-5040-90A5-197D4E23E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Simplified Arabic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FB0DBB-EA6C-9648-936E-E944C17A9418}"/>
              </a:ext>
            </a:extLst>
          </p:cNvPr>
          <p:cNvSpPr/>
          <p:nvPr/>
        </p:nvSpPr>
        <p:spPr>
          <a:xfrm>
            <a:off x="1716616" y="5955200"/>
            <a:ext cx="9389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i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تصوير باتجاه الرياح لمسار سفينة </a:t>
            </a:r>
            <a:r>
              <a:rPr lang="ar-SA" i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فديليتي</a:t>
            </a:r>
            <a:r>
              <a:rPr lang="ar-SA" i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Simplified Arabic" pitchFamily="18" charset="-78"/>
              </a:rPr>
              <a:t>FIDELITY)</a:t>
            </a:r>
            <a:r>
              <a:rPr lang="ar-SA" i="1" dirty="0">
                <a:solidFill>
                  <a:prstClr val="black"/>
                </a:solidFill>
                <a:latin typeface="Simplified Arabic" pitchFamily="18" charset="-78"/>
              </a:rPr>
              <a:t>) </a:t>
            </a:r>
            <a:r>
              <a:rPr lang="ar-SA" i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 أيلول/ سبتمبر </a:t>
            </a:r>
            <a:r>
              <a:rPr lang="en-US" i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2020</a:t>
            </a:r>
            <a:r>
              <a:rPr lang="ar-SA" i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إلى أيلول/ سبتمبر </a:t>
            </a:r>
            <a:r>
              <a:rPr lang="en-US" i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2021</a:t>
            </a:r>
            <a:r>
              <a:rPr lang="ar-SA" i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i="1" dirty="0">
              <a:solidFill>
                <a:prstClr val="black"/>
              </a:solidFill>
              <a:latin typeface="Simplified Arabic" pitchFamily="18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9E0E2-F081-6642-8F2D-54F8808F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003300"/>
            <a:ext cx="965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188E0-6BF4-4148-BE8C-F4ED51708F2C}"/>
              </a:ext>
            </a:extLst>
          </p:cNvPr>
          <p:cNvSpPr/>
          <p:nvPr/>
        </p:nvSpPr>
        <p:spPr>
          <a:xfrm>
            <a:off x="-1150" y="0"/>
            <a:ext cx="12192000" cy="858129"/>
          </a:xfrm>
          <a:prstGeom prst="rect">
            <a:avLst/>
          </a:prstGeom>
          <a:solidFill>
            <a:srgbClr val="91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3D4C-F7C9-3F4E-AEA7-E7716ACF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7" y="85899"/>
            <a:ext cx="4409150" cy="686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D738E9-715B-A247-A52D-AF4FCDDF7DAE}"/>
              </a:ext>
            </a:extLst>
          </p:cNvPr>
          <p:cNvSpPr txBox="1"/>
          <p:nvPr/>
        </p:nvSpPr>
        <p:spPr>
          <a:xfrm>
            <a:off x="5231636" y="249009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الوعي بالمجال البحري</a:t>
            </a:r>
            <a:endParaRPr lang="en-US" sz="2800" b="1" dirty="0">
              <a:latin typeface="Simplified Arabic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082C9-ED82-7846-A148-0FBABDD48122}"/>
              </a:ext>
            </a:extLst>
          </p:cNvPr>
          <p:cNvSpPr txBox="1"/>
          <p:nvPr/>
        </p:nvSpPr>
        <p:spPr>
          <a:xfrm>
            <a:off x="797425" y="1305258"/>
            <a:ext cx="109362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000" dirty="0">
                <a:latin typeface="Simplified Arabic" pitchFamily="18" charset="-78"/>
                <a:cs typeface="Simplified Arabic" pitchFamily="18" charset="-78"/>
              </a:rPr>
              <a:t>ليس فقط معرفة كيف يبدو المجال البحري؛ </a:t>
            </a:r>
          </a:p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000" dirty="0">
                <a:latin typeface="Simplified Arabic" pitchFamily="18" charset="-78"/>
                <a:cs typeface="Simplified Arabic" pitchFamily="18" charset="-78"/>
              </a:rPr>
              <a:t>ليس فقط وجود التكنولوجيا أو "البيانات"؛</a:t>
            </a:r>
          </a:p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000" dirty="0">
                <a:latin typeface="Simplified Arabic" pitchFamily="18" charset="-78"/>
                <a:cs typeface="Simplified Arabic" pitchFamily="18" charset="-78"/>
              </a:rPr>
              <a:t> ليس فقط معرفة ما يحدث في البحر؛ </a:t>
            </a:r>
          </a:p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000" dirty="0">
                <a:latin typeface="Simplified Arabic" pitchFamily="18" charset="-78"/>
                <a:cs typeface="Simplified Arabic" pitchFamily="18" charset="-78"/>
              </a:rPr>
              <a:t>ليس فقط معرفة ما إذا كان ما يحدث في البحر مرغوبًا فيه أو غير مرغوب فيه؛</a:t>
            </a:r>
            <a:endParaRPr lang="en-US" sz="2000" dirty="0">
              <a:latin typeface="Simplified Arabic" pitchFamily="18" charset="-78"/>
            </a:endParaRPr>
          </a:p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000" dirty="0">
                <a:latin typeface="Simplified Arabic" pitchFamily="18" charset="-78"/>
                <a:cs typeface="Simplified Arabic" pitchFamily="18" charset="-78"/>
              </a:rPr>
              <a:t>ليس فقط معرفة ما إذا كان ما يحدث في البحر قانونيًا أم غير قانوني؛ </a:t>
            </a:r>
            <a:endParaRPr lang="en-US" sz="2000" dirty="0">
              <a:latin typeface="Simplified Arabic" pitchFamily="18" charset="-78"/>
            </a:endParaRPr>
          </a:p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000" dirty="0">
                <a:latin typeface="Simplified Arabic" pitchFamily="18" charset="-78"/>
                <a:cs typeface="Simplified Arabic" pitchFamily="18" charset="-78"/>
              </a:rPr>
              <a:t>ليس فقط معرفة ما إذا كان بإمكانك أن تفعل شيئًا بشكل قانوني حيال ما يحدث في البحر؛</a:t>
            </a:r>
            <a:endParaRPr lang="en-US" sz="2000" dirty="0">
              <a:latin typeface="Simplified Arabic" pitchFamily="18" charset="-78"/>
            </a:endParaRPr>
          </a:p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000" dirty="0">
                <a:latin typeface="Simplified Arabic" pitchFamily="18" charset="-78"/>
                <a:cs typeface="Simplified Arabic" pitchFamily="18" charset="-78"/>
              </a:rPr>
              <a:t>ليس فقط معرفة ما إذا كان بإمكانك إدارة الرد من الناحية العملياتية؛</a:t>
            </a:r>
            <a:endParaRPr lang="en-US" sz="2000" dirty="0">
              <a:latin typeface="Simplified Arabic" pitchFamily="18" charset="-78"/>
            </a:endParaRPr>
          </a:p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000" dirty="0">
                <a:latin typeface="Simplified Arabic" pitchFamily="18" charset="-78"/>
                <a:cs typeface="Simplified Arabic" pitchFamily="18" charset="-78"/>
              </a:rPr>
              <a:t>ليس فقط أن تقرر فيما إذا كان العمل حكيمًا؛</a:t>
            </a:r>
            <a:endParaRPr lang="en-US" sz="2400" dirty="0">
              <a:latin typeface="Simplified Arabic" pitchFamily="18" charset="-78"/>
            </a:endParaRPr>
          </a:p>
          <a:p>
            <a:pPr marL="285750" indent="-285750" algn="r" rtl="1">
              <a:spcAft>
                <a:spcPts val="600"/>
              </a:spcAft>
              <a:buFontTx/>
              <a:buChar char="-"/>
            </a:pPr>
            <a:r>
              <a:rPr lang="ar-SA" sz="2400" dirty="0">
                <a:latin typeface="Simplified Arabic" pitchFamily="18" charset="-78"/>
                <a:cs typeface="Simplified Arabic" pitchFamily="18" charset="-78"/>
              </a:rPr>
              <a:t>المهم في الأمر هو العمل معًا لفهم ما يحدث في المجال البحري والقيام باستجابة قانونية وفعالة لتعزيز الأمن البحري الحقيقي =</a:t>
            </a:r>
            <a:endParaRPr lang="en-US" sz="2400" dirty="0">
              <a:latin typeface="Simplified Arabic" pitchFamily="18" charset="-78"/>
            </a:endParaRPr>
          </a:p>
          <a:p>
            <a:pPr algn="r" rtl="1">
              <a:spcAft>
                <a:spcPts val="600"/>
              </a:spcAft>
            </a:pPr>
            <a:endParaRPr lang="en-US" sz="2400" b="1" dirty="0">
              <a:latin typeface="Simplified Arabic" pitchFamily="18" charset="-78"/>
            </a:endParaRPr>
          </a:p>
          <a:p>
            <a:pPr algn="r" rtl="1">
              <a:spcAft>
                <a:spcPts val="600"/>
              </a:spcAft>
            </a:pPr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حماية الفضاء البحري لإثراء المنطقة وتحسين الحياة على اليابسة!</a:t>
            </a:r>
            <a:endParaRPr lang="en-US" sz="2400" b="1" dirty="0">
              <a:latin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50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188E0-6BF4-4148-BE8C-F4ED51708F2C}"/>
              </a:ext>
            </a:extLst>
          </p:cNvPr>
          <p:cNvSpPr/>
          <p:nvPr/>
        </p:nvSpPr>
        <p:spPr>
          <a:xfrm>
            <a:off x="0" y="0"/>
            <a:ext cx="12192000" cy="858129"/>
          </a:xfrm>
          <a:prstGeom prst="rect">
            <a:avLst/>
          </a:prstGeom>
          <a:solidFill>
            <a:srgbClr val="91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plified Arabic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3D4C-F7C9-3F4E-AEA7-E7716ACF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7" y="85899"/>
            <a:ext cx="4409150" cy="68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B60B8A-6920-F74E-AC38-DAB68AC8BC78}"/>
              </a:ext>
            </a:extLst>
          </p:cNvPr>
          <p:cNvSpPr txBox="1"/>
          <p:nvPr/>
        </p:nvSpPr>
        <p:spPr>
          <a:xfrm>
            <a:off x="7035145" y="241514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أسئلة</a:t>
            </a:r>
            <a:endParaRPr lang="en-US" sz="2800" b="1" dirty="0">
              <a:latin typeface="Simplified Arabic" pitchFamily="18" charset="-78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AF217-4917-254A-B4C3-8F5620D806AE}"/>
              </a:ext>
            </a:extLst>
          </p:cNvPr>
          <p:cNvSpPr txBox="1">
            <a:spLocks/>
          </p:cNvSpPr>
          <p:nvPr/>
        </p:nvSpPr>
        <p:spPr>
          <a:xfrm>
            <a:off x="1368461" y="1840045"/>
            <a:ext cx="9921242" cy="388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Simplified Arabic" pitchFamily="18" charset="-78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Dr. Ian </a:t>
            </a:r>
            <a:r>
              <a:rPr lang="en-US" sz="2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Ralby</a:t>
            </a:r>
            <a:endParaRPr lang="en-US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latin typeface="Simplified Arabic" pitchFamily="18" charset="-78"/>
                <a:hlinkClick r:id="rId3"/>
              </a:rPr>
              <a:t>imralby@irconsilium.com</a:t>
            </a:r>
            <a:endParaRPr lang="en-US" sz="2000" dirty="0">
              <a:latin typeface="Simplified Arabic" pitchFamily="18" charset="-78"/>
            </a:endParaRPr>
          </a:p>
          <a:p>
            <a:r>
              <a:rPr lang="en-US" sz="2000" dirty="0">
                <a:latin typeface="Simplified Arabic" pitchFamily="18" charset="-78"/>
              </a:rPr>
              <a:t>+1 410 935 1745</a:t>
            </a:r>
          </a:p>
          <a:p>
            <a:r>
              <a:rPr lang="en-US" sz="2000" dirty="0">
                <a:latin typeface="Simplified Arabic" pitchFamily="18" charset="-78"/>
              </a:rPr>
              <a:t>@</a:t>
            </a:r>
            <a:r>
              <a:rPr lang="en-US" sz="2000" dirty="0" err="1">
                <a:latin typeface="Simplified Arabic" pitchFamily="18" charset="-78"/>
              </a:rPr>
              <a:t>ImRalby</a:t>
            </a:r>
            <a:endParaRPr lang="en-US" sz="2000" dirty="0">
              <a:latin typeface="Simplified Arabic" pitchFamily="18" charset="-78"/>
            </a:endParaRPr>
          </a:p>
          <a:p>
            <a:r>
              <a:rPr lang="en-US" sz="2000" dirty="0">
                <a:latin typeface="Simplified Arabic" pitchFamily="18" charset="-78"/>
              </a:rPr>
              <a:t>@</a:t>
            </a:r>
            <a:r>
              <a:rPr lang="en-US" sz="2000" dirty="0" err="1">
                <a:latin typeface="Simplified Arabic" pitchFamily="18" charset="-78"/>
              </a:rPr>
              <a:t>IRConsilium</a:t>
            </a:r>
            <a:endParaRPr lang="en-US" sz="2000" dirty="0">
              <a:latin typeface="Simplified Arabic" pitchFamily="18" charset="-78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latin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71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C Template" id="{95985F7E-97CC-D94E-9230-5C9F9BE003D4}" vid="{C9E9F0B6-B77C-484F-923F-C639A6BEE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9547968E7E041B44EA1D6E2BEC30C" ma:contentTypeVersion="17" ma:contentTypeDescription="Create a new document." ma:contentTypeScope="" ma:versionID="0f8b3ff1935922aba9d7a7b94d2a3160">
  <xsd:schema xmlns:xsd="http://www.w3.org/2001/XMLSchema" xmlns:xs="http://www.w3.org/2001/XMLSchema" xmlns:p="http://schemas.microsoft.com/office/2006/metadata/properties" xmlns:ns2="79372cad-906e-4e2f-b498-2cb2f8f67a22" xmlns:ns3="04e5b532-bce6-4a74-882f-197d7c8ee05a" targetNamespace="http://schemas.microsoft.com/office/2006/metadata/properties" ma:root="true" ma:fieldsID="04a328f4c16f5eb5d7c618ced9645277" ns2:_="" ns3:_="">
    <xsd:import namespace="79372cad-906e-4e2f-b498-2cb2f8f67a22"/>
    <xsd:import namespace="04e5b532-bce6-4a74-882f-197d7c8ee0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astmodified" minOccurs="0"/>
                <xsd:element ref="ns2:MediaLengthInSeconds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72cad-906e-4e2f-b498-2cb2f8f67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astmodified" ma:index="20" nillable="true" ma:displayName="last modified" ma:format="DateOnly" ma:internalName="lastmodified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5b532-bce6-4a74-882f-197d7c8ee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d634031f-5af4-462f-909d-b01dcfe103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44a495a8-dfb6-4c93-8233-ef39401eedbd}" ma:internalName="TaxCatchAll" ma:showField="CatchAllData" ma:web="04e5b532-bce6-4a74-882f-197d7c8ee0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e5b532-bce6-4a74-882f-197d7c8ee05a"/>
    <TaxKeywordTaxHTField xmlns="04e5b532-bce6-4a74-882f-197d7c8ee05a">
      <Terms xmlns="http://schemas.microsoft.com/office/infopath/2007/PartnerControls"/>
    </TaxKeywordTaxHTField>
    <lastmodified xmlns="79372cad-906e-4e2f-b498-2cb2f8f67a22" xsi:nil="true"/>
  </documentManagement>
</p:properties>
</file>

<file path=customXml/itemProps1.xml><?xml version="1.0" encoding="utf-8"?>
<ds:datastoreItem xmlns:ds="http://schemas.openxmlformats.org/officeDocument/2006/customXml" ds:itemID="{8105E4A8-2A46-4E9E-A3FE-A1536D473515}"/>
</file>

<file path=customXml/itemProps2.xml><?xml version="1.0" encoding="utf-8"?>
<ds:datastoreItem xmlns:ds="http://schemas.openxmlformats.org/officeDocument/2006/customXml" ds:itemID="{2DCCA532-3174-4840-BEBA-79E6F783258A}"/>
</file>

<file path=customXml/itemProps3.xml><?xml version="1.0" encoding="utf-8"?>
<ds:datastoreItem xmlns:ds="http://schemas.openxmlformats.org/officeDocument/2006/customXml" ds:itemID="{255199F0-C73E-4D36-AE7E-0ED99405DE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</Words>
  <Application>Microsoft Office PowerPoint</Application>
  <PresentationFormat>Widescreen</PresentationFormat>
  <Paragraphs>88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Georgia</vt:lpstr>
      <vt:lpstr>Simplified Arabic</vt:lpstr>
      <vt:lpstr>Office Theme</vt:lpstr>
      <vt:lpstr>الوعي بالمجال البحري: أكثر من مجرد كلمة رنانة    القانون والممارسة والتعاون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2021-09-07T18:57:13Z</dcterms:created>
  <dcterms:modified xsi:type="dcterms:W3CDTF">2021-09-07T18:57:21Z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0x010100C9F9547968E7E041B44EA1D6E2BEC30C</vt:lpwstr>
  </property>
</Properties>
</file>