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diagrams/colors1.xml" ContentType="application/vnd.openxmlformats-officedocument.drawingml.diagramColors+xml"/>
  <Override PartName="/ppt/diagrams/drawing1.xml" ContentType="application/vnd.ms-office.drawingml.diagramDrawing+xml"/>
  <Override PartName="/ppt/diagrams/quickStyle1.xml" ContentType="application/vnd.openxmlformats-officedocument.drawingml.diagramStyle+xml"/>
  <Override PartName="/ppt/diagrams/layout1.xml" ContentType="application/vnd.openxmlformats-officedocument.drawingml.diagramLayout+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Override2.xml" ContentType="application/vnd.openxmlformats-officedocument.themeOverride+xml"/>
  <Override PartName="/ppt/theme/themeOverride1.xml" ContentType="application/vnd.openxmlformats-officedocument.themeOverr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31"/>
  </p:notesMasterIdLst>
  <p:sldIdLst>
    <p:sldId id="258" r:id="rId4"/>
    <p:sldId id="259" r:id="rId5"/>
    <p:sldId id="260" r:id="rId6"/>
    <p:sldId id="261" r:id="rId7"/>
    <p:sldId id="262" r:id="rId8"/>
    <p:sldId id="263" r:id="rId9"/>
    <p:sldId id="265" r:id="rId10"/>
    <p:sldId id="264" r:id="rId11"/>
    <p:sldId id="266" r:id="rId12"/>
    <p:sldId id="293" r:id="rId13"/>
    <p:sldId id="269" r:id="rId14"/>
    <p:sldId id="272" r:id="rId15"/>
    <p:sldId id="274" r:id="rId16"/>
    <p:sldId id="275" r:id="rId17"/>
    <p:sldId id="276" r:id="rId18"/>
    <p:sldId id="307" r:id="rId19"/>
    <p:sldId id="277" r:id="rId20"/>
    <p:sldId id="278" r:id="rId21"/>
    <p:sldId id="279" r:id="rId22"/>
    <p:sldId id="280" r:id="rId23"/>
    <p:sldId id="281" r:id="rId24"/>
    <p:sldId id="309" r:id="rId25"/>
    <p:sldId id="284" r:id="rId26"/>
    <p:sldId id="285" r:id="rId27"/>
    <p:sldId id="295" r:id="rId28"/>
    <p:sldId id="289" r:id="rId29"/>
    <p:sldId id="291"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81"/>
    <p:restoredTop sz="81533" autoAdjust="0"/>
  </p:normalViewPr>
  <p:slideViewPr>
    <p:cSldViewPr>
      <p:cViewPr varScale="1">
        <p:scale>
          <a:sx n="66" d="100"/>
          <a:sy n="66" d="100"/>
        </p:scale>
        <p:origin x="1944" y="6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ustomXml" Target="../customXml/item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iagrams/_rels/drawing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236DDF-4022-4A4E-8B67-A9D96DC08070}" type="doc">
      <dgm:prSet loTypeId="urn:microsoft.com/office/officeart/2005/8/layout/hList7" loCatId="relationship" qsTypeId="urn:microsoft.com/office/officeart/2005/8/quickstyle/simple1" qsCatId="simple" csTypeId="urn:microsoft.com/office/officeart/2005/8/colors/accent1_2" csCatId="accent1" phldr="1"/>
      <dgm:spPr/>
    </dgm:pt>
    <dgm:pt modelId="{1EBD7C0A-04DD-4DA0-89A6-51210FF5408F}">
      <dgm:prSet phldrT="[Text]" custT="1"/>
      <dgm:spPr/>
      <dgm:t>
        <a:bodyPr/>
        <a:lstStyle/>
        <a:p>
          <a:r>
            <a:rPr lang="en-US" sz="1600" dirty="0"/>
            <a:t> </a:t>
          </a:r>
          <a:r>
            <a:rPr lang="en-US" sz="1600" b="1" dirty="0">
              <a:solidFill>
                <a:schemeClr val="tx1"/>
              </a:solidFill>
            </a:rPr>
            <a:t> </a:t>
          </a:r>
        </a:p>
      </dgm:t>
    </dgm:pt>
    <dgm:pt modelId="{7BFF59F5-ACE5-4DE3-8EDC-594F85EFE996}" type="parTrans" cxnId="{2999DC42-FEA6-400D-9C2D-70D755D1D558}">
      <dgm:prSet/>
      <dgm:spPr/>
      <dgm:t>
        <a:bodyPr/>
        <a:lstStyle/>
        <a:p>
          <a:endParaRPr lang="en-US"/>
        </a:p>
      </dgm:t>
    </dgm:pt>
    <dgm:pt modelId="{6AEC57C3-B954-4FF3-9954-229363E68744}" type="sibTrans" cxnId="{2999DC42-FEA6-400D-9C2D-70D755D1D558}">
      <dgm:prSet/>
      <dgm:spPr/>
      <dgm:t>
        <a:bodyPr/>
        <a:lstStyle/>
        <a:p>
          <a:endParaRPr lang="en-US"/>
        </a:p>
      </dgm:t>
    </dgm:pt>
    <dgm:pt modelId="{0797CE35-6F43-4A88-963D-DDE89EABA294}">
      <dgm:prSet phldrT="[Text]" custT="1"/>
      <dgm:spPr/>
      <dgm:t>
        <a:bodyPr/>
        <a:lstStyle/>
        <a:p>
          <a:pPr algn="ctr"/>
          <a:endParaRPr lang="en-US" sz="1600" dirty="0"/>
        </a:p>
        <a:p>
          <a:pPr algn="ctr"/>
          <a:r>
            <a:rPr lang="en-US" sz="1600" b="1" dirty="0">
              <a:solidFill>
                <a:schemeClr val="tx1"/>
              </a:solidFill>
            </a:rPr>
            <a:t> 	</a:t>
          </a:r>
        </a:p>
      </dgm:t>
    </dgm:pt>
    <dgm:pt modelId="{2EC75D43-EB9E-44AF-B3DF-26CFD4B07A0B}" type="parTrans" cxnId="{BBB688E5-E525-4095-A62D-D93C72EC80A2}">
      <dgm:prSet/>
      <dgm:spPr/>
      <dgm:t>
        <a:bodyPr/>
        <a:lstStyle/>
        <a:p>
          <a:endParaRPr lang="en-US"/>
        </a:p>
      </dgm:t>
    </dgm:pt>
    <dgm:pt modelId="{115B500E-E66C-4197-B925-1DF3EAF40E05}" type="sibTrans" cxnId="{BBB688E5-E525-4095-A62D-D93C72EC80A2}">
      <dgm:prSet/>
      <dgm:spPr/>
      <dgm:t>
        <a:bodyPr/>
        <a:lstStyle/>
        <a:p>
          <a:endParaRPr lang="en-US"/>
        </a:p>
      </dgm:t>
    </dgm:pt>
    <dgm:pt modelId="{B425820D-277F-413F-ABC8-57785E721A62}">
      <dgm:prSet phldrT="[Text]" custT="1"/>
      <dgm:spPr/>
      <dgm:t>
        <a:bodyPr/>
        <a:lstStyle/>
        <a:p>
          <a:endParaRPr lang="en-US" sz="1500" dirty="0"/>
        </a:p>
        <a:p>
          <a:r>
            <a:rPr lang="en-US" sz="1500" b="1" dirty="0">
              <a:solidFill>
                <a:schemeClr val="tx1"/>
              </a:solidFill>
            </a:rPr>
            <a:t> </a:t>
          </a:r>
          <a:endParaRPr lang="en-US" sz="1600" b="1" dirty="0">
            <a:solidFill>
              <a:schemeClr val="tx1"/>
            </a:solidFill>
          </a:endParaRPr>
        </a:p>
      </dgm:t>
    </dgm:pt>
    <dgm:pt modelId="{C57F203D-EB4F-4D27-94F9-6D3881BB8D34}" type="parTrans" cxnId="{4F7F30B2-BCCD-49E0-80D0-09D16BAE53B7}">
      <dgm:prSet/>
      <dgm:spPr/>
      <dgm:t>
        <a:bodyPr/>
        <a:lstStyle/>
        <a:p>
          <a:endParaRPr lang="en-US"/>
        </a:p>
      </dgm:t>
    </dgm:pt>
    <dgm:pt modelId="{6A1995F3-07AE-4C36-809D-2220D88CFE28}" type="sibTrans" cxnId="{4F7F30B2-BCCD-49E0-80D0-09D16BAE53B7}">
      <dgm:prSet/>
      <dgm:spPr/>
      <dgm:t>
        <a:bodyPr/>
        <a:lstStyle/>
        <a:p>
          <a:endParaRPr lang="en-US"/>
        </a:p>
      </dgm:t>
    </dgm:pt>
    <dgm:pt modelId="{5F59F5C6-535E-4208-9846-5477D2539CF9}" type="pres">
      <dgm:prSet presAssocID="{A8236DDF-4022-4A4E-8B67-A9D96DC08070}" presName="Name0" presStyleCnt="0">
        <dgm:presLayoutVars>
          <dgm:dir/>
          <dgm:resizeHandles val="exact"/>
        </dgm:presLayoutVars>
      </dgm:prSet>
      <dgm:spPr/>
    </dgm:pt>
    <dgm:pt modelId="{EDD8344E-CD61-425A-88E9-3B3A089E214E}" type="pres">
      <dgm:prSet presAssocID="{A8236DDF-4022-4A4E-8B67-A9D96DC08070}" presName="fgShape" presStyleLbl="fgShp" presStyleIdx="0" presStyleCnt="1" custLinFactNeighborX="560" custLinFactNeighborY="-1761"/>
      <dgm:spPr/>
    </dgm:pt>
    <dgm:pt modelId="{AC27ADE5-0CFB-48AE-9F22-F946AFBA8CEE}" type="pres">
      <dgm:prSet presAssocID="{A8236DDF-4022-4A4E-8B67-A9D96DC08070}" presName="linComp" presStyleCnt="0"/>
      <dgm:spPr/>
    </dgm:pt>
    <dgm:pt modelId="{3864AFD8-B966-4404-A110-039E60DC16EF}" type="pres">
      <dgm:prSet presAssocID="{1EBD7C0A-04DD-4DA0-89A6-51210FF5408F}" presName="compNode" presStyleCnt="0"/>
      <dgm:spPr/>
    </dgm:pt>
    <dgm:pt modelId="{99BE4DD6-A817-4A85-BC95-9D4984AA48AC}" type="pres">
      <dgm:prSet presAssocID="{1EBD7C0A-04DD-4DA0-89A6-51210FF5408F}" presName="bkgdShape" presStyleLbl="node1" presStyleIdx="0" presStyleCnt="3"/>
      <dgm:spPr/>
    </dgm:pt>
    <dgm:pt modelId="{414EBCC2-95E5-40DE-977B-67ED17C578B7}" type="pres">
      <dgm:prSet presAssocID="{1EBD7C0A-04DD-4DA0-89A6-51210FF5408F}" presName="nodeTx" presStyleLbl="node1" presStyleIdx="0" presStyleCnt="3">
        <dgm:presLayoutVars>
          <dgm:bulletEnabled val="1"/>
        </dgm:presLayoutVars>
      </dgm:prSet>
      <dgm:spPr/>
    </dgm:pt>
    <dgm:pt modelId="{B3D55879-520C-4F73-89B5-617B492BB436}" type="pres">
      <dgm:prSet presAssocID="{1EBD7C0A-04DD-4DA0-89A6-51210FF5408F}" presName="invisiNode" presStyleLbl="node1" presStyleIdx="0" presStyleCnt="3"/>
      <dgm:spPr/>
    </dgm:pt>
    <dgm:pt modelId="{DC8FB214-B7D5-4C56-9CC6-0E76B760F78F}" type="pres">
      <dgm:prSet presAssocID="{1EBD7C0A-04DD-4DA0-89A6-51210FF5408F}" presName="imagNode" presStyleLbl="fgImgPlace1" presStyleIdx="0" presStyleCnt="3" custScaleX="138926" custScaleY="127602"/>
      <dgm:spPr/>
    </dgm:pt>
    <dgm:pt modelId="{E1377F3D-D5E1-4F17-8BBA-D30878B4FBC3}" type="pres">
      <dgm:prSet presAssocID="{6AEC57C3-B954-4FF3-9954-229363E68744}" presName="sibTrans" presStyleLbl="sibTrans2D1" presStyleIdx="0" presStyleCnt="0"/>
      <dgm:spPr/>
    </dgm:pt>
    <dgm:pt modelId="{44FE9F78-55E6-4E87-BACC-80DCEBC1B564}" type="pres">
      <dgm:prSet presAssocID="{0797CE35-6F43-4A88-963D-DDE89EABA294}" presName="compNode" presStyleCnt="0"/>
      <dgm:spPr/>
    </dgm:pt>
    <dgm:pt modelId="{0859D840-0508-411B-979E-E964BE10DAE4}" type="pres">
      <dgm:prSet presAssocID="{0797CE35-6F43-4A88-963D-DDE89EABA294}" presName="bkgdShape" presStyleLbl="node1" presStyleIdx="1" presStyleCnt="3" custLinFactNeighborX="-1083" custLinFactNeighborY="-651"/>
      <dgm:spPr/>
    </dgm:pt>
    <dgm:pt modelId="{2E5594F7-E4CD-4A72-ACA2-EF0D9D04101B}" type="pres">
      <dgm:prSet presAssocID="{0797CE35-6F43-4A88-963D-DDE89EABA294}" presName="nodeTx" presStyleLbl="node1" presStyleIdx="1" presStyleCnt="3">
        <dgm:presLayoutVars>
          <dgm:bulletEnabled val="1"/>
        </dgm:presLayoutVars>
      </dgm:prSet>
      <dgm:spPr/>
    </dgm:pt>
    <dgm:pt modelId="{6FF27337-3A67-46E6-B5E2-57DA33158B60}" type="pres">
      <dgm:prSet presAssocID="{0797CE35-6F43-4A88-963D-DDE89EABA294}" presName="invisiNode" presStyleLbl="node1" presStyleIdx="1" presStyleCnt="3"/>
      <dgm:spPr/>
    </dgm:pt>
    <dgm:pt modelId="{4E6255E1-C05B-4DA0-9343-4FF8A7BB53D1}" type="pres">
      <dgm:prSet presAssocID="{0797CE35-6F43-4A88-963D-DDE89EABA294}" presName="imagNode" presStyleLbl="fgImgPlace1" presStyleIdx="1" presStyleCnt="3" custScaleX="137482" custScaleY="128352"/>
      <dgm:spPr>
        <a:blipFill rotWithShape="1">
          <a:blip xmlns:r="http://schemas.openxmlformats.org/officeDocument/2006/relationships" r:embed="rId1"/>
          <a:stretch>
            <a:fillRect/>
          </a:stretch>
        </a:blipFill>
      </dgm:spPr>
    </dgm:pt>
    <dgm:pt modelId="{ADBB7DBC-C381-4E0E-B7AA-5E8538B29F24}" type="pres">
      <dgm:prSet presAssocID="{115B500E-E66C-4197-B925-1DF3EAF40E05}" presName="sibTrans" presStyleLbl="sibTrans2D1" presStyleIdx="0" presStyleCnt="0"/>
      <dgm:spPr/>
    </dgm:pt>
    <dgm:pt modelId="{0B512B5B-6E22-440C-AA10-01A9D2E3CB29}" type="pres">
      <dgm:prSet presAssocID="{B425820D-277F-413F-ABC8-57785E721A62}" presName="compNode" presStyleCnt="0"/>
      <dgm:spPr/>
    </dgm:pt>
    <dgm:pt modelId="{1418A0C7-0D1D-466C-9147-BEED46F8B995}" type="pres">
      <dgm:prSet presAssocID="{B425820D-277F-413F-ABC8-57785E721A62}" presName="bkgdShape" presStyleLbl="node1" presStyleIdx="2" presStyleCnt="3" custLinFactNeighborX="-927"/>
      <dgm:spPr/>
    </dgm:pt>
    <dgm:pt modelId="{09C25295-A651-4C56-9321-C49AB329B986}" type="pres">
      <dgm:prSet presAssocID="{B425820D-277F-413F-ABC8-57785E721A62}" presName="nodeTx" presStyleLbl="node1" presStyleIdx="2" presStyleCnt="3">
        <dgm:presLayoutVars>
          <dgm:bulletEnabled val="1"/>
        </dgm:presLayoutVars>
      </dgm:prSet>
      <dgm:spPr/>
    </dgm:pt>
    <dgm:pt modelId="{9357ACD4-4B77-4E1C-9EC1-EFA870D8ACD3}" type="pres">
      <dgm:prSet presAssocID="{B425820D-277F-413F-ABC8-57785E721A62}" presName="invisiNode" presStyleLbl="node1" presStyleIdx="2" presStyleCnt="3"/>
      <dgm:spPr/>
    </dgm:pt>
    <dgm:pt modelId="{694B4BC1-C407-4BC9-8C06-76DE3C4FB974}" type="pres">
      <dgm:prSet presAssocID="{B425820D-277F-413F-ABC8-57785E721A62}" presName="imagNode" presStyleLbl="fgImgPlace1" presStyleIdx="2" presStyleCnt="3" custScaleX="130080" custScaleY="130715" custLinFactX="-121764" custLinFactNeighborX="-200000" custLinFactNeighborY="339"/>
      <dgm:spPr>
        <a:blipFill rotWithShape="1">
          <a:blip xmlns:r="http://schemas.openxmlformats.org/officeDocument/2006/relationships" r:embed="rId2"/>
          <a:stretch>
            <a:fillRect/>
          </a:stretch>
        </a:blipFill>
      </dgm:spPr>
    </dgm:pt>
  </dgm:ptLst>
  <dgm:cxnLst>
    <dgm:cxn modelId="{1D3AA203-4132-4331-BFF1-C4737DCADC66}" type="presOf" srcId="{A8236DDF-4022-4A4E-8B67-A9D96DC08070}" destId="{5F59F5C6-535E-4208-9846-5477D2539CF9}" srcOrd="0" destOrd="0" presId="urn:microsoft.com/office/officeart/2005/8/layout/hList7"/>
    <dgm:cxn modelId="{54D70E13-41F1-471E-89FC-3FD3A44B9324}" type="presOf" srcId="{115B500E-E66C-4197-B925-1DF3EAF40E05}" destId="{ADBB7DBC-C381-4E0E-B7AA-5E8538B29F24}" srcOrd="0" destOrd="0" presId="urn:microsoft.com/office/officeart/2005/8/layout/hList7"/>
    <dgm:cxn modelId="{731B1A3B-5AE5-40C8-A247-F920F920FEEF}" type="presOf" srcId="{1EBD7C0A-04DD-4DA0-89A6-51210FF5408F}" destId="{414EBCC2-95E5-40DE-977B-67ED17C578B7}" srcOrd="1" destOrd="0" presId="urn:microsoft.com/office/officeart/2005/8/layout/hList7"/>
    <dgm:cxn modelId="{2999DC42-FEA6-400D-9C2D-70D755D1D558}" srcId="{A8236DDF-4022-4A4E-8B67-A9D96DC08070}" destId="{1EBD7C0A-04DD-4DA0-89A6-51210FF5408F}" srcOrd="0" destOrd="0" parTransId="{7BFF59F5-ACE5-4DE3-8EDC-594F85EFE996}" sibTransId="{6AEC57C3-B954-4FF3-9954-229363E68744}"/>
    <dgm:cxn modelId="{5884A251-3AC5-4C50-9F59-D110D660F7EC}" type="presOf" srcId="{6AEC57C3-B954-4FF3-9954-229363E68744}" destId="{E1377F3D-D5E1-4F17-8BBA-D30878B4FBC3}" srcOrd="0" destOrd="0" presId="urn:microsoft.com/office/officeart/2005/8/layout/hList7"/>
    <dgm:cxn modelId="{0E97B19A-4CFA-43EC-8BFE-E44B4D2C63F5}" type="presOf" srcId="{B425820D-277F-413F-ABC8-57785E721A62}" destId="{09C25295-A651-4C56-9321-C49AB329B986}" srcOrd="1" destOrd="0" presId="urn:microsoft.com/office/officeart/2005/8/layout/hList7"/>
    <dgm:cxn modelId="{4012AA9E-DD37-40FC-A031-A3A754E488DF}" type="presOf" srcId="{0797CE35-6F43-4A88-963D-DDE89EABA294}" destId="{0859D840-0508-411B-979E-E964BE10DAE4}" srcOrd="0" destOrd="0" presId="urn:microsoft.com/office/officeart/2005/8/layout/hList7"/>
    <dgm:cxn modelId="{4F7F30B2-BCCD-49E0-80D0-09D16BAE53B7}" srcId="{A8236DDF-4022-4A4E-8B67-A9D96DC08070}" destId="{B425820D-277F-413F-ABC8-57785E721A62}" srcOrd="2" destOrd="0" parTransId="{C57F203D-EB4F-4D27-94F9-6D3881BB8D34}" sibTransId="{6A1995F3-07AE-4C36-809D-2220D88CFE28}"/>
    <dgm:cxn modelId="{4E93E2B8-70F4-4E86-93C0-BADE5573BBAE}" type="presOf" srcId="{1EBD7C0A-04DD-4DA0-89A6-51210FF5408F}" destId="{99BE4DD6-A817-4A85-BC95-9D4984AA48AC}" srcOrd="0" destOrd="0" presId="urn:microsoft.com/office/officeart/2005/8/layout/hList7"/>
    <dgm:cxn modelId="{B840E7DF-90FA-47DC-A1D3-A039F66849A1}" type="presOf" srcId="{0797CE35-6F43-4A88-963D-DDE89EABA294}" destId="{2E5594F7-E4CD-4A72-ACA2-EF0D9D04101B}" srcOrd="1" destOrd="0" presId="urn:microsoft.com/office/officeart/2005/8/layout/hList7"/>
    <dgm:cxn modelId="{2E03EFE4-621B-48E7-B050-DFB8362784B7}" type="presOf" srcId="{B425820D-277F-413F-ABC8-57785E721A62}" destId="{1418A0C7-0D1D-466C-9147-BEED46F8B995}" srcOrd="0" destOrd="0" presId="urn:microsoft.com/office/officeart/2005/8/layout/hList7"/>
    <dgm:cxn modelId="{BBB688E5-E525-4095-A62D-D93C72EC80A2}" srcId="{A8236DDF-4022-4A4E-8B67-A9D96DC08070}" destId="{0797CE35-6F43-4A88-963D-DDE89EABA294}" srcOrd="1" destOrd="0" parTransId="{2EC75D43-EB9E-44AF-B3DF-26CFD4B07A0B}" sibTransId="{115B500E-E66C-4197-B925-1DF3EAF40E05}"/>
    <dgm:cxn modelId="{E8497235-D7CF-4B6C-A33A-D64FD02803C3}" type="presParOf" srcId="{5F59F5C6-535E-4208-9846-5477D2539CF9}" destId="{EDD8344E-CD61-425A-88E9-3B3A089E214E}" srcOrd="0" destOrd="0" presId="urn:microsoft.com/office/officeart/2005/8/layout/hList7"/>
    <dgm:cxn modelId="{B2F250A4-11E0-4A94-A6A4-731DAC811E07}" type="presParOf" srcId="{5F59F5C6-535E-4208-9846-5477D2539CF9}" destId="{AC27ADE5-0CFB-48AE-9F22-F946AFBA8CEE}" srcOrd="1" destOrd="0" presId="urn:microsoft.com/office/officeart/2005/8/layout/hList7"/>
    <dgm:cxn modelId="{D4B2DC5E-15CC-487B-9243-3A7261B5FA20}" type="presParOf" srcId="{AC27ADE5-0CFB-48AE-9F22-F946AFBA8CEE}" destId="{3864AFD8-B966-4404-A110-039E60DC16EF}" srcOrd="0" destOrd="0" presId="urn:microsoft.com/office/officeart/2005/8/layout/hList7"/>
    <dgm:cxn modelId="{D380D411-A501-4333-99EF-79640D10B9C6}" type="presParOf" srcId="{3864AFD8-B966-4404-A110-039E60DC16EF}" destId="{99BE4DD6-A817-4A85-BC95-9D4984AA48AC}" srcOrd="0" destOrd="0" presId="urn:microsoft.com/office/officeart/2005/8/layout/hList7"/>
    <dgm:cxn modelId="{FF12B209-B375-4557-915A-210BAD11AD77}" type="presParOf" srcId="{3864AFD8-B966-4404-A110-039E60DC16EF}" destId="{414EBCC2-95E5-40DE-977B-67ED17C578B7}" srcOrd="1" destOrd="0" presId="urn:microsoft.com/office/officeart/2005/8/layout/hList7"/>
    <dgm:cxn modelId="{0F7D0DBD-9C1D-4645-8BD0-5F661FA3BF4C}" type="presParOf" srcId="{3864AFD8-B966-4404-A110-039E60DC16EF}" destId="{B3D55879-520C-4F73-89B5-617B492BB436}" srcOrd="2" destOrd="0" presId="urn:microsoft.com/office/officeart/2005/8/layout/hList7"/>
    <dgm:cxn modelId="{7659A2DE-1FEF-459F-B124-1D4E232B67AA}" type="presParOf" srcId="{3864AFD8-B966-4404-A110-039E60DC16EF}" destId="{DC8FB214-B7D5-4C56-9CC6-0E76B760F78F}" srcOrd="3" destOrd="0" presId="urn:microsoft.com/office/officeart/2005/8/layout/hList7"/>
    <dgm:cxn modelId="{1E1063F0-168A-4F7C-8603-4BB8D3E4509A}" type="presParOf" srcId="{AC27ADE5-0CFB-48AE-9F22-F946AFBA8CEE}" destId="{E1377F3D-D5E1-4F17-8BBA-D30878B4FBC3}" srcOrd="1" destOrd="0" presId="urn:microsoft.com/office/officeart/2005/8/layout/hList7"/>
    <dgm:cxn modelId="{E8D414F4-AFD2-462D-B714-E4C9F0D23311}" type="presParOf" srcId="{AC27ADE5-0CFB-48AE-9F22-F946AFBA8CEE}" destId="{44FE9F78-55E6-4E87-BACC-80DCEBC1B564}" srcOrd="2" destOrd="0" presId="urn:microsoft.com/office/officeart/2005/8/layout/hList7"/>
    <dgm:cxn modelId="{0A962FCD-5D0A-415C-A253-52B60B00E453}" type="presParOf" srcId="{44FE9F78-55E6-4E87-BACC-80DCEBC1B564}" destId="{0859D840-0508-411B-979E-E964BE10DAE4}" srcOrd="0" destOrd="0" presId="urn:microsoft.com/office/officeart/2005/8/layout/hList7"/>
    <dgm:cxn modelId="{23E96FE2-32C3-4986-AA95-949A62C7B3AF}" type="presParOf" srcId="{44FE9F78-55E6-4E87-BACC-80DCEBC1B564}" destId="{2E5594F7-E4CD-4A72-ACA2-EF0D9D04101B}" srcOrd="1" destOrd="0" presId="urn:microsoft.com/office/officeart/2005/8/layout/hList7"/>
    <dgm:cxn modelId="{E5AC857C-8825-4E70-8242-6CB9B6B658A3}" type="presParOf" srcId="{44FE9F78-55E6-4E87-BACC-80DCEBC1B564}" destId="{6FF27337-3A67-46E6-B5E2-57DA33158B60}" srcOrd="2" destOrd="0" presId="urn:microsoft.com/office/officeart/2005/8/layout/hList7"/>
    <dgm:cxn modelId="{EE048387-8ACB-41B3-91F9-7537257BC976}" type="presParOf" srcId="{44FE9F78-55E6-4E87-BACC-80DCEBC1B564}" destId="{4E6255E1-C05B-4DA0-9343-4FF8A7BB53D1}" srcOrd="3" destOrd="0" presId="urn:microsoft.com/office/officeart/2005/8/layout/hList7"/>
    <dgm:cxn modelId="{A14AC062-B77F-4053-AFDD-C37146C8C840}" type="presParOf" srcId="{AC27ADE5-0CFB-48AE-9F22-F946AFBA8CEE}" destId="{ADBB7DBC-C381-4E0E-B7AA-5E8538B29F24}" srcOrd="3" destOrd="0" presId="urn:microsoft.com/office/officeart/2005/8/layout/hList7"/>
    <dgm:cxn modelId="{9F484EAC-F2F1-41D6-8AD3-183B67D3B172}" type="presParOf" srcId="{AC27ADE5-0CFB-48AE-9F22-F946AFBA8CEE}" destId="{0B512B5B-6E22-440C-AA10-01A9D2E3CB29}" srcOrd="4" destOrd="0" presId="urn:microsoft.com/office/officeart/2005/8/layout/hList7"/>
    <dgm:cxn modelId="{D7B34D9C-CA4C-407A-94D0-E6419A807457}" type="presParOf" srcId="{0B512B5B-6E22-440C-AA10-01A9D2E3CB29}" destId="{1418A0C7-0D1D-466C-9147-BEED46F8B995}" srcOrd="0" destOrd="0" presId="urn:microsoft.com/office/officeart/2005/8/layout/hList7"/>
    <dgm:cxn modelId="{A3B09923-148D-48FD-83E3-2EC2E55B460B}" type="presParOf" srcId="{0B512B5B-6E22-440C-AA10-01A9D2E3CB29}" destId="{09C25295-A651-4C56-9321-C49AB329B986}" srcOrd="1" destOrd="0" presId="urn:microsoft.com/office/officeart/2005/8/layout/hList7"/>
    <dgm:cxn modelId="{A5C40C8D-2BA3-4EEA-BB1F-A46B7B68565E}" type="presParOf" srcId="{0B512B5B-6E22-440C-AA10-01A9D2E3CB29}" destId="{9357ACD4-4B77-4E1C-9EC1-EFA870D8ACD3}" srcOrd="2" destOrd="0" presId="urn:microsoft.com/office/officeart/2005/8/layout/hList7"/>
    <dgm:cxn modelId="{5C5DF0F2-3C3E-4F39-B150-6D4335BE1E4B}" type="presParOf" srcId="{0B512B5B-6E22-440C-AA10-01A9D2E3CB29}" destId="{694B4BC1-C407-4BC9-8C06-76DE3C4FB974}"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BE4DD6-A817-4A85-BC95-9D4984AA48AC}">
      <dsp:nvSpPr>
        <dsp:cNvPr id="0" name=""/>
        <dsp:cNvSpPr/>
      </dsp:nvSpPr>
      <dsp:spPr>
        <a:xfrm>
          <a:off x="1551" y="0"/>
          <a:ext cx="2414475" cy="4632325"/>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 </a:t>
          </a:r>
          <a:r>
            <a:rPr lang="en-US" sz="1600" b="1" kern="1200" dirty="0">
              <a:solidFill>
                <a:schemeClr val="tx1"/>
              </a:solidFill>
            </a:rPr>
            <a:t> </a:t>
          </a:r>
        </a:p>
      </dsp:txBody>
      <dsp:txXfrm>
        <a:off x="1551" y="1852930"/>
        <a:ext cx="2414475" cy="1852930"/>
      </dsp:txXfrm>
    </dsp:sp>
    <dsp:sp modelId="{DC8FB214-B7D5-4C56-9CC6-0E76B760F78F}">
      <dsp:nvSpPr>
        <dsp:cNvPr id="0" name=""/>
        <dsp:cNvSpPr/>
      </dsp:nvSpPr>
      <dsp:spPr>
        <a:xfrm>
          <a:off x="137278" y="65050"/>
          <a:ext cx="2143022" cy="1968342"/>
        </a:xfrm>
        <a:prstGeom prst="ellipse">
          <a:avLst/>
        </a:prstGeom>
        <a:solidFill>
          <a:schemeClr val="accent1">
            <a:tint val="50000"/>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59D840-0508-411B-979E-E964BE10DAE4}">
      <dsp:nvSpPr>
        <dsp:cNvPr id="0" name=""/>
        <dsp:cNvSpPr/>
      </dsp:nvSpPr>
      <dsp:spPr>
        <a:xfrm>
          <a:off x="2462313" y="0"/>
          <a:ext cx="2414475" cy="4632325"/>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r>
            <a:rPr lang="en-US" sz="1600" b="1" kern="1200" dirty="0">
              <a:solidFill>
                <a:schemeClr val="tx1"/>
              </a:solidFill>
            </a:rPr>
            <a:t> 	</a:t>
          </a:r>
        </a:p>
      </dsp:txBody>
      <dsp:txXfrm>
        <a:off x="2462313" y="1852930"/>
        <a:ext cx="2414475" cy="1852930"/>
      </dsp:txXfrm>
    </dsp:sp>
    <dsp:sp modelId="{4E6255E1-C05B-4DA0-9343-4FF8A7BB53D1}">
      <dsp:nvSpPr>
        <dsp:cNvPr id="0" name=""/>
        <dsp:cNvSpPr/>
      </dsp:nvSpPr>
      <dsp:spPr>
        <a:xfrm>
          <a:off x="2635325" y="59265"/>
          <a:ext cx="2120748" cy="1979912"/>
        </a:xfrm>
        <a:prstGeom prst="ellipse">
          <a:avLst/>
        </a:prstGeom>
        <a:blipFill rotWithShape="1">
          <a:blip xmlns:r="http://schemas.openxmlformats.org/officeDocument/2006/relationships" r:embed="rId1"/>
          <a:stretch>
            <a:fillRect/>
          </a:stretch>
        </a:blip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18A0C7-0D1D-466C-9147-BEED46F8B995}">
      <dsp:nvSpPr>
        <dsp:cNvPr id="0" name=""/>
        <dsp:cNvSpPr/>
      </dsp:nvSpPr>
      <dsp:spPr>
        <a:xfrm>
          <a:off x="4952990" y="0"/>
          <a:ext cx="2414475" cy="4632325"/>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r>
            <a:rPr lang="en-US" sz="1500" b="1" kern="1200" dirty="0">
              <a:solidFill>
                <a:schemeClr val="tx1"/>
              </a:solidFill>
            </a:rPr>
            <a:t> </a:t>
          </a:r>
          <a:endParaRPr lang="en-US" sz="1600" b="1" kern="1200" dirty="0">
            <a:solidFill>
              <a:schemeClr val="tx1"/>
            </a:solidFill>
          </a:endParaRPr>
        </a:p>
      </dsp:txBody>
      <dsp:txXfrm>
        <a:off x="4952990" y="1852930"/>
        <a:ext cx="2414475" cy="1852930"/>
      </dsp:txXfrm>
    </dsp:sp>
    <dsp:sp modelId="{694B4BC1-C407-4BC9-8C06-76DE3C4FB974}">
      <dsp:nvSpPr>
        <dsp:cNvPr id="0" name=""/>
        <dsp:cNvSpPr/>
      </dsp:nvSpPr>
      <dsp:spPr>
        <a:xfrm>
          <a:off x="215910" y="46269"/>
          <a:ext cx="2006567" cy="2016362"/>
        </a:xfrm>
        <a:prstGeom prst="ellipse">
          <a:avLst/>
        </a:prstGeom>
        <a:blipFill rotWithShape="1">
          <a:blip xmlns:r="http://schemas.openxmlformats.org/officeDocument/2006/relationships" r:embed="rId2"/>
          <a:stretch>
            <a:fillRect/>
          </a:stretch>
        </a:blip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D8344E-CD61-425A-88E9-3B3A089E214E}">
      <dsp:nvSpPr>
        <dsp:cNvPr id="0" name=""/>
        <dsp:cNvSpPr/>
      </dsp:nvSpPr>
      <dsp:spPr>
        <a:xfrm>
          <a:off x="333736" y="3693623"/>
          <a:ext cx="6800088" cy="694848"/>
        </a:xfrm>
        <a:prstGeom prst="leftRightArrow">
          <a:avLst/>
        </a:prstGeom>
        <a:solidFill>
          <a:schemeClr val="accent1">
            <a:tint val="60000"/>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802D38-7EDA-4156-ADDA-DD39F91E231E}" type="datetimeFigureOut">
              <a:rPr lang="en-US" smtClean="0"/>
              <a:t>11/15/2021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ED3008-AE51-4325-80EB-515A1174A1F9}" type="slidenum">
              <a:rPr lang="en-US" smtClean="0"/>
              <a:t>‹#›</a:t>
            </a:fld>
            <a:endParaRPr lang="en-US"/>
          </a:p>
        </p:txBody>
      </p:sp>
    </p:spTree>
    <p:extLst>
      <p:ext uri="{BB962C8B-B14F-4D97-AF65-F5344CB8AC3E}">
        <p14:creationId xmlns:p14="http://schemas.microsoft.com/office/powerpoint/2010/main" val="558572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80DE0B-10B2-48FB-A127-AC47D21AF349}"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450969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KW" dirty="0"/>
              <a:t>تظهر</a:t>
            </a:r>
            <a:r>
              <a:rPr lang="ar-EG" dirty="0"/>
              <a:t> </a:t>
            </a:r>
            <a:r>
              <a:rPr lang="ar-KW" dirty="0"/>
              <a:t>خريطة القمر الصناعي لأفغانستان الغطاء الأخضر المتبقي بعد التصحر</a:t>
            </a:r>
            <a:endParaRPr lang="en-US" dirty="0"/>
          </a:p>
        </p:txBody>
      </p:sp>
      <p:sp>
        <p:nvSpPr>
          <p:cNvPr id="4" name="Slide Number Placeholder 3"/>
          <p:cNvSpPr>
            <a:spLocks noGrp="1"/>
          </p:cNvSpPr>
          <p:nvPr>
            <p:ph type="sldNum" sz="quarter" idx="10"/>
          </p:nvPr>
        </p:nvSpPr>
        <p:spPr/>
        <p:txBody>
          <a:bodyPr/>
          <a:lstStyle/>
          <a:p>
            <a:pPr>
              <a:defRPr/>
            </a:pPr>
            <a:fld id="{12BDC62E-57E7-4179-BD20-57B6ED584EAD}"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3108886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KW" sz="1600" dirty="0"/>
              <a:t>رافق تقرير مجلس الاستخبارات الوطني، الذي يحدد </a:t>
            </a:r>
            <a:r>
              <a:rPr lang="ar-EG" sz="1600" dirty="0"/>
              <a:t>أخطار </a:t>
            </a:r>
            <a:r>
              <a:rPr lang="ar-KW" sz="1600" dirty="0"/>
              <a:t>الأمن القومي الرئيسية لتغير المناخ، إصدار الرئيس أوباما </a:t>
            </a:r>
            <a:r>
              <a:rPr lang="ar-KW" sz="2000" u="sng" kern="1200" dirty="0">
                <a:solidFill>
                  <a:srgbClr val="0070C0"/>
                </a:solidFill>
                <a:latin typeface="+mn-lt"/>
                <a:ea typeface="+mn-ea"/>
                <a:cs typeface="+mn-cs"/>
              </a:rPr>
              <a:t>لمذكرة رئاسية</a:t>
            </a:r>
            <a:r>
              <a:rPr lang="en-US" sz="2000" u="sng" kern="1200" dirty="0">
                <a:solidFill>
                  <a:srgbClr val="0070C0"/>
                </a:solidFill>
                <a:latin typeface="+mn-lt"/>
                <a:ea typeface="+mn-ea"/>
                <a:cs typeface="+mn-cs"/>
              </a:rPr>
              <a:t> </a:t>
            </a:r>
            <a:r>
              <a:rPr lang="ar-KW" sz="2000" u="sng" kern="1200" dirty="0">
                <a:solidFill>
                  <a:srgbClr val="0070C0"/>
                </a:solidFill>
                <a:latin typeface="+mn-lt"/>
                <a:ea typeface="+mn-ea"/>
                <a:cs typeface="+mn-cs"/>
              </a:rPr>
              <a:t>بشأن تغير المناخ والأمن القومي </a:t>
            </a:r>
            <a:r>
              <a:rPr lang="ar-KW" sz="1600" dirty="0"/>
              <a:t>تحدد حلًا على المدى القريب لكيفية عمل حكومة الولايات المتحدة. يمكن "ضمان مراعاة التأثيرات المتعلقة بتغير المناخ بشكل كامل عند </a:t>
            </a:r>
            <a:r>
              <a:rPr lang="ar-KW" sz="1600" b="1" dirty="0"/>
              <a:t>تطوير عقيدة وسياسات وخطط الأمن القومي</a:t>
            </a:r>
            <a:endParaRPr lang="en-US" sz="1600" b="1" dirty="0"/>
          </a:p>
        </p:txBody>
      </p:sp>
      <p:sp>
        <p:nvSpPr>
          <p:cNvPr id="4" name="Slide Number Placeholder 3"/>
          <p:cNvSpPr>
            <a:spLocks noGrp="1"/>
          </p:cNvSpPr>
          <p:nvPr>
            <p:ph type="sldNum" sz="quarter" idx="10"/>
          </p:nvPr>
        </p:nvSpPr>
        <p:spPr/>
        <p:txBody>
          <a:bodyPr/>
          <a:lstStyle/>
          <a:p>
            <a:pPr>
              <a:defRPr/>
            </a:pPr>
            <a:fld id="{12BDC62E-57E7-4179-BD20-57B6ED584EAD}"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3327247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r" rtl="1"/>
            <a:r>
              <a:rPr lang="ar-KW" dirty="0"/>
              <a:t>أفاد الأدميرال </a:t>
            </a:r>
            <a:r>
              <a:rPr lang="ar-KW" dirty="0" err="1"/>
              <a:t>لوكلير</a:t>
            </a:r>
            <a:r>
              <a:rPr lang="ar-KW" dirty="0"/>
              <a:t>، قائد القيادة الأمريكية في المحيط الهادئ</a:t>
            </a:r>
            <a:r>
              <a:rPr lang="en-US" dirty="0"/>
              <a:t>، </a:t>
            </a:r>
            <a:r>
              <a:rPr lang="ar-KW" dirty="0"/>
              <a:t>أنه يخبر القادة عندما ينضمون إلى </a:t>
            </a:r>
            <a:r>
              <a:rPr lang="ar-EG" dirty="0"/>
              <a:t>القيادة </a:t>
            </a:r>
            <a:r>
              <a:rPr lang="ar-KW" dirty="0"/>
              <a:t>أنهم "قد لا ينخرطون في صراع مع جيش آخر خلال فترة خدمتهم، لكنهم سيواجهون حتمًا كارثة طبيعية لمواجهتها، وسيتعين عليهم المساعدة أو إدارة العواقب.</a:t>
            </a:r>
            <a:r>
              <a:rPr lang="ar-EG" dirty="0"/>
              <a:t>"</a:t>
            </a:r>
            <a:r>
              <a:rPr lang="ar-KW" dirty="0"/>
              <a:t> لقد كان هذا صحيحًا كل عام</a:t>
            </a:r>
            <a:r>
              <a:rPr lang="en-US" dirty="0"/>
              <a:t>  </a:t>
            </a:r>
          </a:p>
          <a:p>
            <a:pPr algn="r" rtl="1"/>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12BDC62E-57E7-4179-BD20-57B6ED584EAD}"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712093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lnSpc>
                <a:spcPct val="90000"/>
              </a:lnSpc>
            </a:pPr>
            <a:r>
              <a:rPr lang="ar-KW" sz="1600" dirty="0">
                <a:solidFill>
                  <a:srgbClr val="FF0000"/>
                </a:solidFill>
              </a:rPr>
              <a:t>تدهور التربة عامل دفع للهجرة بسبب تغير المناخ، ومن المتوقع حدوث تصحر بنسبة 60٪</a:t>
            </a:r>
          </a:p>
          <a:p>
            <a:pPr marL="285750" indent="-285750" algn="just" rtl="1">
              <a:lnSpc>
                <a:spcPct val="90000"/>
              </a:lnSpc>
              <a:buFont typeface="Arial" panose="020B0604020202020204" pitchFamily="34" charset="0"/>
              <a:buChar char="•"/>
            </a:pPr>
            <a:r>
              <a:rPr lang="ar-KW" sz="1600" b="1" dirty="0">
                <a:solidFill>
                  <a:srgbClr val="FF0000"/>
                </a:solidFill>
              </a:rPr>
              <a:t>آثار ارتفاع مستوى سطح البحر محسوسة في المنطقة الساحلية المنخفضة الارتفاع.</a:t>
            </a:r>
            <a:endParaRPr lang="en-US" sz="1600" b="1" dirty="0">
              <a:solidFill>
                <a:srgbClr val="FF0000"/>
              </a:solidFill>
            </a:endParaRPr>
          </a:p>
          <a:p>
            <a:pPr marL="285750" indent="-285750" algn="just" rtl="1">
              <a:lnSpc>
                <a:spcPct val="90000"/>
              </a:lnSpc>
              <a:buFont typeface="Arial" panose="020B0604020202020204" pitchFamily="34" charset="0"/>
              <a:buChar char="•"/>
            </a:pPr>
            <a:r>
              <a:rPr lang="ar-EG" sz="1600" b="1" dirty="0">
                <a:solidFill>
                  <a:srgbClr val="FF0000"/>
                </a:solidFill>
              </a:rPr>
              <a:t>تتوجه </a:t>
            </a:r>
            <a:r>
              <a:rPr lang="ar-KW" sz="1600" b="1" dirty="0">
                <a:solidFill>
                  <a:srgbClr val="FF0000"/>
                </a:solidFill>
              </a:rPr>
              <a:t>معظم الهجرة الداخلية في الصين نحو المدن الضخمة في هذه المنطقة بما في</a:t>
            </a:r>
            <a:r>
              <a:rPr lang="ar-EG" sz="1600" b="1" dirty="0">
                <a:solidFill>
                  <a:srgbClr val="FF0000"/>
                </a:solidFill>
              </a:rPr>
              <a:t>ها</a:t>
            </a:r>
            <a:r>
              <a:rPr lang="ar-KW" sz="1600" b="1" dirty="0">
                <a:solidFill>
                  <a:srgbClr val="FF0000"/>
                </a:solidFill>
              </a:rPr>
              <a:t> شنغهاي، </a:t>
            </a:r>
            <a:r>
              <a:rPr lang="ar-KW" sz="1600" b="1" dirty="0" err="1">
                <a:solidFill>
                  <a:srgbClr val="FF0000"/>
                </a:solidFill>
              </a:rPr>
              <a:t>وقوانغتشو</a:t>
            </a:r>
            <a:r>
              <a:rPr lang="ar-KW" sz="1600" b="1" dirty="0">
                <a:solidFill>
                  <a:srgbClr val="FF0000"/>
                </a:solidFill>
              </a:rPr>
              <a:t>، وتيانجين</a:t>
            </a:r>
          </a:p>
          <a:p>
            <a:pPr marL="285750" indent="-285750" algn="just" rtl="1">
              <a:lnSpc>
                <a:spcPct val="90000"/>
              </a:lnSpc>
              <a:buFont typeface="Arial" panose="020B0604020202020204" pitchFamily="34" charset="0"/>
              <a:buChar char="•"/>
            </a:pPr>
            <a:r>
              <a:rPr lang="ar-KW" sz="1600" b="1" dirty="0">
                <a:solidFill>
                  <a:srgbClr val="FF0000"/>
                </a:solidFill>
              </a:rPr>
              <a:t> منطقة </a:t>
            </a:r>
            <a:r>
              <a:rPr lang="ar-EG" sz="1600" b="1" dirty="0">
                <a:solidFill>
                  <a:srgbClr val="FF0000"/>
                </a:solidFill>
              </a:rPr>
              <a:t>متواصلة </a:t>
            </a:r>
            <a:r>
              <a:rPr lang="ar-KW" sz="1600" b="1" dirty="0">
                <a:solidFill>
                  <a:srgbClr val="FF0000"/>
                </a:solidFill>
              </a:rPr>
              <a:t>بطول الساحل أقل من 10 م فوق مستوى سطح البحر.</a:t>
            </a:r>
          </a:p>
          <a:p>
            <a:pPr marL="285750" indent="-285750" algn="just" rtl="1">
              <a:lnSpc>
                <a:spcPct val="90000"/>
              </a:lnSpc>
              <a:buFont typeface="Arial" panose="020B0604020202020204" pitchFamily="34" charset="0"/>
              <a:buChar char="•"/>
            </a:pPr>
            <a:r>
              <a:rPr lang="ar-KW" sz="1600" b="1" dirty="0">
                <a:solidFill>
                  <a:srgbClr val="FF0000"/>
                </a:solidFill>
              </a:rPr>
              <a:t> 41٪ من سكان الصين، 60٪ من ثروتها، 70٪ من مساحة أراضي المدن الكبرى</a:t>
            </a:r>
            <a:endParaRPr lang="ar-EG" sz="1600" b="1" dirty="0">
              <a:solidFill>
                <a:srgbClr val="FF0000"/>
              </a:solidFill>
            </a:endParaRPr>
          </a:p>
          <a:p>
            <a:pPr marL="0" indent="0" algn="just" rtl="1">
              <a:lnSpc>
                <a:spcPct val="90000"/>
              </a:lnSpc>
              <a:buFont typeface="Arial" panose="020B0604020202020204" pitchFamily="34" charset="0"/>
              <a:buNone/>
            </a:pPr>
            <a:r>
              <a:rPr lang="ar-KW" sz="1600" b="1" dirty="0">
                <a:solidFill>
                  <a:srgbClr val="FF0000"/>
                </a:solidFill>
              </a:rPr>
              <a:t>من المتوقع أن تتعرض النوايا الصينية مثل إمدادات المياه والإنتاجية الزراعية لضغوط شديدة.</a:t>
            </a:r>
            <a:endParaRPr lang="ar-EG" sz="1600" b="1" dirty="0">
              <a:solidFill>
                <a:srgbClr val="FF0000"/>
              </a:solidFill>
            </a:endParaRPr>
          </a:p>
          <a:p>
            <a:pPr marL="0" indent="0" algn="just" rtl="1">
              <a:lnSpc>
                <a:spcPct val="90000"/>
              </a:lnSpc>
              <a:buFont typeface="Arial" panose="020B0604020202020204" pitchFamily="34" charset="0"/>
              <a:buNone/>
            </a:pPr>
            <a:endParaRPr lang="ar-KW" sz="1600" b="1" dirty="0">
              <a:solidFill>
                <a:srgbClr val="FF0000"/>
              </a:solidFill>
            </a:endParaRPr>
          </a:p>
          <a:p>
            <a:pPr algn="just" rtl="1">
              <a:lnSpc>
                <a:spcPct val="90000"/>
              </a:lnSpc>
            </a:pPr>
            <a:r>
              <a:rPr lang="ar-KW" sz="1600" b="1" dirty="0">
                <a:solidFill>
                  <a:srgbClr val="FF0000"/>
                </a:solidFill>
              </a:rPr>
              <a:t>كلية شمال الأطلسي</a:t>
            </a:r>
            <a:endParaRPr lang="en-US" sz="1600" b="1" dirty="0">
              <a:solidFill>
                <a:srgbClr val="FF0000"/>
              </a:solidFill>
            </a:endParaRPr>
          </a:p>
          <a:p>
            <a:pPr algn="just" rtl="1">
              <a:lnSpc>
                <a:spcPct val="90000"/>
              </a:lnSpc>
            </a:pPr>
            <a:r>
              <a:rPr lang="ar-KW" sz="1600" b="1" dirty="0">
                <a:solidFill>
                  <a:srgbClr val="FF0000"/>
                </a:solidFill>
              </a:rPr>
              <a:t>أكاديميات العلوم الصينية</a:t>
            </a:r>
          </a:p>
          <a:p>
            <a:pPr algn="just" rtl="1">
              <a:lnSpc>
                <a:spcPct val="90000"/>
              </a:lnSpc>
            </a:pPr>
            <a:r>
              <a:rPr lang="ar-KW" sz="1600" b="1" dirty="0">
                <a:solidFill>
                  <a:srgbClr val="FF0000"/>
                </a:solidFill>
              </a:rPr>
              <a:t>الأكاديميات الصينية للعلوم الاجتماعية</a:t>
            </a:r>
          </a:p>
          <a:p>
            <a:pPr algn="just" rtl="1">
              <a:lnSpc>
                <a:spcPct val="90000"/>
              </a:lnSpc>
            </a:pPr>
            <a:r>
              <a:rPr lang="ar-KW" sz="1600" b="1" dirty="0">
                <a:solidFill>
                  <a:srgbClr val="FF0000"/>
                </a:solidFill>
              </a:rPr>
              <a:t>معهد رويال يونايتد للخدمات</a:t>
            </a:r>
            <a:endParaRPr lang="en-US" sz="1600" b="1" dirty="0">
              <a:solidFill>
                <a:srgbClr val="FF0000"/>
              </a:solidFill>
            </a:endParaRPr>
          </a:p>
          <a:p>
            <a:pPr>
              <a:lnSpc>
                <a:spcPct val="90000"/>
              </a:lnSpc>
              <a:buFontTx/>
              <a:buChar char="•"/>
            </a:pPr>
            <a:endParaRPr lang="en-US" sz="1600" dirty="0"/>
          </a:p>
          <a:p>
            <a:pPr>
              <a:lnSpc>
                <a:spcPct val="90000"/>
              </a:lnSpc>
            </a:pPr>
            <a:endParaRPr lang="en-US" b="1" dirty="0"/>
          </a:p>
          <a:p>
            <a:endParaRPr lang="en-US" dirty="0"/>
          </a:p>
        </p:txBody>
      </p:sp>
      <p:sp>
        <p:nvSpPr>
          <p:cNvPr id="4" name="Slide Number Placeholder 3"/>
          <p:cNvSpPr>
            <a:spLocks noGrp="1"/>
          </p:cNvSpPr>
          <p:nvPr>
            <p:ph type="sldNum" sz="quarter" idx="10"/>
          </p:nvPr>
        </p:nvSpPr>
        <p:spPr/>
        <p:txBody>
          <a:bodyPr/>
          <a:lstStyle/>
          <a:p>
            <a:fld id="{2D80DE0B-10B2-48FB-A127-AC47D21AF349}"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164670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txBox="1">
            <a:spLocks noGrp="1" noChangeArrowheads="1"/>
          </p:cNvSpPr>
          <p:nvPr/>
        </p:nvSpPr>
        <p:spPr bwMode="auto">
          <a:xfrm>
            <a:off x="3884854" y="8685235"/>
            <a:ext cx="2971593" cy="457200"/>
          </a:xfrm>
          <a:prstGeom prst="rect">
            <a:avLst/>
          </a:prstGeom>
          <a:noFill/>
          <a:ln w="9525">
            <a:noFill/>
            <a:miter lim="800000"/>
            <a:headEnd/>
            <a:tailEnd/>
          </a:ln>
        </p:spPr>
        <p:txBody>
          <a:bodyPr lIns="91425" tIns="45713" rIns="91425" bIns="45713" anchor="b"/>
          <a:lstStyle/>
          <a:p>
            <a:pPr algn="r" defTabSz="914929"/>
            <a:fld id="{EF6904B0-3B5F-402F-AB49-3F82478FC9FD}" type="slidenum">
              <a:rPr lang="en-US" sz="1200">
                <a:solidFill>
                  <a:prstClr val="black"/>
                </a:solidFill>
              </a:rPr>
              <a:pPr algn="r" defTabSz="914929"/>
              <a:t>15</a:t>
            </a:fld>
            <a:endParaRPr lang="en-US" sz="1200">
              <a:solidFill>
                <a:prstClr val="black"/>
              </a:solidFill>
            </a:endParaRPr>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6" name="Rectangle 3"/>
          <p:cNvSpPr>
            <a:spLocks noGrp="1" noChangeArrowheads="1"/>
          </p:cNvSpPr>
          <p:nvPr>
            <p:ph type="body" idx="1"/>
          </p:nvPr>
        </p:nvSpPr>
        <p:spPr>
          <a:noFill/>
          <a:ln/>
        </p:spPr>
        <p:txBody>
          <a:bodyPr lIns="91425" tIns="45713" rIns="91425" bIns="45713"/>
          <a:lstStyle/>
          <a:p>
            <a:pPr algn="r" rtl="1">
              <a:spcBef>
                <a:spcPct val="0"/>
              </a:spcBef>
            </a:pPr>
            <a:r>
              <a:rPr lang="ar-KW" sz="1600" dirty="0"/>
              <a:t>__ كابوس: التأثيرات الصافية لتغير المناخ على مصر: كابوس: ارتفاع منسوب البحر، تسرب المياه المالحة، التصحر ثم سد النهضة</a:t>
            </a:r>
          </a:p>
          <a:p>
            <a:pPr algn="r" rtl="1">
              <a:spcBef>
                <a:spcPct val="0"/>
              </a:spcBef>
            </a:pPr>
            <a:r>
              <a:rPr lang="ar-KW" sz="1600" dirty="0"/>
              <a:t>__ الهجرة الداخلية والبطالة التي تفاقمت بسبب تأثيرات المناخ تساهم في النزوح الجماعي</a:t>
            </a:r>
            <a:r>
              <a:rPr lang="en-US" sz="1600" dirty="0"/>
              <a:t>K</a:t>
            </a:r>
            <a:r>
              <a:rPr lang="ar-KW" sz="1600" dirty="0"/>
              <a:t> ما يؤدي إلى استياء الأشخاص الذين قد يكونون عرضة للتجنيد المتطرف.</a:t>
            </a:r>
            <a:r>
              <a:rPr lang="en-US" sz="1600" dirty="0"/>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r" rtl="1" eaLnBrk="1" hangingPunct="1">
              <a:defRPr/>
            </a:pPr>
            <a:r>
              <a:rPr lang="ar-KW" dirty="0">
                <a:latin typeface="Times" charset="0"/>
              </a:rPr>
              <a:t>منطقة الشرق الأوسط وشمال إفريقيا هي </a:t>
            </a:r>
            <a:r>
              <a:rPr lang="ar-EG" dirty="0">
                <a:latin typeface="Times" charset="0"/>
              </a:rPr>
              <a:t>الأخطر</a:t>
            </a:r>
            <a:endParaRPr lang="en-US" dirty="0">
              <a:latin typeface="Times" charset="0"/>
            </a:endParaRPr>
          </a:p>
        </p:txBody>
      </p:sp>
      <p:sp>
        <p:nvSpPr>
          <p:cNvPr id="15364"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700">
                <a:solidFill>
                  <a:schemeClr val="tx1"/>
                </a:solidFill>
                <a:latin typeface="Arial" pitchFamily="34" charset="0"/>
                <a:ea typeface="ＭＳ Ｐゴシック" pitchFamily="34" charset="-128"/>
              </a:defRPr>
            </a:lvl1pPr>
            <a:lvl2pPr marL="728976" indent="-280375">
              <a:defRPr sz="2700">
                <a:solidFill>
                  <a:schemeClr val="tx1"/>
                </a:solidFill>
                <a:latin typeface="Arial" pitchFamily="34" charset="0"/>
                <a:ea typeface="ＭＳ Ｐゴシック" pitchFamily="34" charset="-128"/>
              </a:defRPr>
            </a:lvl2pPr>
            <a:lvl3pPr marL="1121502" indent="-224300">
              <a:defRPr sz="2700">
                <a:solidFill>
                  <a:schemeClr val="tx1"/>
                </a:solidFill>
                <a:latin typeface="Arial" pitchFamily="34" charset="0"/>
                <a:ea typeface="ＭＳ Ｐゴシック" pitchFamily="34" charset="-128"/>
              </a:defRPr>
            </a:lvl3pPr>
            <a:lvl4pPr marL="1570103" indent="-224300">
              <a:defRPr sz="2700">
                <a:solidFill>
                  <a:schemeClr val="tx1"/>
                </a:solidFill>
                <a:latin typeface="Arial" pitchFamily="34" charset="0"/>
                <a:ea typeface="ＭＳ Ｐゴシック" pitchFamily="34" charset="-128"/>
              </a:defRPr>
            </a:lvl4pPr>
            <a:lvl5pPr marL="2018705" indent="-224300">
              <a:defRPr sz="2700">
                <a:solidFill>
                  <a:schemeClr val="tx1"/>
                </a:solidFill>
                <a:latin typeface="Arial" pitchFamily="34" charset="0"/>
                <a:ea typeface="ＭＳ Ｐゴシック" pitchFamily="34" charset="-128"/>
              </a:defRPr>
            </a:lvl5pPr>
            <a:lvl6pPr marL="2467304" indent="-224300" eaLnBrk="0" fontAlgn="base" hangingPunct="0">
              <a:spcBef>
                <a:spcPct val="0"/>
              </a:spcBef>
              <a:spcAft>
                <a:spcPct val="0"/>
              </a:spcAft>
              <a:defRPr sz="2700">
                <a:solidFill>
                  <a:schemeClr val="tx1"/>
                </a:solidFill>
                <a:latin typeface="Arial" pitchFamily="34" charset="0"/>
                <a:ea typeface="ＭＳ Ｐゴシック" pitchFamily="34" charset="-128"/>
              </a:defRPr>
            </a:lvl6pPr>
            <a:lvl7pPr marL="2915904" indent="-224300" eaLnBrk="0" fontAlgn="base" hangingPunct="0">
              <a:spcBef>
                <a:spcPct val="0"/>
              </a:spcBef>
              <a:spcAft>
                <a:spcPct val="0"/>
              </a:spcAft>
              <a:defRPr sz="2700">
                <a:solidFill>
                  <a:schemeClr val="tx1"/>
                </a:solidFill>
                <a:latin typeface="Arial" pitchFamily="34" charset="0"/>
                <a:ea typeface="ＭＳ Ｐゴシック" pitchFamily="34" charset="-128"/>
              </a:defRPr>
            </a:lvl7pPr>
            <a:lvl8pPr marL="3364506" indent="-224300" eaLnBrk="0" fontAlgn="base" hangingPunct="0">
              <a:spcBef>
                <a:spcPct val="0"/>
              </a:spcBef>
              <a:spcAft>
                <a:spcPct val="0"/>
              </a:spcAft>
              <a:defRPr sz="2700">
                <a:solidFill>
                  <a:schemeClr val="tx1"/>
                </a:solidFill>
                <a:latin typeface="Arial" pitchFamily="34" charset="0"/>
                <a:ea typeface="ＭＳ Ｐゴシック" pitchFamily="34" charset="-128"/>
              </a:defRPr>
            </a:lvl8pPr>
            <a:lvl9pPr marL="3813106" indent="-224300" eaLnBrk="0" fontAlgn="base" hangingPunct="0">
              <a:spcBef>
                <a:spcPct val="0"/>
              </a:spcBef>
              <a:spcAft>
                <a:spcPct val="0"/>
              </a:spcAft>
              <a:defRPr sz="2700">
                <a:solidFill>
                  <a:schemeClr val="tx1"/>
                </a:solidFill>
                <a:latin typeface="Arial" pitchFamily="34" charset="0"/>
                <a:ea typeface="ＭＳ Ｐゴシック" pitchFamily="34" charset="-128"/>
              </a:defRPr>
            </a:lvl9pPr>
          </a:lstStyle>
          <a:p>
            <a:pPr>
              <a:defRPr/>
            </a:pPr>
            <a:fld id="{B29A00BD-2565-493D-A689-C6ED2E469460}" type="slidenum">
              <a:rPr lang="en-US" altLang="en-US" sz="1200">
                <a:solidFill>
                  <a:prstClr val="black"/>
                </a:solidFill>
                <a:latin typeface="Times" charset="0"/>
              </a:rPr>
              <a:pPr>
                <a:defRPr/>
              </a:pPr>
              <a:t>17</a:t>
            </a:fld>
            <a:endParaRPr lang="en-US" altLang="en-US" sz="1200">
              <a:solidFill>
                <a:prstClr val="black"/>
              </a:solidFill>
              <a:latin typeface="Time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EG" dirty="0"/>
              <a:t>القصة:</a:t>
            </a:r>
            <a:endParaRPr lang="en-US" dirty="0"/>
          </a:p>
        </p:txBody>
      </p:sp>
      <p:sp>
        <p:nvSpPr>
          <p:cNvPr id="4" name="Slide Number Placeholder 3"/>
          <p:cNvSpPr>
            <a:spLocks noGrp="1"/>
          </p:cNvSpPr>
          <p:nvPr>
            <p:ph type="sldNum" sz="quarter" idx="10"/>
          </p:nvPr>
        </p:nvSpPr>
        <p:spPr/>
        <p:txBody>
          <a:bodyPr/>
          <a:lstStyle/>
          <a:p>
            <a:fld id="{2D80DE0B-10B2-48FB-A127-AC47D21AF349}"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968894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txBox="1">
            <a:spLocks noGrp="1" noChangeArrowheads="1"/>
          </p:cNvSpPr>
          <p:nvPr/>
        </p:nvSpPr>
        <p:spPr bwMode="auto">
          <a:xfrm>
            <a:off x="3884854" y="8685235"/>
            <a:ext cx="2971593" cy="457200"/>
          </a:xfrm>
          <a:prstGeom prst="rect">
            <a:avLst/>
          </a:prstGeom>
          <a:noFill/>
          <a:ln w="9525">
            <a:noFill/>
            <a:miter lim="800000"/>
            <a:headEnd/>
            <a:tailEnd/>
          </a:ln>
        </p:spPr>
        <p:txBody>
          <a:bodyPr lIns="91425" tIns="45713" rIns="91425" bIns="45713" anchor="b"/>
          <a:lstStyle/>
          <a:p>
            <a:pPr algn="r" defTabSz="914929" fontAlgn="base">
              <a:spcBef>
                <a:spcPct val="0"/>
              </a:spcBef>
              <a:spcAft>
                <a:spcPct val="0"/>
              </a:spcAft>
            </a:pPr>
            <a:fld id="{6FC6A331-478F-47A9-82DF-ED23DB00ED3F}" type="slidenum">
              <a:rPr lang="en-US" sz="1200">
                <a:solidFill>
                  <a:prstClr val="black"/>
                </a:solidFill>
              </a:rPr>
              <a:pPr algn="r" defTabSz="914929" fontAlgn="base">
                <a:spcBef>
                  <a:spcPct val="0"/>
                </a:spcBef>
                <a:spcAft>
                  <a:spcPct val="0"/>
                </a:spcAft>
              </a:pPr>
              <a:t>19</a:t>
            </a:fld>
            <a:endParaRPr lang="en-US" sz="1200">
              <a:solidFill>
                <a:prstClr val="black"/>
              </a:solidFill>
            </a:endParaRPr>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8" name="Rectangle 3"/>
          <p:cNvSpPr>
            <a:spLocks noGrp="1" noChangeArrowheads="1"/>
          </p:cNvSpPr>
          <p:nvPr>
            <p:ph type="body" idx="1"/>
          </p:nvPr>
        </p:nvSpPr>
        <p:spPr>
          <a:noFill/>
          <a:ln/>
        </p:spPr>
        <p:txBody>
          <a:bodyPr lIns="91425" tIns="45713" rIns="91425" bIns="45713"/>
          <a:lstStyle/>
          <a:p>
            <a:pPr algn="r" rtl="1">
              <a:spcBef>
                <a:spcPct val="0"/>
              </a:spcBef>
            </a:pPr>
            <a:r>
              <a:rPr lang="ar-KW" sz="1600" dirty="0">
                <a:solidFill>
                  <a:schemeClr val="accent2"/>
                </a:solidFill>
              </a:rPr>
              <a:t>يوجد في إفريقيا بالفعل 30٪ من اللاجئين والمشردين في العالم. مع استمرار الصحراء الكبرى في الانتشار (وهي تتزايد بمقدار ميل واحد تقريبًا في السنة خلال السنوات الأخيرة)، ستتوسع الأزمات الإنساني</a:t>
            </a:r>
            <a:r>
              <a:rPr lang="ar-EG" sz="1600" dirty="0">
                <a:solidFill>
                  <a:schemeClr val="accent2"/>
                </a:solidFill>
              </a:rPr>
              <a:t>ة</a:t>
            </a:r>
            <a:r>
              <a:rPr lang="ar-KW" sz="1600" dirty="0">
                <a:solidFill>
                  <a:schemeClr val="accent2"/>
                </a:solidFill>
              </a:rPr>
              <a:t>.</a:t>
            </a:r>
            <a:endParaRPr lang="en-US" sz="16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KW" dirty="0"/>
              <a:t>التعرض </a:t>
            </a:r>
            <a:r>
              <a:rPr lang="ar-EG" dirty="0"/>
              <a:t>للأخطار</a:t>
            </a:r>
            <a:r>
              <a:rPr lang="ar-KW" dirty="0"/>
              <a:t> + الكثافة السكانية + </a:t>
            </a:r>
            <a:r>
              <a:rPr lang="ar-EG" dirty="0"/>
              <a:t>صمود</a:t>
            </a:r>
            <a:r>
              <a:rPr lang="ar-KW" dirty="0"/>
              <a:t> المجتمع الأسري + الحوكمة</a:t>
            </a:r>
            <a:endParaRPr lang="en-US" dirty="0"/>
          </a:p>
        </p:txBody>
      </p:sp>
      <p:sp>
        <p:nvSpPr>
          <p:cNvPr id="4" name="Slide Number Placeholder 3"/>
          <p:cNvSpPr>
            <a:spLocks noGrp="1"/>
          </p:cNvSpPr>
          <p:nvPr>
            <p:ph type="sldNum" sz="quarter" idx="10"/>
          </p:nvPr>
        </p:nvSpPr>
        <p:spPr/>
        <p:txBody>
          <a:bodyPr/>
          <a:lstStyle/>
          <a:p>
            <a:fld id="{2D80DE0B-10B2-48FB-A127-AC47D21AF349}"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4071335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a:t>
            </a:r>
          </a:p>
        </p:txBody>
      </p:sp>
      <p:sp>
        <p:nvSpPr>
          <p:cNvPr id="4" name="Slide Number Placeholder 3"/>
          <p:cNvSpPr>
            <a:spLocks noGrp="1"/>
          </p:cNvSpPr>
          <p:nvPr>
            <p:ph type="sldNum" sz="quarter" idx="10"/>
          </p:nvPr>
        </p:nvSpPr>
        <p:spPr/>
        <p:txBody>
          <a:bodyPr/>
          <a:lstStyle/>
          <a:p>
            <a:pPr>
              <a:defRPr/>
            </a:pPr>
            <a:fld id="{12BDC62E-57E7-4179-BD20-57B6ED584EAD}"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1819755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12BDC62E-57E7-4179-BD20-57B6ED584EAD}"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3331091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4854" y="8685235"/>
            <a:ext cx="2971593" cy="457200"/>
          </a:xfrm>
          <a:prstGeom prst="rect">
            <a:avLst/>
          </a:prstGeom>
          <a:noFill/>
          <a:ln w="9525">
            <a:noFill/>
            <a:miter lim="800000"/>
            <a:headEnd/>
            <a:tailEnd/>
          </a:ln>
        </p:spPr>
        <p:txBody>
          <a:bodyPr lIns="91425" tIns="45713" rIns="91425" bIns="45713" anchor="b"/>
          <a:lstStyle/>
          <a:p>
            <a:pPr algn="r" defTabSz="914929"/>
            <a:fld id="{AB0361DA-7B2A-4C15-878F-CE6F7CBE3B89}" type="slidenum">
              <a:rPr lang="en-US" sz="1200">
                <a:solidFill>
                  <a:prstClr val="black"/>
                </a:solidFill>
              </a:rPr>
              <a:pPr algn="r" defTabSz="914929"/>
              <a:t>23</a:t>
            </a:fld>
            <a:endParaRPr lang="en-US" sz="1200">
              <a:solidFill>
                <a:prstClr val="black"/>
              </a:solidFill>
            </a:endParaRPr>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a:noFill/>
          <a:ln/>
        </p:spPr>
        <p:txBody>
          <a:bodyPr lIns="91425" tIns="45713" rIns="91425" bIns="45713"/>
          <a:lstStyle/>
          <a:p>
            <a:pPr algn="r" rtl="1">
              <a:spcBef>
                <a:spcPct val="0"/>
              </a:spcBef>
            </a:pPr>
            <a:r>
              <a:rPr lang="ar-KW" dirty="0"/>
              <a:t>من المتوقع أن تصبح أجزاء من جنوب أوروبا </a:t>
            </a:r>
            <a:r>
              <a:rPr lang="ar-EG" dirty="0"/>
              <a:t>أسخن وأجف</a:t>
            </a:r>
            <a:r>
              <a:rPr lang="ar-KW" dirty="0"/>
              <a:t>، لكن قلق الكثير من أوروبا يتركز حول الزيادة المتوقعة في الهجرة، بشكل أساسي من إفريقيا </a:t>
            </a:r>
            <a:r>
              <a:rPr lang="ar-EG" dirty="0"/>
              <a:t>عندما </a:t>
            </a:r>
            <a:r>
              <a:rPr lang="ar-KW" dirty="0"/>
              <a:t>تصبح هذه القارة </a:t>
            </a:r>
            <a:r>
              <a:rPr lang="ar-EG" dirty="0"/>
              <a:t>أسخن وأجف</a:t>
            </a:r>
            <a:r>
              <a:rPr lang="ar-KW" dirty="0"/>
              <a:t>.</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3884854" y="8685235"/>
            <a:ext cx="2971593" cy="457200"/>
          </a:xfrm>
          <a:prstGeom prst="rect">
            <a:avLst/>
          </a:prstGeom>
          <a:noFill/>
          <a:ln w="9525">
            <a:noFill/>
            <a:miter lim="800000"/>
            <a:headEnd/>
            <a:tailEnd/>
          </a:ln>
        </p:spPr>
        <p:txBody>
          <a:bodyPr lIns="91425" tIns="45713" rIns="91425" bIns="45713" anchor="b"/>
          <a:lstStyle/>
          <a:p>
            <a:pPr algn="r" defTabSz="914929" fontAlgn="base">
              <a:spcBef>
                <a:spcPct val="0"/>
              </a:spcBef>
              <a:spcAft>
                <a:spcPct val="0"/>
              </a:spcAft>
            </a:pPr>
            <a:fld id="{2219D4A2-6695-42B9-8A7D-398C0B937821}" type="slidenum">
              <a:rPr lang="en-US" sz="1200">
                <a:solidFill>
                  <a:prstClr val="black"/>
                </a:solidFill>
              </a:rPr>
              <a:pPr algn="r" defTabSz="914929" fontAlgn="base">
                <a:spcBef>
                  <a:spcPct val="0"/>
                </a:spcBef>
                <a:spcAft>
                  <a:spcPct val="0"/>
                </a:spcAft>
              </a:pPr>
              <a:t>24</a:t>
            </a:fld>
            <a:endParaRPr lang="en-US" sz="1200">
              <a:solidFill>
                <a:prstClr val="black"/>
              </a:solidFill>
            </a:endParaRPr>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9332" name="Rectangle 3"/>
          <p:cNvSpPr>
            <a:spLocks noGrp="1" noChangeArrowheads="1"/>
          </p:cNvSpPr>
          <p:nvPr>
            <p:ph type="body" idx="1"/>
          </p:nvPr>
        </p:nvSpPr>
        <p:spPr>
          <a:noFill/>
          <a:ln/>
        </p:spPr>
        <p:txBody>
          <a:bodyPr lIns="91425" tIns="45713" rIns="91425" bIns="45713"/>
          <a:lstStyle/>
          <a:p>
            <a:pPr>
              <a:spcBef>
                <a:spcPct val="0"/>
              </a:spcBef>
            </a:pPr>
            <a:r>
              <a:rPr lang="en-US" dirty="0"/>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2BDC62E-57E7-4179-BD20-57B6ED584EAD}"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2560840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a:p>
            <a:pPr algn="r" rtl="1"/>
            <a:r>
              <a:rPr lang="ar-KW" sz="1600" dirty="0"/>
              <a:t>يجب أن تلتزم "الحكومة بكاملها" في الولايات المتحدة بالشراكات التي تساعد الدول الضعيفة على بناء القدرات </a:t>
            </a:r>
            <a:r>
              <a:rPr lang="ar-EG" sz="1600" dirty="0"/>
              <a:t>والصمود</a:t>
            </a:r>
            <a:endParaRPr lang="ar-KW" sz="1600" dirty="0"/>
          </a:p>
          <a:p>
            <a:pPr algn="r" rtl="1"/>
            <a:endParaRPr lang="ar-KW" sz="1600" dirty="0"/>
          </a:p>
          <a:p>
            <a:pPr algn="r" rtl="1"/>
            <a:r>
              <a:rPr lang="ar-EG" sz="1600" dirty="0"/>
              <a:t>قد </a:t>
            </a:r>
            <a:r>
              <a:rPr lang="ar-KW" sz="1600" dirty="0"/>
              <a:t>يوفر التعاون العسكري الأمريكي للمساعدة في التكيف </a:t>
            </a:r>
            <a:r>
              <a:rPr lang="ar-EG" sz="1600" dirty="0"/>
              <a:t>والصمود </a:t>
            </a:r>
            <a:r>
              <a:rPr lang="ar-KW" sz="1600" dirty="0"/>
              <a:t>في مواجهة الكوارث والاستجابة والتعافي فرصة لمنع الصراع.</a:t>
            </a:r>
          </a:p>
          <a:p>
            <a:pPr algn="r" rtl="1"/>
            <a:r>
              <a:rPr lang="ar-KW" sz="1600" dirty="0"/>
              <a:t>تعد منطقة </a:t>
            </a:r>
            <a:r>
              <a:rPr lang="ar-EG" sz="1600" dirty="0"/>
              <a:t>جرف </a:t>
            </a:r>
            <a:r>
              <a:rPr lang="ar-KW" sz="1600" dirty="0"/>
              <a:t>المحيط الهادئ منطقة قوية للتعاون المحتمل.</a:t>
            </a:r>
          </a:p>
          <a:p>
            <a:pPr algn="r" rtl="1"/>
            <a:endParaRPr lang="ar-KW" sz="1600" dirty="0"/>
          </a:p>
          <a:p>
            <a:pPr algn="r" rtl="1"/>
            <a:r>
              <a:rPr lang="ar-KW" sz="1600" b="1" dirty="0"/>
              <a:t>يجب على الولايات المتحدة الالتزام بالشراكات العالمية التي تساعد الدول الأقل تقدمًا على بناء القدرات والمرونة لإدارة تأثيرات المناخ بشكل أفضل</a:t>
            </a:r>
            <a:endParaRPr lang="en-US" sz="1600" b="1" dirty="0"/>
          </a:p>
        </p:txBody>
      </p:sp>
      <p:sp>
        <p:nvSpPr>
          <p:cNvPr id="4" name="Slide Number Placeholder 3"/>
          <p:cNvSpPr>
            <a:spLocks noGrp="1"/>
          </p:cNvSpPr>
          <p:nvPr>
            <p:ph type="sldNum" sz="quarter" idx="10"/>
          </p:nvPr>
        </p:nvSpPr>
        <p:spPr/>
        <p:txBody>
          <a:bodyPr/>
          <a:lstStyle/>
          <a:p>
            <a:fld id="{2D80DE0B-10B2-48FB-A127-AC47D21AF349}"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405502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KW" sz="1600" dirty="0"/>
              <a:t>يجمع عرض مفاهيم الطاقة الاستكشافية</a:t>
            </a:r>
            <a:r>
              <a:rPr lang="ar-EG" sz="1600" dirty="0"/>
              <a:t> </a:t>
            </a:r>
            <a:r>
              <a:rPr lang="ar-KW" sz="1600" dirty="0"/>
              <a:t>التابع لسلاح مشاة البحرية الأمريكية (المعروف سابقًا باسم قاعدة التشغيل التجريبية الأمامية</a:t>
            </a:r>
            <a:r>
              <a:rPr lang="ar-EG" sz="1600" dirty="0"/>
              <a:t>)</a:t>
            </a:r>
            <a:r>
              <a:rPr lang="en-US" sz="1600" dirty="0"/>
              <a:t> </a:t>
            </a:r>
            <a:r>
              <a:rPr lang="ar-KW" sz="1600" dirty="0"/>
              <a:t>أصحاب المصلحة معًا لتقييم ونشر التقنيات التجارية التي تقلل حاجتنا إلى "الخدمات اللوجستية السائلة" بسرعة.</a:t>
            </a:r>
          </a:p>
          <a:p>
            <a:pPr algn="r" rtl="1"/>
            <a:endParaRPr lang="ar-KW" sz="1600" dirty="0"/>
          </a:p>
          <a:p>
            <a:pPr algn="r" rtl="1"/>
            <a:r>
              <a:rPr lang="ar-KW" sz="1600" dirty="0"/>
              <a:t>تقليل الحاجة لقوافل الوقود </a:t>
            </a:r>
            <a:r>
              <a:rPr lang="ar-EG" sz="1600" dirty="0"/>
              <a:t>لمساعدة </a:t>
            </a:r>
            <a:r>
              <a:rPr lang="ar-KW" sz="1600" dirty="0"/>
              <a:t>المقاتل </a:t>
            </a:r>
            <a:r>
              <a:rPr lang="ar-EG" sz="1600" dirty="0"/>
              <a:t>وتخفيف </a:t>
            </a:r>
            <a:r>
              <a:rPr lang="ar-KW" sz="1600" dirty="0"/>
              <a:t>انبعاثات غازات الدفيئة</a:t>
            </a:r>
            <a:r>
              <a:rPr lang="ar-EG" sz="1600" dirty="0"/>
              <a:t>.</a:t>
            </a:r>
            <a:endParaRPr lang="en-US" sz="1600" dirty="0"/>
          </a:p>
        </p:txBody>
      </p:sp>
      <p:sp>
        <p:nvSpPr>
          <p:cNvPr id="4" name="Slide Number Placeholder 3"/>
          <p:cNvSpPr>
            <a:spLocks noGrp="1"/>
          </p:cNvSpPr>
          <p:nvPr>
            <p:ph type="sldNum" sz="quarter" idx="10"/>
          </p:nvPr>
        </p:nvSpPr>
        <p:spPr/>
        <p:txBody>
          <a:bodyPr/>
          <a:lstStyle/>
          <a:p>
            <a:pPr>
              <a:defRPr/>
            </a:pPr>
            <a:fld id="{12BDC62E-57E7-4179-BD20-57B6ED584EAD}"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4269904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80DE0B-10B2-48FB-A127-AC47D21AF34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781305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KW" sz="1600" dirty="0"/>
              <a:t>قاعدة </a:t>
            </a:r>
            <a:r>
              <a:rPr lang="ar-KW" sz="1600" dirty="0" err="1"/>
              <a:t>هامبتون</a:t>
            </a:r>
            <a:r>
              <a:rPr lang="ar-KW" sz="1600" dirty="0"/>
              <a:t> </a:t>
            </a:r>
            <a:r>
              <a:rPr lang="ar-KW" sz="1600" dirty="0" err="1"/>
              <a:t>رودز</a:t>
            </a:r>
            <a:r>
              <a:rPr lang="ar-KW" sz="1600" dirty="0"/>
              <a:t> البحرية في الموقع الأكثر عرضة لارتفاع مستوى سطح البحر على الساحل الشرقي للولايات المتحدة وفقًا لدراسة أجرتها جامعة أولد </a:t>
            </a:r>
            <a:r>
              <a:rPr lang="ar-KW" sz="1600" dirty="0" err="1"/>
              <a:t>دومينيون</a:t>
            </a:r>
            <a:r>
              <a:rPr lang="ar-KW" sz="1600" dirty="0"/>
              <a:t> عام 2015.</a:t>
            </a:r>
          </a:p>
          <a:p>
            <a:pPr algn="r" rtl="1"/>
            <a:r>
              <a:rPr lang="ar-KW" sz="1600" dirty="0"/>
              <a:t>_ تحليل فيلق مهندسي القوات المسلحة الأمريكية</a:t>
            </a:r>
            <a:r>
              <a:rPr lang="en-US" sz="1600" dirty="0"/>
              <a:t> </a:t>
            </a:r>
            <a:r>
              <a:rPr lang="ar-KW" sz="1600" dirty="0"/>
              <a:t>أن إعصارًا يتجه شمالًا مقترنًا </a:t>
            </a:r>
            <a:r>
              <a:rPr lang="ar-EG" sz="1600" dirty="0"/>
              <a:t>بارتفاع مستوى سطح البحر قد </a:t>
            </a:r>
            <a:r>
              <a:rPr lang="ar-KW" sz="1600" dirty="0"/>
              <a:t>يدمر 60-80٪ من القاعدة. كانت العاصفة إيزابيل في عام 2003 بهذا الحجم.</a:t>
            </a:r>
          </a:p>
          <a:p>
            <a:pPr algn="r" rtl="1"/>
            <a:r>
              <a:rPr lang="ar-KW" sz="1600" dirty="0"/>
              <a:t>- تجري القوات البحرية و</a:t>
            </a:r>
            <a:r>
              <a:rPr lang="ar-EG" sz="1600" dirty="0"/>
              <a:t>سلطات </a:t>
            </a:r>
            <a:r>
              <a:rPr lang="ar-KW" sz="1600" dirty="0"/>
              <a:t>الولاية والسلطات المحلية مشروعًا لبناء المرونة تجاه </a:t>
            </a:r>
            <a:r>
              <a:rPr lang="ar-EG" sz="1600" dirty="0"/>
              <a:t>ارتفاع مستوى سطح البحر </a:t>
            </a:r>
            <a:r>
              <a:rPr lang="ar-KW" sz="1600" dirty="0"/>
              <a:t>في </a:t>
            </a:r>
            <a:r>
              <a:rPr lang="ar-KW" sz="1600" dirty="0" err="1"/>
              <a:t>نورفولك</a:t>
            </a:r>
            <a:r>
              <a:rPr lang="ar-KW" sz="1600" dirty="0"/>
              <a:t> بالتعاون مع كلية وليام وماري - </a:t>
            </a:r>
            <a:r>
              <a:rPr lang="ar-KW" sz="1600" dirty="0" err="1"/>
              <a:t>هامبتون</a:t>
            </a:r>
            <a:r>
              <a:rPr lang="ar-KW" sz="1600" dirty="0"/>
              <a:t> </a:t>
            </a:r>
            <a:r>
              <a:rPr lang="ar-KW" sz="1600" dirty="0" err="1"/>
              <a:t>رودز</a:t>
            </a:r>
            <a:endParaRPr lang="en-US" sz="1600" dirty="0"/>
          </a:p>
        </p:txBody>
      </p:sp>
      <p:sp>
        <p:nvSpPr>
          <p:cNvPr id="4" name="Slide Number Placeholder 3"/>
          <p:cNvSpPr>
            <a:spLocks noGrp="1"/>
          </p:cNvSpPr>
          <p:nvPr>
            <p:ph type="sldNum" sz="quarter" idx="10"/>
          </p:nvPr>
        </p:nvSpPr>
        <p:spPr/>
        <p:txBody>
          <a:bodyPr/>
          <a:lstStyle/>
          <a:p>
            <a:pPr>
              <a:defRPr/>
            </a:pPr>
            <a:fld id="{12BDC62E-57E7-4179-BD20-57B6ED584EAD}"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2602850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KW" sz="1600" dirty="0"/>
              <a:t>الآثار العسكرية: تهدد القواعد بارتفاع منسوب مياه البحر. دييغو </a:t>
            </a:r>
            <a:r>
              <a:rPr lang="ar-EG" sz="1600" dirty="0"/>
              <a:t>ج</a:t>
            </a:r>
            <a:r>
              <a:rPr lang="ar-KW" sz="1600" dirty="0"/>
              <a:t>ارسيا متوسط الارتفاع 4 أقدام.</a:t>
            </a:r>
          </a:p>
          <a:p>
            <a:pPr algn="r" rtl="1"/>
            <a:r>
              <a:rPr lang="ar-KW" sz="1600" dirty="0"/>
              <a:t>من شأن </a:t>
            </a:r>
            <a:r>
              <a:rPr lang="ar-EG" sz="1600" dirty="0"/>
              <a:t>ارتفاع </a:t>
            </a:r>
            <a:r>
              <a:rPr lang="ar-KW" sz="1600" dirty="0"/>
              <a:t>مستوى سطح البحر 3 أقدام أن يهدد 128 قاعدة من قواعد وزارة الدفاع.</a:t>
            </a:r>
            <a:endParaRPr lang="en-US" sz="1600" dirty="0"/>
          </a:p>
        </p:txBody>
      </p:sp>
      <p:sp>
        <p:nvSpPr>
          <p:cNvPr id="4" name="Slide Number Placeholder 3"/>
          <p:cNvSpPr>
            <a:spLocks noGrp="1"/>
          </p:cNvSpPr>
          <p:nvPr>
            <p:ph type="sldNum" sz="quarter" idx="10"/>
          </p:nvPr>
        </p:nvSpPr>
        <p:spPr/>
        <p:txBody>
          <a:bodyPr/>
          <a:lstStyle/>
          <a:p>
            <a:fld id="{2D80DE0B-10B2-48FB-A127-AC47D21AF34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479867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897252" rtl="1" eaLnBrk="0" fontAlgn="base" hangingPunct="0">
              <a:spcBef>
                <a:spcPct val="30000"/>
              </a:spcBef>
              <a:spcAft>
                <a:spcPct val="0"/>
              </a:spcAft>
              <a:defRPr/>
            </a:pPr>
            <a:r>
              <a:rPr lang="ar-KW" sz="1600" dirty="0"/>
              <a:t>---- زيادة الطلب على الأرجح على قوات الحرس والاحتياط والقوات النشطة استجابةً لظواهر الطقس القاسية والكوارث الطبيعية ومجموعة أوسع من طلبات الدعم الدفاعي للسلطات المدنية</a:t>
            </a:r>
            <a:r>
              <a:rPr lang="ar-EG" sz="1600" dirty="0"/>
              <a:t> </a:t>
            </a:r>
            <a:r>
              <a:rPr lang="ar-KW" sz="1600" dirty="0"/>
              <a:t>داخل الولايات المتحدة، ما قد يقيد قدرة</a:t>
            </a:r>
            <a:r>
              <a:rPr lang="ar-EG" sz="1600" dirty="0"/>
              <a:t> خدمات</a:t>
            </a:r>
            <a:r>
              <a:rPr lang="ar-KW" sz="1600" dirty="0"/>
              <a:t> الجيش </a:t>
            </a:r>
            <a:r>
              <a:rPr lang="ar-EG" sz="1600" dirty="0"/>
              <a:t>للاستجابة لم</a:t>
            </a:r>
            <a:r>
              <a:rPr lang="ar-KW" sz="1600" dirty="0"/>
              <a:t>هام أخرى متزامنة أو لاحقة.</a:t>
            </a:r>
          </a:p>
          <a:p>
            <a:pPr algn="r" defTabSz="897252" rtl="1" eaLnBrk="0" fontAlgn="base" hangingPunct="0">
              <a:spcBef>
                <a:spcPct val="30000"/>
              </a:spcBef>
              <a:spcAft>
                <a:spcPct val="0"/>
              </a:spcAft>
              <a:defRPr/>
            </a:pPr>
            <a:r>
              <a:rPr lang="ar-KW" sz="1600" dirty="0"/>
              <a:t>----- خطر حرائق الغابات الموسع على نطاقات التدريب العسكري والبنية التحتية للنقل وأنظمة المرافق</a:t>
            </a:r>
          </a:p>
          <a:p>
            <a:pPr algn="r" defTabSz="897252" rtl="1" eaLnBrk="0" fontAlgn="base" hangingPunct="0">
              <a:spcBef>
                <a:spcPct val="30000"/>
              </a:spcBef>
              <a:spcAft>
                <a:spcPct val="0"/>
              </a:spcAft>
              <a:defRPr/>
            </a:pPr>
            <a:r>
              <a:rPr lang="ar-KW" sz="1600" dirty="0"/>
              <a:t>----- زيادة عدد "</a:t>
            </a:r>
            <a:r>
              <a:rPr lang="ar-EG" sz="1600" dirty="0"/>
              <a:t>الأعلام السوداء"</a:t>
            </a:r>
            <a:r>
              <a:rPr lang="ar-KW" sz="1600" dirty="0"/>
              <a:t> (التدريب </a:t>
            </a:r>
            <a:r>
              <a:rPr lang="ar-EG" sz="1600" dirty="0"/>
              <a:t>الخارجي المعلق </a:t>
            </a:r>
            <a:r>
              <a:rPr lang="ar-KW" sz="1600" dirty="0"/>
              <a:t>أو أيام خطر الحريق)</a:t>
            </a:r>
          </a:p>
          <a:p>
            <a:pPr algn="r" defTabSz="897252" rtl="1" eaLnBrk="0" fontAlgn="base" hangingPunct="0">
              <a:spcBef>
                <a:spcPct val="30000"/>
              </a:spcBef>
              <a:spcAft>
                <a:spcPct val="0"/>
              </a:spcAft>
              <a:defRPr/>
            </a:pPr>
            <a:r>
              <a:rPr lang="ar-KW" sz="1600" dirty="0"/>
              <a:t>____ لم يعد </a:t>
            </a:r>
            <a:r>
              <a:rPr lang="ar-KW" sz="1600" u="sng" kern="1200" dirty="0">
                <a:solidFill>
                  <a:srgbClr val="0070C0"/>
                </a:solidFill>
                <a:latin typeface="+mn-lt"/>
                <a:ea typeface="+mn-ea"/>
                <a:cs typeface="+mn-cs"/>
              </a:rPr>
              <a:t>الوطن</a:t>
            </a:r>
            <a:r>
              <a:rPr lang="ar-KW" sz="1600" dirty="0"/>
              <a:t> ملاذ</a:t>
            </a:r>
            <a:r>
              <a:rPr lang="ar-EG" sz="1600" dirty="0"/>
              <a:t>ً</a:t>
            </a:r>
            <a:r>
              <a:rPr lang="ar-KW" sz="1600" dirty="0"/>
              <a:t>ا ". هذا صحيح بشكل خاص فيما يتعلق بتغير المناخ. لن تحترم التأثيرات المناخية حدود الولايات المتحدة. سوف تتسلل البحار المرتفعة إلى قواعدنا الساحلية، وستضرب الأعاصير منشآتنا، </a:t>
            </a:r>
            <a:r>
              <a:rPr lang="ar-EG" sz="1600" dirty="0" err="1"/>
              <a:t>وس</a:t>
            </a:r>
            <a:r>
              <a:rPr lang="ar-KW" sz="1600" dirty="0"/>
              <a:t>تنتهك حرائق الغابات نطاقات التدريب وتؤثر على الجاهزية.</a:t>
            </a:r>
            <a:endParaRPr lang="en-US" sz="1600" dirty="0"/>
          </a:p>
          <a:p>
            <a:endParaRPr lang="en-US" sz="1600" dirty="0"/>
          </a:p>
        </p:txBody>
      </p:sp>
      <p:sp>
        <p:nvSpPr>
          <p:cNvPr id="4" name="Slide Number Placeholder 3"/>
          <p:cNvSpPr>
            <a:spLocks noGrp="1"/>
          </p:cNvSpPr>
          <p:nvPr>
            <p:ph type="sldNum" sz="quarter" idx="10"/>
          </p:nvPr>
        </p:nvSpPr>
        <p:spPr/>
        <p:txBody>
          <a:bodyPr/>
          <a:lstStyle/>
          <a:p>
            <a:fld id="{2D80DE0B-10B2-48FB-A127-AC47D21AF349}"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481354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50">
              <a:defRPr/>
            </a:pPr>
            <a:r>
              <a:rPr lang="en-US" b="1" dirty="0"/>
              <a:t> </a:t>
            </a:r>
            <a:endParaRPr lang="en-US" sz="1400" b="1" dirty="0">
              <a:solidFill>
                <a:srgbClr val="CC0000"/>
              </a:solidFill>
            </a:endParaRPr>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897252" rtl="1" eaLnBrk="0" fontAlgn="base" hangingPunct="0">
              <a:spcBef>
                <a:spcPts val="0"/>
              </a:spcBef>
              <a:spcAft>
                <a:spcPts val="0"/>
              </a:spcAft>
              <a:defRPr/>
            </a:pPr>
            <a:r>
              <a:rPr lang="ar-KW" sz="1600" dirty="0"/>
              <a:t>- المزيد من الظواهر الجوية المتكررة والمتطرفة.</a:t>
            </a:r>
          </a:p>
          <a:p>
            <a:pPr algn="r" defTabSz="897252" rtl="1" eaLnBrk="0" fontAlgn="base" hangingPunct="0">
              <a:spcBef>
                <a:spcPts val="0"/>
              </a:spcBef>
              <a:spcAft>
                <a:spcPts val="0"/>
              </a:spcAft>
              <a:defRPr/>
            </a:pPr>
            <a:r>
              <a:rPr lang="ar-KW" sz="1600" dirty="0"/>
              <a:t>- </a:t>
            </a:r>
            <a:r>
              <a:rPr lang="ar-EG" sz="1600" dirty="0"/>
              <a:t>توضح</a:t>
            </a:r>
            <a:r>
              <a:rPr lang="ar-KW" sz="1600" dirty="0"/>
              <a:t> هذه الصورة الفيضانات الهائلة في باكستان عام 2010</a:t>
            </a:r>
            <a:r>
              <a:rPr lang="ar-EG" sz="1600" dirty="0"/>
              <a:t>، </a:t>
            </a:r>
            <a:r>
              <a:rPr lang="ar-KW" sz="1600" dirty="0"/>
              <a:t>التي كانت الأسوأ في تاريخ البلاد المسجل</a:t>
            </a:r>
            <a:r>
              <a:rPr lang="ar-EG" sz="1600" dirty="0"/>
              <a:t>،</a:t>
            </a:r>
            <a:r>
              <a:rPr lang="ar-KW" sz="1600" dirty="0"/>
              <a:t> والتي أثرت على 18 مليون شخص. قامت وزارة الدفاع بتسليم الإغاثة الإنسانية إلى المناطق التي يتعذر الوصول إليها.</a:t>
            </a:r>
          </a:p>
          <a:p>
            <a:pPr algn="r" defTabSz="897252" rtl="1" eaLnBrk="0" fontAlgn="base" hangingPunct="0">
              <a:spcBef>
                <a:spcPts val="0"/>
              </a:spcBef>
              <a:spcAft>
                <a:spcPts val="0"/>
              </a:spcAft>
              <a:defRPr/>
            </a:pPr>
            <a:r>
              <a:rPr lang="ar-KW" sz="1600" dirty="0"/>
              <a:t>- بورتوريكو رغم وصول حاويات البضائع إلى الموانئ، فإن عدم القدرة على توزيع المساعدات يتطلب قدرات عسكرية (مثل طائرات الهليكوبتر).</a:t>
            </a:r>
          </a:p>
          <a:p>
            <a:pPr algn="r" defTabSz="897252" rtl="1" eaLnBrk="0" fontAlgn="base" hangingPunct="0">
              <a:spcBef>
                <a:spcPts val="0"/>
              </a:spcBef>
              <a:spcAft>
                <a:spcPts val="0"/>
              </a:spcAft>
              <a:defRPr/>
            </a:pPr>
            <a:r>
              <a:rPr lang="ar-KW" sz="1600" dirty="0"/>
              <a:t>- </a:t>
            </a:r>
            <a:r>
              <a:rPr lang="ar-EG" sz="1600" dirty="0"/>
              <a:t>معسكر </a:t>
            </a:r>
            <a:r>
              <a:rPr lang="ar-KW" sz="1600" dirty="0"/>
              <a:t>ليجوين</a:t>
            </a:r>
          </a:p>
          <a:p>
            <a:pPr algn="r" defTabSz="897252" rtl="1" eaLnBrk="0" fontAlgn="base" hangingPunct="0">
              <a:spcBef>
                <a:spcPts val="0"/>
              </a:spcBef>
              <a:spcAft>
                <a:spcPts val="0"/>
              </a:spcAft>
              <a:defRPr/>
            </a:pPr>
            <a:r>
              <a:rPr lang="ar-KW" sz="1600" dirty="0"/>
              <a:t>- </a:t>
            </a:r>
            <a:r>
              <a:rPr lang="ar-KW" sz="1600" dirty="0" err="1"/>
              <a:t>لوكلير</a:t>
            </a:r>
            <a:r>
              <a:rPr lang="ar-KW" sz="1600" dirty="0"/>
              <a:t>: "لقد </a:t>
            </a:r>
            <a:r>
              <a:rPr lang="ar-EG" sz="1600" dirty="0"/>
              <a:t>نوهنا</a:t>
            </a:r>
            <a:r>
              <a:rPr lang="ar-KW" sz="1600" dirty="0"/>
              <a:t> في حوارنا المتعدد الأطراف - حتى مع الصين والهند – </a:t>
            </a:r>
            <a:r>
              <a:rPr lang="ar-EG" sz="1600" dirty="0"/>
              <a:t>إلى </a:t>
            </a:r>
            <a:r>
              <a:rPr lang="ar-KW" sz="1600" dirty="0"/>
              <a:t>ضرورة جعل القدرات العسكرية متوائمة</a:t>
            </a:r>
            <a:r>
              <a:rPr lang="ar-EG" sz="1600" dirty="0"/>
              <a:t> (</a:t>
            </a:r>
            <a:r>
              <a:rPr lang="ar-KW" sz="1600" dirty="0"/>
              <a:t>عندما</a:t>
            </a:r>
            <a:r>
              <a:rPr lang="ar-EG" sz="1600" dirty="0"/>
              <a:t>)</a:t>
            </a:r>
            <a:r>
              <a:rPr lang="ar-KW" sz="1600" dirty="0"/>
              <a:t> تبدأ آثار تغير المناخ في التأثير على هذه المجموعات السكانية الضخمة. إذا ساءت الأمور، يمكن أن يكون لديك مئات الآلاف أو الملايين من الأشخاص النازحين ثم يبدأ الأمن في الانهيار بسرعة كبيرة."</a:t>
            </a:r>
            <a:endParaRPr lang="en-US" sz="1600" dirty="0"/>
          </a:p>
          <a:p>
            <a:pPr>
              <a:spcBef>
                <a:spcPts val="0"/>
              </a:spcBef>
              <a:spcAft>
                <a:spcPts val="0"/>
              </a:spcAft>
            </a:pPr>
            <a:endParaRPr lang="ar-EG" sz="1600" i="1" dirty="0"/>
          </a:p>
        </p:txBody>
      </p:sp>
      <p:sp>
        <p:nvSpPr>
          <p:cNvPr id="4" name="Slide Number Placeholder 3"/>
          <p:cNvSpPr>
            <a:spLocks noGrp="1"/>
          </p:cNvSpPr>
          <p:nvPr>
            <p:ph type="sldNum" sz="quarter" idx="10"/>
          </p:nvPr>
        </p:nvSpPr>
        <p:spPr/>
        <p:txBody>
          <a:bodyPr/>
          <a:lstStyle/>
          <a:p>
            <a:pPr>
              <a:defRPr/>
            </a:pPr>
            <a:fld id="{12BDC62E-57E7-4179-BD20-57B6ED584EAD}"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7615317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a:t>Click to edit Master subtitle style</a:t>
            </a:r>
          </a:p>
        </p:txBody>
      </p:sp>
      <p:sp>
        <p:nvSpPr>
          <p:cNvPr id="6" name="Date Placeholder 3"/>
          <p:cNvSpPr>
            <a:spLocks noGrp="1"/>
          </p:cNvSpPr>
          <p:nvPr>
            <p:ph type="dt" sz="half" idx="10"/>
          </p:nvPr>
        </p:nvSpPr>
        <p:spPr/>
        <p:txBody>
          <a:bodyPr/>
          <a:lstStyle>
            <a:lvl1pPr>
              <a:defRPr/>
            </a:lvl1pPr>
          </a:lstStyle>
          <a:p>
            <a:pPr>
              <a:defRPr/>
            </a:pPr>
            <a:fld id="{536AC6E5-69D6-4623-BB4E-7071DCF64F02}" type="datetimeFigureOut">
              <a:rPr lang="en-US">
                <a:solidFill>
                  <a:prstClr val="white">
                    <a:tint val="95000"/>
                  </a:prstClr>
                </a:solidFill>
              </a:rPr>
              <a:pPr>
                <a:defRPr/>
              </a:pPr>
              <a:t>11/15/2021</a:t>
            </a:fld>
            <a:endParaRPr lang="en-US">
              <a:solidFill>
                <a:prstClr val="white">
                  <a:tint val="9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5F86A48D-7E87-4E4E-BB00-D727527DEB1D}" type="slidenum">
              <a:rPr lang="en-US">
                <a:solidFill>
                  <a:prstClr val="white">
                    <a:tint val="95000"/>
                  </a:prstClr>
                </a:solidFill>
              </a:rPr>
              <a:pPr>
                <a:defRPr/>
              </a:pPr>
              <a:t>‹#›</a:t>
            </a:fld>
            <a:endParaRPr lang="en-US">
              <a:solidFill>
                <a:prstClr val="white">
                  <a:tint val="95000"/>
                </a:prstClr>
              </a:solidFill>
            </a:endParaRPr>
          </a:p>
        </p:txBody>
      </p:sp>
    </p:spTree>
    <p:extLst>
      <p:ext uri="{BB962C8B-B14F-4D97-AF65-F5344CB8AC3E}">
        <p14:creationId xmlns:p14="http://schemas.microsoft.com/office/powerpoint/2010/main" val="80473866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F8087D0-6B1F-49AA-A839-0AAF46345C84}" type="datetimeFigureOut">
              <a:rPr lang="en-US">
                <a:solidFill>
                  <a:prstClr val="black">
                    <a:tint val="95000"/>
                  </a:prstClr>
                </a:solidFill>
              </a:rPr>
              <a:pPr>
                <a:defRPr/>
              </a:pPr>
              <a:t>11/15/2021</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8036DA-56EF-461C-A09A-14CE0AFD5CBA}"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30786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ACD27058-B22D-4CAC-B5C4-FCBE14658808}" type="datetimeFigureOut">
              <a:rPr lang="en-US">
                <a:solidFill>
                  <a:prstClr val="black">
                    <a:tint val="95000"/>
                  </a:prstClr>
                </a:solidFill>
              </a:rPr>
              <a:pPr>
                <a:defRPr/>
              </a:pPr>
              <a:t>11/15/2021</a:t>
            </a:fld>
            <a:endParaRPr lang="en-US">
              <a:solidFill>
                <a:prstClr val="black">
                  <a:tint val="95000"/>
                </a:prstClr>
              </a:solidFill>
            </a:endParaRPr>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solidFill>
                <a:prstClr val="black">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846E4907-3208-4E14-B323-25F06F2BCBD9}"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3761736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477000"/>
            <a:ext cx="2133600" cy="274638"/>
          </a:xfrm>
        </p:spPr>
        <p:txBody>
          <a:bodyPr/>
          <a:lstStyle>
            <a:lvl1pPr>
              <a:defRPr/>
            </a:lvl1pPr>
          </a:lstStyle>
          <a:p>
            <a:pPr>
              <a:defRPr/>
            </a:pPr>
            <a:fld id="{E7D7CF13-BF74-404A-A563-941BA4F1D337}" type="datetimeFigureOut">
              <a:rPr lang="en-US">
                <a:solidFill>
                  <a:prstClr val="black">
                    <a:tint val="95000"/>
                  </a:prstClr>
                </a:solidFill>
              </a:rPr>
              <a:pPr>
                <a:defRPr/>
              </a:pPr>
              <a:t>11/15/2021</a:t>
            </a:fld>
            <a:endParaRPr lang="en-US">
              <a:solidFill>
                <a:prstClr val="black">
                  <a:tint val="95000"/>
                </a:prstClr>
              </a:solidFill>
            </a:endParaRPr>
          </a:p>
        </p:txBody>
      </p:sp>
      <p:sp>
        <p:nvSpPr>
          <p:cNvPr id="3" name="Footer Placeholder 2"/>
          <p:cNvSpPr>
            <a:spLocks noGrp="1"/>
          </p:cNvSpPr>
          <p:nvPr>
            <p:ph type="ftr" sz="quarter" idx="11"/>
          </p:nvPr>
        </p:nvSpPr>
        <p:spPr>
          <a:xfrm>
            <a:off x="2640013" y="6477000"/>
            <a:ext cx="5508625" cy="274638"/>
          </a:xfrm>
        </p:spPr>
        <p:txBody>
          <a:bodyPr/>
          <a:lstStyle>
            <a:lvl1pPr>
              <a:defRPr/>
            </a:lvl1pPr>
          </a:lstStyle>
          <a:p>
            <a:pPr>
              <a:defRPr/>
            </a:pPr>
            <a:endParaRPr lang="en-US">
              <a:solidFill>
                <a:prstClr val="black">
                  <a:tint val="95000"/>
                </a:prstClr>
              </a:solidFill>
            </a:endParaRPr>
          </a:p>
        </p:txBody>
      </p:sp>
      <p:sp>
        <p:nvSpPr>
          <p:cNvPr id="4" name="Slide Number Placeholder 3"/>
          <p:cNvSpPr>
            <a:spLocks noGrp="1"/>
          </p:cNvSpPr>
          <p:nvPr>
            <p:ph type="sldNum" sz="quarter" idx="12"/>
          </p:nvPr>
        </p:nvSpPr>
        <p:spPr>
          <a:xfrm>
            <a:off x="8204200" y="6477000"/>
            <a:ext cx="733425" cy="274638"/>
          </a:xfrm>
        </p:spPr>
        <p:txBody>
          <a:bodyPr/>
          <a:lstStyle>
            <a:lvl1pPr>
              <a:defRPr/>
            </a:lvl1pPr>
          </a:lstStyle>
          <a:p>
            <a:pPr>
              <a:defRPr/>
            </a:pPr>
            <a:fld id="{E00D1B7B-4B1F-41B2-A5AD-2AF867420FD3}"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2439736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A5D638D3-E19C-4D46-98A2-3D5E7D36342D}" type="datetimeFigureOut">
              <a:rPr lang="en-US" smtClean="0">
                <a:solidFill>
                  <a:prstClr val="white">
                    <a:tint val="95000"/>
                  </a:prstClr>
                </a:solidFill>
              </a:rPr>
              <a:pPr/>
              <a:t>11/15/2021</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6F9FA7FA-8F0A-45F0-B1B9-EB10CB99AA32}" type="slidenum">
              <a:rPr lang="en-US" smtClean="0">
                <a:solidFill>
                  <a:prstClr val="white">
                    <a:tint val="95000"/>
                  </a:prstClr>
                </a:solidFill>
              </a:rPr>
              <a:pPr/>
              <a:t>‹#›</a:t>
            </a:fld>
            <a:endParaRPr lang="en-US">
              <a:solidFill>
                <a:prstClr val="white">
                  <a:tint val="9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79086299"/>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5D638D3-E19C-4D46-98A2-3D5E7D36342D}" type="datetimeFigureOut">
              <a:rPr lang="en-US" smtClean="0">
                <a:solidFill>
                  <a:prstClr val="black">
                    <a:tint val="95000"/>
                  </a:prstClr>
                </a:solidFill>
              </a:rPr>
              <a:pPr/>
              <a:t>11/15/2021</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6F9FA7FA-8F0A-45F0-B1B9-EB10CB99AA32}"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726224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A5D638D3-E19C-4D46-98A2-3D5E7D36342D}" type="datetimeFigureOut">
              <a:rPr lang="en-US" smtClean="0">
                <a:solidFill>
                  <a:prstClr val="white">
                    <a:tint val="95000"/>
                  </a:prstClr>
                </a:solidFill>
              </a:rPr>
              <a:pPr/>
              <a:t>11/15/2021</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6F9FA7FA-8F0A-45F0-B1B9-EB10CB99AA32}" type="slidenum">
              <a:rPr lang="en-US" smtClean="0">
                <a:solidFill>
                  <a:prstClr val="white">
                    <a:tint val="95000"/>
                  </a:prstClr>
                </a:solidFill>
              </a:rPr>
              <a:pPr/>
              <a:t>‹#›</a:t>
            </a:fld>
            <a:endParaRPr lang="en-US">
              <a:solidFill>
                <a:prstClr val="white">
                  <a:tint val="95000"/>
                </a:prstClr>
              </a:solidFill>
            </a:endParaRPr>
          </a:p>
        </p:txBody>
      </p:sp>
    </p:spTree>
    <p:extLst>
      <p:ext uri="{BB962C8B-B14F-4D97-AF65-F5344CB8AC3E}">
        <p14:creationId xmlns:p14="http://schemas.microsoft.com/office/powerpoint/2010/main" val="674248988"/>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5D638D3-E19C-4D46-98A2-3D5E7D36342D}" type="datetimeFigureOut">
              <a:rPr lang="en-US" smtClean="0">
                <a:solidFill>
                  <a:prstClr val="black">
                    <a:tint val="95000"/>
                  </a:prstClr>
                </a:solidFill>
              </a:rPr>
              <a:pPr/>
              <a:t>11/15/2021</a:t>
            </a:fld>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6F9FA7FA-8F0A-45F0-B1B9-EB10CB99AA32}"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895182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A5D638D3-E19C-4D46-98A2-3D5E7D36342D}" type="datetimeFigureOut">
              <a:rPr lang="en-US" smtClean="0">
                <a:solidFill>
                  <a:prstClr val="black">
                    <a:tint val="95000"/>
                  </a:prstClr>
                </a:solidFill>
              </a:rPr>
              <a:pPr/>
              <a:t>11/15/2021</a:t>
            </a:fld>
            <a:endParaRPr lang="en-US">
              <a:solidFill>
                <a:prstClr val="black">
                  <a:tint val="95000"/>
                </a:prstClr>
              </a:solidFill>
            </a:endParaRPr>
          </a:p>
        </p:txBody>
      </p:sp>
      <p:sp>
        <p:nvSpPr>
          <p:cNvPr id="8" name="Footer Placeholder 7"/>
          <p:cNvSpPr>
            <a:spLocks noGrp="1"/>
          </p:cNvSpPr>
          <p:nvPr>
            <p:ph type="ftr" sz="quarter" idx="11"/>
          </p:nvPr>
        </p:nvSpPr>
        <p:spPr/>
        <p:txBody>
          <a:bodyPr/>
          <a:lstStyle/>
          <a:p>
            <a:endParaRPr lang="en-US">
              <a:solidFill>
                <a:prstClr val="black">
                  <a:tint val="95000"/>
                </a:prstClr>
              </a:solidFill>
            </a:endParaRPr>
          </a:p>
        </p:txBody>
      </p:sp>
      <p:sp>
        <p:nvSpPr>
          <p:cNvPr id="9" name="Slide Number Placeholder 8"/>
          <p:cNvSpPr>
            <a:spLocks noGrp="1"/>
          </p:cNvSpPr>
          <p:nvPr>
            <p:ph type="sldNum" sz="quarter" idx="12"/>
          </p:nvPr>
        </p:nvSpPr>
        <p:spPr/>
        <p:txBody>
          <a:bodyPr/>
          <a:lstStyle/>
          <a:p>
            <a:fld id="{6F9FA7FA-8F0A-45F0-B1B9-EB10CB99AA32}"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563088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A5D638D3-E19C-4D46-98A2-3D5E7D36342D}" type="datetimeFigureOut">
              <a:rPr lang="en-US" smtClean="0">
                <a:solidFill>
                  <a:prstClr val="black">
                    <a:tint val="95000"/>
                  </a:prstClr>
                </a:solidFill>
              </a:rPr>
              <a:pPr/>
              <a:t>11/15/2021</a:t>
            </a:fld>
            <a:endParaRPr lang="en-US">
              <a:solidFill>
                <a:prstClr val="black">
                  <a:tint val="95000"/>
                </a:prstClr>
              </a:solidFill>
            </a:endParaRPr>
          </a:p>
        </p:txBody>
      </p:sp>
      <p:sp>
        <p:nvSpPr>
          <p:cNvPr id="4" name="Footer Placeholder 3"/>
          <p:cNvSpPr>
            <a:spLocks noGrp="1"/>
          </p:cNvSpPr>
          <p:nvPr>
            <p:ph type="ftr" sz="quarter" idx="11"/>
          </p:nvPr>
        </p:nvSpPr>
        <p:spPr/>
        <p:txBody>
          <a:bodyPr/>
          <a:lstStyle/>
          <a:p>
            <a:endParaRPr lang="en-US">
              <a:solidFill>
                <a:prstClr val="black">
                  <a:tint val="95000"/>
                </a:prstClr>
              </a:solidFill>
            </a:endParaRPr>
          </a:p>
        </p:txBody>
      </p:sp>
      <p:sp>
        <p:nvSpPr>
          <p:cNvPr id="5" name="Slide Number Placeholder 4"/>
          <p:cNvSpPr>
            <a:spLocks noGrp="1"/>
          </p:cNvSpPr>
          <p:nvPr>
            <p:ph type="sldNum" sz="quarter" idx="12"/>
          </p:nvPr>
        </p:nvSpPr>
        <p:spPr/>
        <p:txBody>
          <a:bodyPr/>
          <a:lstStyle/>
          <a:p>
            <a:fld id="{6F9FA7FA-8F0A-45F0-B1B9-EB10CB99AA32}"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896554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D638D3-E19C-4D46-98A2-3D5E7D36342D}" type="datetimeFigureOut">
              <a:rPr lang="en-US" smtClean="0">
                <a:solidFill>
                  <a:prstClr val="black">
                    <a:tint val="95000"/>
                  </a:prstClr>
                </a:solidFill>
              </a:rPr>
              <a:pPr/>
              <a:t>11/15/2021</a:t>
            </a:fld>
            <a:endParaRPr lang="en-US">
              <a:solidFill>
                <a:prstClr val="black">
                  <a:tint val="95000"/>
                </a:prstClr>
              </a:solidFill>
            </a:endParaRPr>
          </a:p>
        </p:txBody>
      </p:sp>
      <p:sp>
        <p:nvSpPr>
          <p:cNvPr id="3" name="Footer Placeholder 2"/>
          <p:cNvSpPr>
            <a:spLocks noGrp="1"/>
          </p:cNvSpPr>
          <p:nvPr>
            <p:ph type="ftr" sz="quarter" idx="11"/>
          </p:nvPr>
        </p:nvSpPr>
        <p:spPr/>
        <p:txBody>
          <a:bodyPr/>
          <a:lstStyle/>
          <a:p>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p>
            <a:fld id="{6F9FA7FA-8F0A-45F0-B1B9-EB10CB99AA32}"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461154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AFD8ADC-6016-4F22-A096-A9D0B5B4FEB7}" type="datetimeFigureOut">
              <a:rPr lang="en-US">
                <a:solidFill>
                  <a:prstClr val="black">
                    <a:tint val="95000"/>
                  </a:prstClr>
                </a:solidFill>
              </a:rPr>
              <a:pPr>
                <a:defRPr/>
              </a:pPr>
              <a:t>11/15/2021</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30AF104-E7A4-41B1-97CA-6807308AB929}"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1220538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A5D638D3-E19C-4D46-98A2-3D5E7D36342D}" type="datetimeFigureOut">
              <a:rPr lang="en-US" smtClean="0">
                <a:solidFill>
                  <a:prstClr val="black">
                    <a:tint val="95000"/>
                  </a:prstClr>
                </a:solidFill>
              </a:rPr>
              <a:pPr/>
              <a:t>11/15/2021</a:t>
            </a:fld>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6F9FA7FA-8F0A-45F0-B1B9-EB10CB99AA32}" type="slidenum">
              <a:rPr lang="en-US" smtClean="0">
                <a:solidFill>
                  <a:prstClr val="black">
                    <a:tint val="95000"/>
                  </a:prstClr>
                </a:solidFill>
              </a:rPr>
              <a:pPr/>
              <a:t>‹#›</a:t>
            </a:fld>
            <a:endParaRPr lang="en-US">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9804200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A5D638D3-E19C-4D46-98A2-3D5E7D36342D}" type="datetimeFigureOut">
              <a:rPr lang="en-US" smtClean="0">
                <a:solidFill>
                  <a:prstClr val="black">
                    <a:tint val="95000"/>
                  </a:prstClr>
                </a:solidFill>
              </a:rPr>
              <a:pPr/>
              <a:t>11/15/2021</a:t>
            </a:fld>
            <a:endParaRPr lang="en-US">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6F9FA7FA-8F0A-45F0-B1B9-EB10CB99AA32}"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601895075"/>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5D638D3-E19C-4D46-98A2-3D5E7D36342D}" type="datetimeFigureOut">
              <a:rPr lang="en-US" smtClean="0">
                <a:solidFill>
                  <a:prstClr val="black">
                    <a:tint val="95000"/>
                  </a:prstClr>
                </a:solidFill>
              </a:rPr>
              <a:pPr/>
              <a:t>11/15/2021</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6F9FA7FA-8F0A-45F0-B1B9-EB10CB99AA32}"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6901557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5D638D3-E19C-4D46-98A2-3D5E7D36342D}" type="datetimeFigureOut">
              <a:rPr lang="en-US" smtClean="0">
                <a:solidFill>
                  <a:prstClr val="black">
                    <a:tint val="95000"/>
                  </a:prstClr>
                </a:solidFill>
              </a:rPr>
              <a:pPr/>
              <a:t>11/15/2021</a:t>
            </a:fld>
            <a:endParaRPr lang="en-US">
              <a:solidFill>
                <a:prstClr val="black">
                  <a:tint val="95000"/>
                </a:prstClr>
              </a:solidFill>
            </a:endParaRPr>
          </a:p>
        </p:txBody>
      </p:sp>
      <p:sp>
        <p:nvSpPr>
          <p:cNvPr id="5" name="Footer Placeholder 4"/>
          <p:cNvSpPr>
            <a:spLocks noGrp="1"/>
          </p:cNvSpPr>
          <p:nvPr>
            <p:ph type="ftr" sz="quarter" idx="11"/>
          </p:nvPr>
        </p:nvSpPr>
        <p:spPr>
          <a:xfrm>
            <a:off x="2640597" y="6377459"/>
            <a:ext cx="3836404" cy="365125"/>
          </a:xfrm>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6F9FA7FA-8F0A-45F0-B1B9-EB10CB99AA32}"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953722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A66C2DD3-2D1A-4E31-A975-1D2245EBA6BB}" type="datetimeFigureOut">
              <a:rPr lang="en-US" smtClean="0">
                <a:solidFill>
                  <a:prstClr val="white">
                    <a:alpha val="50000"/>
                  </a:prstClr>
                </a:solidFill>
              </a:rPr>
              <a:pPr/>
              <a:t>11/15/2021</a:t>
            </a:fld>
            <a:endParaRPr lang="en-US">
              <a:solidFill>
                <a:prstClr val="white">
                  <a:alpha val="50000"/>
                </a:prstClr>
              </a:solidFill>
            </a:endParaRPr>
          </a:p>
        </p:txBody>
      </p:sp>
      <p:sp>
        <p:nvSpPr>
          <p:cNvPr id="8" name="Slide Number Placeholder 7"/>
          <p:cNvSpPr>
            <a:spLocks noGrp="1"/>
          </p:cNvSpPr>
          <p:nvPr>
            <p:ph type="sldNum" sz="quarter" idx="11"/>
          </p:nvPr>
        </p:nvSpPr>
        <p:spPr/>
        <p:txBody>
          <a:bodyPr/>
          <a:lstStyle/>
          <a:p>
            <a:fld id="{55EFFC24-D501-477E-8857-E362FD0E8089}" type="slidenum">
              <a:rPr lang="en-US" smtClean="0">
                <a:solidFill>
                  <a:prstClr val="white"/>
                </a:solidFill>
              </a:rPr>
              <a:pPr/>
              <a:t>‹#›</a:t>
            </a:fld>
            <a:endParaRPr lang="en-US">
              <a:solidFill>
                <a:prstClr val="white"/>
              </a:solidFill>
            </a:endParaRPr>
          </a:p>
        </p:txBody>
      </p:sp>
      <p:sp>
        <p:nvSpPr>
          <p:cNvPr id="9" name="Footer Placeholder 8"/>
          <p:cNvSpPr>
            <a:spLocks noGrp="1"/>
          </p:cNvSpPr>
          <p:nvPr>
            <p:ph type="ftr" sz="quarter" idx="12"/>
          </p:nvPr>
        </p:nvSpPr>
        <p:spPr/>
        <p:txBody>
          <a:bodyPr/>
          <a:lstStyle/>
          <a:p>
            <a:endParaRPr lang="en-US">
              <a:solidFill>
                <a:prstClr val="white"/>
              </a:solidFill>
            </a:endParaRPr>
          </a:p>
        </p:txBody>
      </p:sp>
    </p:spTree>
    <p:extLst>
      <p:ext uri="{BB962C8B-B14F-4D97-AF65-F5344CB8AC3E}">
        <p14:creationId xmlns:p14="http://schemas.microsoft.com/office/powerpoint/2010/main" val="39421320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6C2DD3-2D1A-4E31-A975-1D2245EBA6BB}" type="datetimeFigureOut">
              <a:rPr lang="en-US" smtClean="0">
                <a:solidFill>
                  <a:prstClr val="white">
                    <a:alpha val="50000"/>
                  </a:prstClr>
                </a:solidFill>
              </a:rPr>
              <a:pPr/>
              <a:t>11/15/2021</a:t>
            </a:fld>
            <a:endParaRPr lang="en-US">
              <a:solidFill>
                <a:prstClr val="white">
                  <a:alpha val="50000"/>
                </a:prstClr>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55EFFC24-D501-477E-8857-E362FD0E808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477991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6C2DD3-2D1A-4E31-A975-1D2245EBA6BB}" type="datetimeFigureOut">
              <a:rPr lang="en-US" smtClean="0">
                <a:solidFill>
                  <a:prstClr val="white">
                    <a:alpha val="50000"/>
                  </a:prstClr>
                </a:solidFill>
              </a:rPr>
              <a:pPr/>
              <a:t>11/15/2021</a:t>
            </a:fld>
            <a:endParaRPr lang="en-US">
              <a:solidFill>
                <a:prstClr val="white">
                  <a:alpha val="50000"/>
                </a:prstClr>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55EFFC24-D501-477E-8857-E362FD0E808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619578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66C2DD3-2D1A-4E31-A975-1D2245EBA6BB}" type="datetimeFigureOut">
              <a:rPr lang="en-US" smtClean="0">
                <a:solidFill>
                  <a:prstClr val="white">
                    <a:alpha val="50000"/>
                  </a:prstClr>
                </a:solidFill>
              </a:rPr>
              <a:pPr/>
              <a:t>11/15/2021</a:t>
            </a:fld>
            <a:endParaRPr lang="en-US">
              <a:solidFill>
                <a:prstClr val="white">
                  <a:alpha val="50000"/>
                </a:prstClr>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55EFFC24-D501-477E-8857-E362FD0E8089}" type="slidenum">
              <a:rPr lang="en-US" smtClean="0">
                <a:solidFill>
                  <a:prstClr val="white"/>
                </a:solidFill>
              </a:rPr>
              <a:pPr/>
              <a:t>‹#›</a:t>
            </a:fld>
            <a:endParaRPr lang="en-US">
              <a:solidFill>
                <a:prstClr val="white"/>
              </a:solidFill>
            </a:endParaRPr>
          </a:p>
        </p:txBody>
      </p:sp>
      <p:sp>
        <p:nvSpPr>
          <p:cNvPr id="9" name="Title 8"/>
          <p:cNvSpPr>
            <a:spLocks noGrp="1"/>
          </p:cNvSpPr>
          <p:nvPr>
            <p:ph type="title"/>
          </p:nvPr>
        </p:nvSpPr>
        <p:spPr>
          <a:xfrm>
            <a:off x="914400" y="1544715"/>
            <a:ext cx="7315200" cy="1154097"/>
          </a:xfrm>
        </p:spPr>
        <p:txBody>
          <a:bodyPr/>
          <a:lstStyle/>
          <a:p>
            <a:r>
              <a:rPr lang="en-US"/>
              <a:t>Click to edit Master title style</a:t>
            </a:r>
          </a:p>
        </p:txBody>
      </p:sp>
      <p:sp>
        <p:nvSpPr>
          <p:cNvPr id="8" name="Content Placeholder 7"/>
          <p:cNvSpPr>
            <a:spLocks noGrp="1"/>
          </p:cNvSpPr>
          <p:nvPr>
            <p:ph sz="quarter" idx="13"/>
          </p:nvPr>
        </p:nvSpPr>
        <p:spPr>
          <a:xfrm>
            <a:off x="914400" y="2743200"/>
            <a:ext cx="356616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81728" y="2743200"/>
            <a:ext cx="3566160" cy="3595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041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A66C2DD3-2D1A-4E31-A975-1D2245EBA6BB}" type="datetimeFigureOut">
              <a:rPr lang="en-US" smtClean="0">
                <a:solidFill>
                  <a:prstClr val="white">
                    <a:alpha val="50000"/>
                  </a:prstClr>
                </a:solidFill>
              </a:rPr>
              <a:pPr/>
              <a:t>11/15/2021</a:t>
            </a:fld>
            <a:endParaRPr lang="en-US">
              <a:solidFill>
                <a:prstClr val="white">
                  <a:alpha val="50000"/>
                </a:prstClr>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55EFFC24-D501-477E-8857-E362FD0E8089}" type="slidenum">
              <a:rPr lang="en-US" smtClean="0">
                <a:solidFill>
                  <a:prstClr val="white"/>
                </a:solidFill>
              </a:rPr>
              <a:pPr/>
              <a:t>‹#›</a:t>
            </a:fld>
            <a:endParaRPr lang="en-US">
              <a:solidFill>
                <a:prstClr val="white"/>
              </a:solidFill>
            </a:endParaRPr>
          </a:p>
        </p:txBody>
      </p:sp>
      <p:sp>
        <p:nvSpPr>
          <p:cNvPr id="10" name="Title 9"/>
          <p:cNvSpPr>
            <a:spLocks noGrp="1"/>
          </p:cNvSpPr>
          <p:nvPr>
            <p:ph type="title"/>
          </p:nvPr>
        </p:nvSpPr>
        <p:spPr>
          <a:xfrm>
            <a:off x="914400" y="1544715"/>
            <a:ext cx="7315200" cy="1154097"/>
          </a:xfrm>
        </p:spPr>
        <p:txBody>
          <a:bodyPr/>
          <a:lstStyle/>
          <a:p>
            <a:r>
              <a:rPr lang="en-US"/>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1966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6C2DD3-2D1A-4E31-A975-1D2245EBA6BB}" type="datetimeFigureOut">
              <a:rPr lang="en-US" smtClean="0">
                <a:solidFill>
                  <a:prstClr val="white">
                    <a:alpha val="50000"/>
                  </a:prstClr>
                </a:solidFill>
              </a:rPr>
              <a:pPr/>
              <a:t>11/15/2021</a:t>
            </a:fld>
            <a:endParaRPr lang="en-US">
              <a:solidFill>
                <a:prstClr val="white">
                  <a:alpha val="50000"/>
                </a:prstClr>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55EFFC24-D501-477E-8857-E362FD0E808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077779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694D0B99-6F59-47D6-9C02-F969350AA4B8}" type="datetimeFigureOut">
              <a:rPr lang="en-US">
                <a:solidFill>
                  <a:prstClr val="white">
                    <a:tint val="95000"/>
                  </a:prstClr>
                </a:solidFill>
              </a:rPr>
              <a:pPr>
                <a:defRPr/>
              </a:pPr>
              <a:t>11/15/2021</a:t>
            </a:fld>
            <a:endParaRPr lang="en-US">
              <a:solidFill>
                <a:prstClr val="white">
                  <a:tint val="9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CF0BBDC6-8CB1-40A6-B9FC-B264821F884A}" type="slidenum">
              <a:rPr lang="en-US">
                <a:solidFill>
                  <a:prstClr val="white">
                    <a:tint val="95000"/>
                  </a:prstClr>
                </a:solidFill>
              </a:rPr>
              <a:pPr>
                <a:defRPr/>
              </a:pPr>
              <a:t>‹#›</a:t>
            </a:fld>
            <a:endParaRPr lang="en-US">
              <a:solidFill>
                <a:prstClr val="white">
                  <a:tint val="95000"/>
                </a:prstClr>
              </a:solidFill>
            </a:endParaRPr>
          </a:p>
        </p:txBody>
      </p:sp>
    </p:spTree>
    <p:extLst>
      <p:ext uri="{BB962C8B-B14F-4D97-AF65-F5344CB8AC3E}">
        <p14:creationId xmlns:p14="http://schemas.microsoft.com/office/powerpoint/2010/main" val="3015783803"/>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6C2DD3-2D1A-4E31-A975-1D2245EBA6BB}" type="datetimeFigureOut">
              <a:rPr lang="en-US" smtClean="0">
                <a:solidFill>
                  <a:prstClr val="white">
                    <a:alpha val="50000"/>
                  </a:prstClr>
                </a:solidFill>
              </a:rPr>
              <a:pPr/>
              <a:t>11/15/2021</a:t>
            </a:fld>
            <a:endParaRPr lang="en-US">
              <a:solidFill>
                <a:prstClr val="white">
                  <a:alpha val="50000"/>
                </a:prstClr>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55EFFC24-D501-477E-8857-E362FD0E808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04634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6C2DD3-2D1A-4E31-A975-1D2245EBA6BB}" type="datetimeFigureOut">
              <a:rPr lang="en-US" smtClean="0">
                <a:solidFill>
                  <a:prstClr val="white">
                    <a:alpha val="50000"/>
                  </a:prstClr>
                </a:solidFill>
              </a:rPr>
              <a:pPr/>
              <a:t>11/15/2021</a:t>
            </a:fld>
            <a:endParaRPr lang="en-US">
              <a:solidFill>
                <a:prstClr val="white">
                  <a:alpha val="50000"/>
                </a:prstClr>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55EFFC24-D501-477E-8857-E362FD0E808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8379476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6C2DD3-2D1A-4E31-A975-1D2245EBA6BB}" type="datetimeFigureOut">
              <a:rPr lang="en-US" smtClean="0">
                <a:solidFill>
                  <a:prstClr val="white">
                    <a:alpha val="50000"/>
                  </a:prstClr>
                </a:solidFill>
              </a:rPr>
              <a:pPr/>
              <a:t>11/15/2021</a:t>
            </a:fld>
            <a:endParaRPr lang="en-US">
              <a:solidFill>
                <a:prstClr val="white">
                  <a:alpha val="50000"/>
                </a:prstClr>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55EFFC24-D501-477E-8857-E362FD0E808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6720782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6C2DD3-2D1A-4E31-A975-1D2245EBA6BB}" type="datetimeFigureOut">
              <a:rPr lang="en-US" smtClean="0">
                <a:solidFill>
                  <a:prstClr val="white">
                    <a:alpha val="50000"/>
                  </a:prstClr>
                </a:solidFill>
              </a:rPr>
              <a:pPr/>
              <a:t>11/15/2021</a:t>
            </a:fld>
            <a:endParaRPr lang="en-US">
              <a:solidFill>
                <a:prstClr val="white">
                  <a:alpha val="50000"/>
                </a:prstClr>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55EFFC24-D501-477E-8857-E362FD0E808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6042708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6C2DD3-2D1A-4E31-A975-1D2245EBA6BB}" type="datetimeFigureOut">
              <a:rPr lang="en-US" smtClean="0">
                <a:solidFill>
                  <a:prstClr val="white">
                    <a:alpha val="50000"/>
                  </a:prstClr>
                </a:solidFill>
              </a:rPr>
              <a:pPr/>
              <a:t>11/15/2021</a:t>
            </a:fld>
            <a:endParaRPr lang="en-US">
              <a:solidFill>
                <a:prstClr val="white">
                  <a:alpha val="50000"/>
                </a:prstClr>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55EFFC24-D501-477E-8857-E362FD0E808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01780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611FBF9-7907-4CC6-98ED-E7639891354F}" type="datetimeFigureOut">
              <a:rPr lang="en-US">
                <a:solidFill>
                  <a:prstClr val="black">
                    <a:tint val="95000"/>
                  </a:prstClr>
                </a:solidFill>
              </a:rPr>
              <a:pPr>
                <a:defRPr/>
              </a:pPr>
              <a:t>11/15/2021</a:t>
            </a:fld>
            <a:endParaRPr lang="en-US">
              <a:solidFill>
                <a:prstClr val="black">
                  <a:tint val="9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AF73FDD-9911-407D-9882-635F8028DF01}"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2727084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BF45E1A-63E0-475B-A479-5063488EB20D}" type="datetimeFigureOut">
              <a:rPr lang="en-US">
                <a:solidFill>
                  <a:prstClr val="black">
                    <a:tint val="95000"/>
                  </a:prstClr>
                </a:solidFill>
              </a:rPr>
              <a:pPr>
                <a:defRPr/>
              </a:pPr>
              <a:t>11/15/2021</a:t>
            </a:fld>
            <a:endParaRPr lang="en-US">
              <a:solidFill>
                <a:prstClr val="black">
                  <a:tint val="9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F3D49AB-52EB-45A9-86D9-4F40BE2AE830}"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2745721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7566993-1FDB-462A-97E1-15CC36607469}" type="datetimeFigureOut">
              <a:rPr lang="en-US">
                <a:solidFill>
                  <a:prstClr val="black">
                    <a:tint val="95000"/>
                  </a:prstClr>
                </a:solidFill>
              </a:rPr>
              <a:pPr>
                <a:defRPr/>
              </a:pPr>
              <a:t>11/15/2021</a:t>
            </a:fld>
            <a:endParaRPr lang="en-US">
              <a:solidFill>
                <a:prstClr val="black">
                  <a:tint val="9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8EB438E-742A-4985-857F-3FED2A9B6F45}"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1939268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4DA2BE26-A249-471F-B05A-F8FDEA9D172F}" type="datetimeFigureOut">
              <a:rPr lang="en-US">
                <a:solidFill>
                  <a:prstClr val="black">
                    <a:tint val="95000"/>
                  </a:prstClr>
                </a:solidFill>
              </a:rPr>
              <a:pPr>
                <a:defRPr/>
              </a:pPr>
              <a:t>11/15/2021</a:t>
            </a:fld>
            <a:endParaRPr lang="en-US">
              <a:solidFill>
                <a:prstClr val="black">
                  <a:tint val="9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lvl1pPr>
              <a:defRPr/>
            </a:lvl1pPr>
          </a:lstStyle>
          <a:p>
            <a:pPr>
              <a:defRPr/>
            </a:pPr>
            <a:fld id="{7DAF1DEB-2ABD-4333-BBCB-6FD819F9F3C7}"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4055866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a:defRPr/>
            </a:pPr>
            <a:fld id="{D14E41D1-D6D1-4BE4-83B5-C6C22842C6E5}" type="datetimeFigureOut">
              <a:rPr lang="en-US">
                <a:solidFill>
                  <a:prstClr val="black">
                    <a:tint val="95000"/>
                  </a:prstClr>
                </a:solidFill>
              </a:rPr>
              <a:pPr>
                <a:defRPr/>
              </a:pPr>
              <a:t>11/15/2021</a:t>
            </a:fld>
            <a:endParaRPr lang="en-US">
              <a:solidFill>
                <a:prstClr val="black">
                  <a:tint val="95000"/>
                </a:prstClr>
              </a:solidFill>
            </a:endParaRPr>
          </a:p>
        </p:txBody>
      </p:sp>
      <p:sp>
        <p:nvSpPr>
          <p:cNvPr id="8" name="Footer Placeholder 5"/>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Slide Number Placeholder 6"/>
          <p:cNvSpPr>
            <a:spLocks noGrp="1"/>
          </p:cNvSpPr>
          <p:nvPr>
            <p:ph type="sldNum" sz="quarter" idx="12"/>
          </p:nvPr>
        </p:nvSpPr>
        <p:spPr/>
        <p:txBody>
          <a:bodyPr/>
          <a:lstStyle>
            <a:lvl1pPr>
              <a:defRPr/>
            </a:lvl1pPr>
          </a:lstStyle>
          <a:p>
            <a:pPr>
              <a:defRPr/>
            </a:pPr>
            <a:fld id="{2F12A6C3-8ADE-4D7E-A2B6-44D0A3E74BBC}"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151440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C6D2C302-17B0-4E62-AF58-8DC7A9345ACA}" type="datetimeFigureOut">
              <a:rPr lang="en-US">
                <a:solidFill>
                  <a:prstClr val="black">
                    <a:tint val="95000"/>
                  </a:prstClr>
                </a:solidFill>
              </a:rPr>
              <a:pPr>
                <a:defRPr/>
              </a:pPr>
              <a:t>11/15/2021</a:t>
            </a:fld>
            <a:endParaRPr lang="en-US">
              <a:solidFill>
                <a:prstClr val="black">
                  <a:tint val="95000"/>
                </a:prstClr>
              </a:solidFill>
            </a:endParaRPr>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solidFill>
                <a:prstClr val="white">
                  <a:shade val="50000"/>
                </a:prstClr>
              </a:solidFill>
            </a:endParaRPr>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8CAE064D-85F8-49FB-8FC8-766DADDE2E2D}"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266034151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2053"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latinLnBrk="0" hangingPunct="1">
              <a:defRPr kumimoji="0" sz="1200" smtClean="0">
                <a:solidFill>
                  <a:schemeClr val="tx1">
                    <a:tint val="95000"/>
                  </a:schemeClr>
                </a:solidFill>
                <a:latin typeface="Arial" charset="0"/>
              </a:defRPr>
            </a:lvl1pPr>
            <a:extLst/>
          </a:lstStyle>
          <a:p>
            <a:pPr fontAlgn="base">
              <a:spcBef>
                <a:spcPct val="0"/>
              </a:spcBef>
              <a:spcAft>
                <a:spcPct val="0"/>
              </a:spcAft>
              <a:defRPr/>
            </a:pPr>
            <a:fld id="{CC2A40C6-1551-4C85-BC2B-B37419F83935}" type="datetimeFigureOut">
              <a:rPr lang="en-US">
                <a:solidFill>
                  <a:prstClr val="black">
                    <a:tint val="95000"/>
                  </a:prstClr>
                </a:solidFill>
              </a:rPr>
              <a:pPr fontAlgn="base">
                <a:spcBef>
                  <a:spcPct val="0"/>
                </a:spcBef>
                <a:spcAft>
                  <a:spcPct val="0"/>
                </a:spcAft>
                <a:defRPr/>
              </a:pPr>
              <a:t>11/15/2021</a:t>
            </a:fld>
            <a:endParaRPr lang="en-US">
              <a:solidFill>
                <a:prstClr val="black">
                  <a:tint val="95000"/>
                </a:prstClr>
              </a:solidFill>
            </a:endParaRPr>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latinLnBrk="0" hangingPunct="1">
              <a:defRPr kumimoji="0" sz="1200">
                <a:solidFill>
                  <a:schemeClr val="tx1">
                    <a:tint val="95000"/>
                  </a:schemeClr>
                </a:solidFill>
                <a:latin typeface="Arial" charset="0"/>
              </a:defRPr>
            </a:lvl1pPr>
            <a:extLst/>
          </a:lstStyle>
          <a:p>
            <a:pPr fontAlgn="base">
              <a:spcBef>
                <a:spcPct val="0"/>
              </a:spcBef>
              <a:spcAft>
                <a:spcPct val="0"/>
              </a:spcAft>
              <a:defRPr/>
            </a:pPr>
            <a:endParaRPr lang="en-US">
              <a:solidFill>
                <a:prstClr val="black">
                  <a:tint val="95000"/>
                </a:prstClr>
              </a:solidFill>
            </a:endParaRPr>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latinLnBrk="0" hangingPunct="1">
              <a:defRPr kumimoji="0" sz="1200" smtClean="0">
                <a:solidFill>
                  <a:schemeClr val="tx1">
                    <a:tint val="95000"/>
                  </a:schemeClr>
                </a:solidFill>
                <a:latin typeface="Arial" charset="0"/>
              </a:defRPr>
            </a:lvl1pPr>
            <a:extLst/>
          </a:lstStyle>
          <a:p>
            <a:pPr fontAlgn="base">
              <a:spcBef>
                <a:spcPct val="0"/>
              </a:spcBef>
              <a:spcAft>
                <a:spcPct val="0"/>
              </a:spcAft>
              <a:defRPr/>
            </a:pPr>
            <a:fld id="{083EC603-510D-4830-ABD9-5B7EC5E21979}" type="slidenum">
              <a:rPr lang="en-US">
                <a:solidFill>
                  <a:prstClr val="black">
                    <a:tint val="95000"/>
                  </a:prstClr>
                </a:solidFill>
              </a:rPr>
              <a:pPr fontAlgn="base">
                <a:spcBef>
                  <a:spcPct val="0"/>
                </a:spcBef>
                <a:spcAft>
                  <a:spcPct val="0"/>
                </a:spcAft>
                <a:defRPr/>
              </a:pPr>
              <a:t>‹#›</a:t>
            </a:fld>
            <a:endParaRPr lang="en-US">
              <a:solidFill>
                <a:prstClr val="black">
                  <a:tint val="95000"/>
                </a:prstClr>
              </a:solidFill>
            </a:endParaRPr>
          </a:p>
        </p:txBody>
      </p:sp>
    </p:spTree>
    <p:extLst>
      <p:ext uri="{BB962C8B-B14F-4D97-AF65-F5344CB8AC3E}">
        <p14:creationId xmlns:p14="http://schemas.microsoft.com/office/powerpoint/2010/main" val="27771691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fontAlgn="base">
        <a:spcBef>
          <a:spcPct val="0"/>
        </a:spcBef>
        <a:spcAft>
          <a:spcPct val="0"/>
        </a:spcAft>
        <a:defRPr sz="4500" b="1" kern="1200">
          <a:solidFill>
            <a:srgbClr val="FFC800"/>
          </a:solidFill>
          <a:latin typeface="+mj-lt"/>
          <a:ea typeface="+mj-ea"/>
          <a:cs typeface="+mj-cs"/>
        </a:defRPr>
      </a:lvl1pPr>
      <a:lvl2pPr algn="l" rtl="0" fontAlgn="base">
        <a:spcBef>
          <a:spcPct val="0"/>
        </a:spcBef>
        <a:spcAft>
          <a:spcPct val="0"/>
        </a:spcAft>
        <a:defRPr sz="4500" b="1">
          <a:solidFill>
            <a:srgbClr val="FFC800"/>
          </a:solidFill>
          <a:latin typeface="Corbel" pitchFamily="34" charset="0"/>
        </a:defRPr>
      </a:lvl2pPr>
      <a:lvl3pPr algn="l" rtl="0" fontAlgn="base">
        <a:spcBef>
          <a:spcPct val="0"/>
        </a:spcBef>
        <a:spcAft>
          <a:spcPct val="0"/>
        </a:spcAft>
        <a:defRPr sz="4500" b="1">
          <a:solidFill>
            <a:srgbClr val="FFC800"/>
          </a:solidFill>
          <a:latin typeface="Corbel" pitchFamily="34" charset="0"/>
        </a:defRPr>
      </a:lvl3pPr>
      <a:lvl4pPr algn="l" rtl="0" fontAlgn="base">
        <a:spcBef>
          <a:spcPct val="0"/>
        </a:spcBef>
        <a:spcAft>
          <a:spcPct val="0"/>
        </a:spcAft>
        <a:defRPr sz="4500" b="1">
          <a:solidFill>
            <a:srgbClr val="FFC800"/>
          </a:solidFill>
          <a:latin typeface="Corbel" pitchFamily="34" charset="0"/>
        </a:defRPr>
      </a:lvl4pPr>
      <a:lvl5pPr algn="l" rtl="0" fontAlgn="base">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fontAlgn="base">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fontAlgn="base">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fontAlgn="base">
        <a:spcBef>
          <a:spcPct val="20000"/>
        </a:spcBef>
        <a:spcAft>
          <a:spcPct val="0"/>
        </a:spcAft>
        <a:buClr>
          <a:srgbClr val="E66C7D"/>
        </a:buClr>
        <a:buFont typeface="Arial" pitchFamily="34" charset="0"/>
        <a:buChar char="▪"/>
        <a:defRPr sz="2400" kern="1200">
          <a:solidFill>
            <a:schemeClr val="tx1"/>
          </a:solidFill>
          <a:latin typeface="+mn-lt"/>
          <a:ea typeface="+mn-ea"/>
          <a:cs typeface="+mn-cs"/>
        </a:defRPr>
      </a:lvl3pPr>
      <a:lvl4pPr marL="1216025" indent="-182563" algn="l" rtl="0" fontAlgn="base">
        <a:spcBef>
          <a:spcPct val="20000"/>
        </a:spcBef>
        <a:spcAft>
          <a:spcPct val="0"/>
        </a:spcAft>
        <a:buClr>
          <a:srgbClr val="6BB76D"/>
        </a:buClr>
        <a:buFont typeface="Arial" pitchFamily="34" charset="0"/>
        <a:buChar char="▪"/>
        <a:defRPr sz="2000" kern="1200">
          <a:solidFill>
            <a:schemeClr val="tx1"/>
          </a:solidFill>
          <a:latin typeface="+mn-lt"/>
          <a:ea typeface="+mn-ea"/>
          <a:cs typeface="+mn-cs"/>
        </a:defRPr>
      </a:lvl4pPr>
      <a:lvl5pPr marL="1425575" indent="-182563" algn="l" rtl="0" fontAlgn="base">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A5D638D3-E19C-4D46-98A2-3D5E7D36342D}" type="datetimeFigureOut">
              <a:rPr lang="en-US" smtClean="0">
                <a:solidFill>
                  <a:prstClr val="black">
                    <a:tint val="95000"/>
                  </a:prstClr>
                </a:solidFill>
              </a:rPr>
              <a:pPr/>
              <a:t>11/15/2021</a:t>
            </a:fld>
            <a:endParaRPr lang="en-US">
              <a:solidFill>
                <a:prstClr val="black">
                  <a:tint val="95000"/>
                </a:prstClr>
              </a:solidFill>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6F9FA7FA-8F0A-45F0-B1B9-EB10CB99AA32}"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09176493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A66C2DD3-2D1A-4E31-A975-1D2245EBA6BB}" type="datetimeFigureOut">
              <a:rPr lang="en-US" smtClean="0">
                <a:solidFill>
                  <a:prstClr val="white">
                    <a:alpha val="50000"/>
                  </a:prstClr>
                </a:solidFill>
              </a:rPr>
              <a:pPr/>
              <a:t>11/15/2021</a:t>
            </a:fld>
            <a:endParaRPr lang="en-US">
              <a:solidFill>
                <a:prstClr val="white">
                  <a:alpha val="50000"/>
                </a:prstClr>
              </a:solidFill>
            </a:endParaRPr>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55EFFC24-D501-477E-8857-E362FD0E8089}" type="slidenum">
              <a:rPr lang="en-US" smtClean="0">
                <a:solidFill>
                  <a:prstClr val="white"/>
                </a:solidFill>
              </a:rPr>
              <a:pPr/>
              <a:t>‹#›</a:t>
            </a:fld>
            <a:endParaRPr lang="en-US">
              <a:solidFill>
                <a:prstClr val="white"/>
              </a:solidFill>
            </a:endParaRPr>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en-US">
              <a:solidFill>
                <a:prstClr val="white"/>
              </a:solidFill>
            </a:endParaRPr>
          </a:p>
        </p:txBody>
      </p:sp>
    </p:spTree>
    <p:extLst>
      <p:ext uri="{BB962C8B-B14F-4D97-AF65-F5344CB8AC3E}">
        <p14:creationId xmlns:p14="http://schemas.microsoft.com/office/powerpoint/2010/main" val="3132207833"/>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dking@gwu.edu" TargetMode="External"/><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hyperlink" Target="http://gain.org/about-the-index"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www.cna.org/sites/default/files/news/FlipBooks/Climate%20Change%20web/flipviewerxpress.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www.cna.org/reports/accelerating-risks" TargetMode="External"/><Relationship Id="rId4" Type="http://schemas.openxmlformats.org/officeDocument/2006/relationships/hyperlink" Target="http://www.defense.gov/qdr/images/QDR_as_of_12Feb10_1000.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mailto:mdking@gwu.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524000"/>
            <a:ext cx="8305800" cy="1066800"/>
          </a:xfrm>
        </p:spPr>
        <p:txBody>
          <a:bodyPr>
            <a:normAutofit fontScale="90000"/>
          </a:bodyPr>
          <a:lstStyle/>
          <a:p>
            <a:r>
              <a:rPr lang="en-US" sz="4900" dirty="0"/>
              <a:t>  </a:t>
            </a:r>
            <a:br>
              <a:rPr lang="en-US" sz="4000" dirty="0">
                <a:solidFill>
                  <a:schemeClr val="tx2"/>
                </a:solidFill>
              </a:rPr>
            </a:br>
            <a:br>
              <a:rPr lang="en-US" sz="4000" dirty="0"/>
            </a:br>
            <a:br>
              <a:rPr lang="en-US" sz="4000" dirty="0"/>
            </a:br>
            <a:br>
              <a:rPr lang="en-US" sz="4000" dirty="0"/>
            </a:br>
            <a:br>
              <a:rPr lang="en-US" sz="4000" dirty="0"/>
            </a:br>
            <a:br>
              <a:rPr lang="en-US" dirty="0"/>
            </a:br>
            <a:endParaRPr lang="en-US" dirty="0"/>
          </a:p>
        </p:txBody>
      </p:sp>
      <p:sp>
        <p:nvSpPr>
          <p:cNvPr id="3" name="Subtitle 2"/>
          <p:cNvSpPr>
            <a:spLocks noGrp="1"/>
          </p:cNvSpPr>
          <p:nvPr>
            <p:ph type="subTitle" idx="1"/>
          </p:nvPr>
        </p:nvSpPr>
        <p:spPr>
          <a:xfrm>
            <a:off x="533400" y="5181600"/>
            <a:ext cx="7696200" cy="1447800"/>
          </a:xfrm>
        </p:spPr>
        <p:txBody>
          <a:bodyPr>
            <a:normAutofit/>
          </a:bodyPr>
          <a:lstStyle/>
          <a:p>
            <a:endParaRPr lang="en-US" sz="1400" dirty="0"/>
          </a:p>
          <a:p>
            <a:r>
              <a:rPr lang="en-US" sz="4400" dirty="0">
                <a:solidFill>
                  <a:schemeClr val="tx2"/>
                </a:solidFill>
              </a:rPr>
              <a:t> </a:t>
            </a:r>
          </a:p>
          <a:p>
            <a:endParaRPr lang="en-US" sz="1400" dirty="0">
              <a:hlinkClick r:id="rId3"/>
            </a:endParaRPr>
          </a:p>
          <a:p>
            <a:r>
              <a:rPr lang="en-US" sz="1400" dirty="0"/>
              <a:t>  </a:t>
            </a:r>
            <a:endParaRPr lang="en-US" dirty="0"/>
          </a:p>
        </p:txBody>
      </p:sp>
      <p:pic>
        <p:nvPicPr>
          <p:cNvPr id="4" name="Picture 3" descr="G:\General\images\NEW GW LOGOS\gw_sch_esia_full_wht_rev.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136" y="5496559"/>
            <a:ext cx="2666999" cy="9345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450636"/>
            <a:ext cx="2819399" cy="1887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1064" y="2424117"/>
            <a:ext cx="27432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2479" y="2432957"/>
            <a:ext cx="2016369" cy="1887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791200" y="5320724"/>
            <a:ext cx="3200400" cy="1169551"/>
          </a:xfrm>
          <a:prstGeom prst="rect">
            <a:avLst/>
          </a:prstGeom>
          <a:noFill/>
        </p:spPr>
        <p:txBody>
          <a:bodyPr wrap="square" rtlCol="0">
            <a:spAutoFit/>
          </a:bodyPr>
          <a:lstStyle/>
          <a:p>
            <a:pPr algn="r" rtl="1"/>
            <a:r>
              <a:rPr lang="ar-EG" sz="1400" dirty="0">
                <a:latin typeface="Arial" pitchFamily="34" charset="0"/>
                <a:cs typeface="Arial" pitchFamily="34" charset="0"/>
              </a:rPr>
              <a:t>د. </a:t>
            </a:r>
            <a:r>
              <a:rPr lang="ar-KW" sz="1400" dirty="0">
                <a:latin typeface="Arial" pitchFamily="34" charset="0"/>
                <a:cs typeface="Arial" pitchFamily="34" charset="0"/>
              </a:rPr>
              <a:t>ماركوس دي</a:t>
            </a:r>
            <a:r>
              <a:rPr lang="ar-EG" sz="1400" dirty="0">
                <a:latin typeface="Arial" pitchFamily="34" charset="0"/>
                <a:cs typeface="Arial" pitchFamily="34" charset="0"/>
              </a:rPr>
              <a:t>.</a:t>
            </a:r>
            <a:r>
              <a:rPr lang="ar-KW" sz="1400" dirty="0">
                <a:latin typeface="Arial" pitchFamily="34" charset="0"/>
                <a:cs typeface="Arial" pitchFamily="34" charset="0"/>
              </a:rPr>
              <a:t> كينج</a:t>
            </a:r>
          </a:p>
          <a:p>
            <a:pPr algn="r" rtl="1"/>
            <a:r>
              <a:rPr lang="ar-KW" sz="1400" dirty="0">
                <a:latin typeface="Arial" pitchFamily="34" charset="0"/>
                <a:cs typeface="Arial" pitchFamily="34" charset="0"/>
              </a:rPr>
              <a:t>أستاذ مشارك ومدير</a:t>
            </a:r>
          </a:p>
          <a:p>
            <a:pPr algn="r" rtl="1"/>
            <a:r>
              <a:rPr lang="ar-KW" sz="1400" dirty="0">
                <a:latin typeface="Arial" pitchFamily="34" charset="0"/>
                <a:cs typeface="Arial" pitchFamily="34" charset="0"/>
              </a:rPr>
              <a:t>ماجستير الشؤون الدولية</a:t>
            </a:r>
          </a:p>
          <a:p>
            <a:pPr algn="r" rtl="1"/>
            <a:r>
              <a:rPr lang="ar-KW" sz="1400" dirty="0">
                <a:latin typeface="Arial" pitchFamily="34" charset="0"/>
                <a:cs typeface="Arial" pitchFamily="34" charset="0"/>
              </a:rPr>
              <a:t>جامعة جورج واشنطن</a:t>
            </a:r>
          </a:p>
          <a:p>
            <a:pPr algn="r" rtl="1"/>
            <a:r>
              <a:rPr lang="ar-KW" sz="1400" dirty="0">
                <a:latin typeface="Arial" pitchFamily="34" charset="0"/>
                <a:cs typeface="Arial" pitchFamily="34" charset="0"/>
              </a:rPr>
              <a:t>جامعة </a:t>
            </a:r>
            <a:r>
              <a:rPr lang="ar-EG" sz="1400" dirty="0">
                <a:latin typeface="Arial" pitchFamily="34" charset="0"/>
                <a:cs typeface="Arial" pitchFamily="34" charset="0"/>
              </a:rPr>
              <a:t>الدفاع الوطني:</a:t>
            </a:r>
            <a:r>
              <a:rPr lang="en-US" sz="1400" dirty="0">
                <a:latin typeface="Arial" pitchFamily="34" charset="0"/>
                <a:cs typeface="Arial" pitchFamily="34" charset="0"/>
              </a:rPr>
              <a:t> 18 </a:t>
            </a:r>
            <a:r>
              <a:rPr lang="ar-KW" sz="1400" dirty="0">
                <a:latin typeface="Arial" pitchFamily="34" charset="0"/>
                <a:cs typeface="Arial" pitchFamily="34" charset="0"/>
              </a:rPr>
              <a:t>نوفمبر 2021</a:t>
            </a:r>
            <a:endParaRPr lang="en-US" sz="1400" dirty="0">
              <a:latin typeface="Arial" pitchFamily="34" charset="0"/>
              <a:cs typeface="Arial" pitchFamily="34" charset="0"/>
            </a:endParaRPr>
          </a:p>
        </p:txBody>
      </p:sp>
      <p:sp>
        <p:nvSpPr>
          <p:cNvPr id="8" name="TextBox 7"/>
          <p:cNvSpPr txBox="1"/>
          <p:nvPr/>
        </p:nvSpPr>
        <p:spPr>
          <a:xfrm>
            <a:off x="381000" y="795010"/>
            <a:ext cx="8763000" cy="461665"/>
          </a:xfrm>
          <a:prstGeom prst="rect">
            <a:avLst/>
          </a:prstGeom>
          <a:noFill/>
        </p:spPr>
        <p:txBody>
          <a:bodyPr wrap="square" rtlCol="0">
            <a:spAutoFit/>
          </a:bodyPr>
          <a:lstStyle/>
          <a:p>
            <a:pPr algn="ctr" rtl="1"/>
            <a:r>
              <a:rPr lang="ar-KW" sz="2400" b="1" dirty="0">
                <a:solidFill>
                  <a:prstClr val="white"/>
                </a:solidFill>
                <a:latin typeface="Arial" panose="020B0604020202020204" pitchFamily="34" charset="0"/>
                <a:cs typeface="Arial" panose="020B0604020202020204" pitchFamily="34" charset="0"/>
              </a:rPr>
              <a:t>تداعيات تغير المناخ على الأمن القومي</a:t>
            </a:r>
            <a:endParaRPr lang="en-US" sz="24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7591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95400"/>
            <a:ext cx="6896099"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14400" y="400050"/>
            <a:ext cx="7620000" cy="523220"/>
          </a:xfrm>
          <a:prstGeom prst="rect">
            <a:avLst/>
          </a:prstGeom>
          <a:noFill/>
        </p:spPr>
        <p:txBody>
          <a:bodyPr wrap="square" rtlCol="0">
            <a:spAutoFit/>
          </a:bodyPr>
          <a:lstStyle/>
          <a:p>
            <a:pPr algn="ctr" rtl="1"/>
            <a:r>
              <a:rPr lang="ar-KW" sz="2800" b="1" dirty="0">
                <a:latin typeface="Arial" panose="020B0604020202020204" pitchFamily="34" charset="0"/>
                <a:cs typeface="Arial" panose="020B0604020202020204" pitchFamily="34" charset="0"/>
              </a:rPr>
              <a:t>تغير المناخ: الأدوار </a:t>
            </a:r>
            <a:r>
              <a:rPr lang="ar-EG" sz="2800" b="1" dirty="0">
                <a:latin typeface="Arial" panose="020B0604020202020204" pitchFamily="34" charset="0"/>
                <a:cs typeface="Arial" panose="020B0604020202020204" pitchFamily="34" charset="0"/>
              </a:rPr>
              <a:t>والمهام</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904" y="1371600"/>
            <a:ext cx="1901825"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0494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835152"/>
          </a:xfrm>
        </p:spPr>
        <p:txBody>
          <a:bodyPr>
            <a:normAutofit fontScale="90000"/>
          </a:bodyPr>
          <a:lstStyle/>
          <a:p>
            <a:pPr lvl="0" algn="ctr"/>
            <a:br>
              <a:rPr lang="en-US" sz="4800" dirty="0">
                <a:solidFill>
                  <a:srgbClr val="FFC000"/>
                </a:solidFill>
              </a:rPr>
            </a:br>
            <a:r>
              <a:rPr lang="ar-EG" sz="3100" dirty="0">
                <a:solidFill>
                  <a:schemeClr val="bg1"/>
                </a:solidFill>
                <a:latin typeface="Arial" pitchFamily="34" charset="0"/>
                <a:cs typeface="Arial" panose="020B0604020202020204" pitchFamily="34" charset="0"/>
              </a:rPr>
              <a:t>تغير المناخ: النتائج الاستراتيجية والجيوسياسية</a:t>
            </a:r>
            <a:r>
              <a:rPr lang="en-US" sz="3100" dirty="0">
                <a:solidFill>
                  <a:schemeClr val="bg1"/>
                </a:solidFill>
                <a:latin typeface="Arial" pitchFamily="34" charset="0"/>
                <a:cs typeface="Arial" panose="020B0604020202020204" pitchFamily="34" charset="0"/>
              </a:rPr>
              <a:t>  </a:t>
            </a:r>
            <a:br>
              <a:rPr lang="en-US" sz="4800" dirty="0">
                <a:solidFill>
                  <a:srgbClr val="FFC000"/>
                </a:solidFill>
              </a:rPr>
            </a:br>
            <a:endParaRPr lang="en-US" dirty="0">
              <a:solidFill>
                <a:srgbClr val="FFC000"/>
              </a:solidFill>
            </a:endParaRPr>
          </a:p>
        </p:txBody>
      </p:sp>
      <p:sp>
        <p:nvSpPr>
          <p:cNvPr id="4" name="Content Placeholder 3"/>
          <p:cNvSpPr>
            <a:spLocks noGrp="1"/>
          </p:cNvSpPr>
          <p:nvPr>
            <p:ph idx="1"/>
          </p:nvPr>
        </p:nvSpPr>
        <p:spPr>
          <a:xfrm>
            <a:off x="2133600" y="1774825"/>
            <a:ext cx="4724400" cy="4625975"/>
          </a:xfrm>
          <a:prstGeom prst="ellipse">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Tree>
    <p:extLst>
      <p:ext uri="{BB962C8B-B14F-4D97-AF65-F5344CB8AC3E}">
        <p14:creationId xmlns:p14="http://schemas.microsoft.com/office/powerpoint/2010/main" val="1315453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0"/>
            <a:ext cx="557847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943600" y="381000"/>
            <a:ext cx="2971801" cy="646331"/>
          </a:xfrm>
          <a:prstGeom prst="rect">
            <a:avLst/>
          </a:prstGeom>
          <a:noFill/>
        </p:spPr>
        <p:txBody>
          <a:bodyPr wrap="square" rtlCol="0">
            <a:spAutoFit/>
          </a:bodyPr>
          <a:lstStyle/>
          <a:p>
            <a:pPr algn="r" rtl="1"/>
            <a:r>
              <a:rPr lang="ar-KW" b="1" dirty="0">
                <a:solidFill>
                  <a:prstClr val="black"/>
                </a:solidFill>
              </a:rPr>
              <a:t>مذكرة </a:t>
            </a:r>
            <a:r>
              <a:rPr lang="ar-EG" b="1" dirty="0">
                <a:solidFill>
                  <a:prstClr val="black"/>
                </a:solidFill>
              </a:rPr>
              <a:t>استخباراتية موحدة</a:t>
            </a:r>
          </a:p>
          <a:p>
            <a:pPr algn="r" rtl="1"/>
            <a:r>
              <a:rPr lang="en-US" b="1" dirty="0">
                <a:solidFill>
                  <a:prstClr val="black"/>
                </a:solidFill>
              </a:rPr>
              <a:t> </a:t>
            </a:r>
            <a:r>
              <a:rPr lang="ar-KW" b="1" dirty="0">
                <a:solidFill>
                  <a:prstClr val="black"/>
                </a:solidFill>
              </a:rPr>
              <a:t>سبتمبر 2016</a:t>
            </a:r>
            <a:endParaRPr lang="en-US" b="1" dirty="0">
              <a:solidFill>
                <a:prstClr val="black"/>
              </a:solidFill>
            </a:endParaRPr>
          </a:p>
        </p:txBody>
      </p:sp>
      <p:sp>
        <p:nvSpPr>
          <p:cNvPr id="4" name="TextBox 3"/>
          <p:cNvSpPr txBox="1"/>
          <p:nvPr/>
        </p:nvSpPr>
        <p:spPr>
          <a:xfrm>
            <a:off x="304801" y="3124200"/>
            <a:ext cx="8839199" cy="2954655"/>
          </a:xfrm>
          <a:prstGeom prst="rect">
            <a:avLst/>
          </a:prstGeom>
          <a:noFill/>
        </p:spPr>
        <p:txBody>
          <a:bodyPr wrap="square" rtlCol="0">
            <a:spAutoFit/>
          </a:bodyPr>
          <a:lstStyle/>
          <a:p>
            <a:pPr algn="just" rtl="1"/>
            <a:r>
              <a:rPr lang="ar-KW" sz="2400" b="1" dirty="0">
                <a:solidFill>
                  <a:prstClr val="black"/>
                </a:solidFill>
                <a:latin typeface="Arial" panose="020B0604020202020204" pitchFamily="34" charset="0"/>
                <a:cs typeface="Arial" panose="020B0604020202020204" pitchFamily="34" charset="0"/>
              </a:rPr>
              <a:t>من المرجح أن يشكل تغير المناخ وآثاره الناتجة تحديات أمنية وطنية واسعة النطاق للولايات المتحدة ودول أخرى على مدار العشرين عامًا القادمة من خلال:</a:t>
            </a:r>
          </a:p>
          <a:p>
            <a:pPr marL="342900" indent="-342900" algn="just" rtl="1">
              <a:buFont typeface="Arial" panose="020B0604020202020204" pitchFamily="34" charset="0"/>
              <a:buChar char="•"/>
            </a:pPr>
            <a:r>
              <a:rPr lang="ar-KW" sz="2400" b="1" dirty="0">
                <a:solidFill>
                  <a:prstClr val="black"/>
                </a:solidFill>
                <a:latin typeface="Arial" panose="020B0604020202020204" pitchFamily="34" charset="0"/>
                <a:cs typeface="Arial" panose="020B0604020202020204" pitchFamily="34" charset="0"/>
              </a:rPr>
              <a:t>  </a:t>
            </a:r>
            <a:r>
              <a:rPr lang="ar-KW" sz="2400" b="1" i="1" dirty="0">
                <a:solidFill>
                  <a:prstClr val="black"/>
                </a:solidFill>
                <a:latin typeface="Arial" panose="020B0604020202020204" pitchFamily="34" charset="0"/>
                <a:cs typeface="Arial" panose="020B0604020202020204" pitchFamily="34" charset="0"/>
              </a:rPr>
              <a:t>تهديدات لاستقرار الدول.</a:t>
            </a:r>
          </a:p>
          <a:p>
            <a:pPr marL="342900" indent="-342900" algn="just" rtl="1">
              <a:buFont typeface="Arial" panose="020B0604020202020204" pitchFamily="34" charset="0"/>
              <a:buChar char="•"/>
            </a:pPr>
            <a:r>
              <a:rPr lang="ar-KW" sz="2400" b="1" i="1" dirty="0">
                <a:solidFill>
                  <a:prstClr val="black"/>
                </a:solidFill>
                <a:latin typeface="Arial" panose="020B0604020202020204" pitchFamily="34" charset="0"/>
                <a:cs typeface="Arial" panose="020B0604020202020204" pitchFamily="34" charset="0"/>
              </a:rPr>
              <a:t>  تصاعد التوترات الاجتماعية والسياسية.</a:t>
            </a:r>
          </a:p>
          <a:p>
            <a:pPr marL="342900" indent="-342900" algn="just" rtl="1">
              <a:buFont typeface="Arial" panose="020B0604020202020204" pitchFamily="34" charset="0"/>
              <a:buChar char="•"/>
            </a:pPr>
            <a:r>
              <a:rPr lang="ar-KW" sz="2400" b="1" i="1" dirty="0">
                <a:solidFill>
                  <a:prstClr val="black"/>
                </a:solidFill>
                <a:latin typeface="Arial" panose="020B0604020202020204" pitchFamily="34" charset="0"/>
                <a:cs typeface="Arial" panose="020B0604020202020204" pitchFamily="34" charset="0"/>
              </a:rPr>
              <a:t>  الآثار السلبية على أسعار الغذاء وتوافره.</a:t>
            </a:r>
          </a:p>
          <a:p>
            <a:pPr marL="342900" indent="-342900" algn="just" rtl="1">
              <a:buFont typeface="Arial" panose="020B0604020202020204" pitchFamily="34" charset="0"/>
              <a:buChar char="•"/>
            </a:pPr>
            <a:r>
              <a:rPr lang="ar-KW" sz="2400" b="1" i="1" dirty="0">
                <a:solidFill>
                  <a:prstClr val="black"/>
                </a:solidFill>
                <a:latin typeface="Arial" panose="020B0604020202020204" pitchFamily="34" charset="0"/>
                <a:cs typeface="Arial" panose="020B0604020202020204" pitchFamily="34" charset="0"/>
              </a:rPr>
              <a:t>  زيادة </a:t>
            </a:r>
            <a:r>
              <a:rPr lang="ar-EG" sz="2400" b="1" i="1" dirty="0">
                <a:solidFill>
                  <a:prstClr val="black"/>
                </a:solidFill>
                <a:latin typeface="Arial" panose="020B0604020202020204" pitchFamily="34" charset="0"/>
                <a:cs typeface="Arial" panose="020B0604020202020204" pitchFamily="34" charset="0"/>
              </a:rPr>
              <a:t>الأخطار</a:t>
            </a:r>
            <a:r>
              <a:rPr lang="ar-KW" sz="2400" b="1" i="1" dirty="0">
                <a:solidFill>
                  <a:prstClr val="black"/>
                </a:solidFill>
                <a:latin typeface="Arial" panose="020B0604020202020204" pitchFamily="34" charset="0"/>
                <a:cs typeface="Arial" panose="020B0604020202020204" pitchFamily="34" charset="0"/>
              </a:rPr>
              <a:t> على صحة الإنسان.</a:t>
            </a:r>
          </a:p>
          <a:p>
            <a:pPr marL="342900" indent="-342900" algn="just" rtl="1">
              <a:buFont typeface="Arial" panose="020B0604020202020204" pitchFamily="34" charset="0"/>
              <a:buChar char="•"/>
            </a:pPr>
            <a:r>
              <a:rPr lang="ar-KW" sz="2400" b="1" i="1" dirty="0">
                <a:solidFill>
                  <a:prstClr val="black"/>
                </a:solidFill>
                <a:latin typeface="Arial" panose="020B0604020202020204" pitchFamily="34" charset="0"/>
                <a:cs typeface="Arial" panose="020B0604020202020204" pitchFamily="34" charset="0"/>
              </a:rPr>
              <a:t>  التأثيرات السلبية على الاستثمارات/ التنافسية الاقتصادية.</a:t>
            </a:r>
            <a:r>
              <a:rPr lang="en-US" sz="2400" dirty="0">
                <a:solidFill>
                  <a:prstClr val="black"/>
                </a:solidFill>
                <a:cs typeface="Arial" panose="020B0604020202020204" pitchFamily="34" charset="0"/>
              </a:rPr>
              <a:t> </a:t>
            </a:r>
          </a:p>
          <a:p>
            <a:endParaRPr lang="en-US" dirty="0">
              <a:solidFill>
                <a:prstClr val="black"/>
              </a:solidFill>
            </a:endParaRPr>
          </a:p>
        </p:txBody>
      </p:sp>
      <p:sp>
        <p:nvSpPr>
          <p:cNvPr id="5" name="TextBox 4">
            <a:extLst>
              <a:ext uri="{FF2B5EF4-FFF2-40B4-BE49-F238E27FC236}">
                <a16:creationId xmlns:a16="http://schemas.microsoft.com/office/drawing/2014/main" id="{AC741426-D810-4D44-83A0-6E5176D1DAEF}"/>
              </a:ext>
            </a:extLst>
          </p:cNvPr>
          <p:cNvSpPr txBox="1"/>
          <p:nvPr/>
        </p:nvSpPr>
        <p:spPr>
          <a:xfrm>
            <a:off x="914401" y="1660267"/>
            <a:ext cx="6858000" cy="830997"/>
          </a:xfrm>
          <a:prstGeom prst="rect">
            <a:avLst/>
          </a:prstGeom>
          <a:solidFill>
            <a:schemeClr val="bg1"/>
          </a:solidFill>
        </p:spPr>
        <p:txBody>
          <a:bodyPr wrap="square" rtlCol="0">
            <a:spAutoFit/>
          </a:bodyPr>
          <a:lstStyle/>
          <a:p>
            <a:pPr algn="ctr" rtl="1"/>
            <a:r>
              <a:rPr lang="ar-EG" sz="2400" b="1" dirty="0">
                <a:solidFill>
                  <a:prstClr val="black"/>
                </a:solidFill>
                <a:latin typeface="Arial" panose="020B0604020202020204" pitchFamily="34" charset="0"/>
                <a:cs typeface="Arial" panose="020B0604020202020204" pitchFamily="34" charset="0"/>
              </a:rPr>
              <a:t>تداعيات التغير المناخي المتوقع على </a:t>
            </a:r>
          </a:p>
          <a:p>
            <a:pPr algn="ctr" rtl="1"/>
            <a:r>
              <a:rPr lang="ar-EG" sz="2400" b="1" dirty="0">
                <a:solidFill>
                  <a:prstClr val="black"/>
                </a:solidFill>
                <a:latin typeface="Arial" panose="020B0604020202020204" pitchFamily="34" charset="0"/>
                <a:cs typeface="Arial" panose="020B0604020202020204" pitchFamily="34" charset="0"/>
              </a:rPr>
              <a:t>الأمن الوطني الأمريكي</a:t>
            </a:r>
            <a:endParaRPr lang="en-US" dirty="0">
              <a:solidFill>
                <a:prstClr val="black"/>
              </a:solidFill>
            </a:endParaRPr>
          </a:p>
        </p:txBody>
      </p:sp>
    </p:spTree>
    <p:extLst>
      <p:ext uri="{BB962C8B-B14F-4D97-AF65-F5344CB8AC3E}">
        <p14:creationId xmlns:p14="http://schemas.microsoft.com/office/powerpoint/2010/main" val="2725590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ar-KW" sz="3200" dirty="0">
                <a:solidFill>
                  <a:schemeClr val="bg1"/>
                </a:solidFill>
                <a:latin typeface="Arial" pitchFamily="34" charset="0"/>
                <a:cs typeface="Arial" pitchFamily="34" charset="0"/>
              </a:rPr>
              <a:t>التأثيرات الإقليمية: آسيا</a:t>
            </a:r>
            <a:endParaRPr lang="en-US" sz="32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lstStyle/>
          <a:p>
            <a:pPr>
              <a:buFontTx/>
              <a:buChar char="•"/>
            </a:pPr>
            <a:r>
              <a:rPr lang="en-US" sz="1000" b="1" dirty="0"/>
              <a:t> </a:t>
            </a:r>
            <a:endParaRPr lang="en-US" dirty="0"/>
          </a:p>
        </p:txBody>
      </p:sp>
      <p:sp>
        <p:nvSpPr>
          <p:cNvPr id="4" name="Footer Placeholder 3"/>
          <p:cNvSpPr>
            <a:spLocks noGrp="1"/>
          </p:cNvSpPr>
          <p:nvPr>
            <p:ph type="ftr" sz="quarter" idx="11"/>
          </p:nvPr>
        </p:nvSpPr>
        <p:spPr/>
        <p:txBody>
          <a:bodyPr/>
          <a:lstStyle/>
          <a:p>
            <a:endParaRPr lang="en-US">
              <a:solidFill>
                <a:prstClr val="black">
                  <a:tint val="95000"/>
                </a:prstClr>
              </a:solidFill>
            </a:endParaRPr>
          </a:p>
        </p:txBody>
      </p:sp>
      <p:sp>
        <p:nvSpPr>
          <p:cNvPr id="5" name="Slide Number Placeholder 4"/>
          <p:cNvSpPr>
            <a:spLocks noGrp="1"/>
          </p:cNvSpPr>
          <p:nvPr>
            <p:ph type="sldNum" sz="quarter" idx="12"/>
          </p:nvPr>
        </p:nvSpPr>
        <p:spPr/>
        <p:txBody>
          <a:bodyPr/>
          <a:lstStyle/>
          <a:p>
            <a:fld id="{94A33068-8748-4769-B47D-C0851A141322}" type="slidenum">
              <a:rPr lang="en-US" smtClean="0">
                <a:solidFill>
                  <a:prstClr val="black">
                    <a:tint val="95000"/>
                  </a:prstClr>
                </a:solidFill>
              </a:rPr>
              <a:pPr/>
              <a:t>13</a:t>
            </a:fld>
            <a:endParaRPr lang="en-US">
              <a:solidFill>
                <a:prstClr val="black">
                  <a:tint val="95000"/>
                </a:prstClr>
              </a:solidFill>
            </a:endParaRPr>
          </a:p>
        </p:txBody>
      </p:sp>
      <p:pic>
        <p:nvPicPr>
          <p:cNvPr id="6" name="Picture 7" descr="World_blue_tan"/>
          <p:cNvPicPr>
            <a:picLocks noChangeAspect="1" noChangeArrowheads="1"/>
          </p:cNvPicPr>
          <p:nvPr/>
        </p:nvPicPr>
        <p:blipFill>
          <a:blip r:embed="rId3" cstate="print"/>
          <a:srcRect l="66916" t="8118" r="3365" b="20296"/>
          <a:stretch>
            <a:fillRect/>
          </a:stretch>
        </p:blipFill>
        <p:spPr bwMode="auto">
          <a:xfrm>
            <a:off x="6119813" y="2065338"/>
            <a:ext cx="2695575" cy="3616325"/>
          </a:xfrm>
          <a:prstGeom prst="rect">
            <a:avLst/>
          </a:prstGeom>
          <a:noFill/>
          <a:ln w="9525">
            <a:noFill/>
            <a:miter lim="800000"/>
            <a:headEnd/>
            <a:tailEnd/>
          </a:ln>
        </p:spPr>
      </p:pic>
      <p:pic>
        <p:nvPicPr>
          <p:cNvPr id="7" name="Picture 4" descr="World_blue_tan"/>
          <p:cNvPicPr>
            <a:picLocks noChangeAspect="1" noChangeArrowheads="1"/>
          </p:cNvPicPr>
          <p:nvPr/>
        </p:nvPicPr>
        <p:blipFill>
          <a:blip r:embed="rId3" cstate="print">
            <a:lum bright="70000" contrast="-70000"/>
          </a:blip>
          <a:srcRect/>
          <a:stretch>
            <a:fillRect/>
          </a:stretch>
        </p:blipFill>
        <p:spPr bwMode="auto">
          <a:xfrm>
            <a:off x="-12469" y="1799122"/>
            <a:ext cx="8910638" cy="5049837"/>
          </a:xfrm>
          <a:prstGeom prst="rect">
            <a:avLst/>
          </a:prstGeom>
          <a:noFill/>
          <a:ln w="9525">
            <a:noFill/>
            <a:miter lim="800000"/>
            <a:headEnd/>
            <a:tailEnd/>
          </a:ln>
        </p:spPr>
      </p:pic>
      <p:pic>
        <p:nvPicPr>
          <p:cNvPr id="8" name="Picture 7" descr="World_blue_tan"/>
          <p:cNvPicPr>
            <a:picLocks noChangeAspect="1" noChangeArrowheads="1"/>
          </p:cNvPicPr>
          <p:nvPr/>
        </p:nvPicPr>
        <p:blipFill>
          <a:blip r:embed="rId3" cstate="print"/>
          <a:srcRect l="66916" t="8118" r="3365" b="20296"/>
          <a:stretch>
            <a:fillRect/>
          </a:stretch>
        </p:blipFill>
        <p:spPr bwMode="auto">
          <a:xfrm>
            <a:off x="262764" y="2430508"/>
            <a:ext cx="2695575" cy="3616325"/>
          </a:xfrm>
          <a:prstGeom prst="rect">
            <a:avLst/>
          </a:prstGeom>
          <a:noFill/>
          <a:ln w="9525">
            <a:noFill/>
            <a:miter lim="800000"/>
            <a:headEnd/>
            <a:tailEnd/>
          </a:ln>
        </p:spPr>
      </p:pic>
      <p:sp>
        <p:nvSpPr>
          <p:cNvPr id="10" name="TextBox 9"/>
          <p:cNvSpPr txBox="1"/>
          <p:nvPr/>
        </p:nvSpPr>
        <p:spPr>
          <a:xfrm>
            <a:off x="3413357" y="2561287"/>
            <a:ext cx="5334000" cy="2739211"/>
          </a:xfrm>
          <a:prstGeom prst="rect">
            <a:avLst/>
          </a:prstGeom>
          <a:noFill/>
        </p:spPr>
        <p:txBody>
          <a:bodyPr wrap="square" rtlCol="0">
            <a:spAutoFit/>
          </a:bodyPr>
          <a:lstStyle/>
          <a:p>
            <a:pPr marL="342900" indent="-342900">
              <a:buFont typeface="Arial" panose="020B0604020202020204" pitchFamily="34" charset="0"/>
              <a:buChar char="•"/>
            </a:pPr>
            <a:endParaRPr lang="en-US" sz="2400" b="1" dirty="0">
              <a:solidFill>
                <a:prstClr val="black"/>
              </a:solidFill>
              <a:cs typeface="Arial" panose="020B0604020202020204" pitchFamily="34" charset="0"/>
            </a:endParaRPr>
          </a:p>
          <a:p>
            <a:pPr marL="342900" indent="-342900" algn="just" rtl="1">
              <a:buFont typeface="Arial" panose="020B0604020202020204" pitchFamily="34" charset="0"/>
              <a:buChar char="•"/>
            </a:pPr>
            <a:r>
              <a:rPr lang="ar-KW" sz="2000" b="1" dirty="0">
                <a:solidFill>
                  <a:prstClr val="black"/>
                </a:solidFill>
                <a:latin typeface="Arial" panose="020B0604020202020204" pitchFamily="34" charset="0"/>
                <a:cs typeface="Arial" panose="020B0604020202020204" pitchFamily="34" charset="0"/>
              </a:rPr>
              <a:t>زيادة الطلب على </a:t>
            </a:r>
            <a:r>
              <a:rPr lang="ar-EG" sz="2000" b="1" dirty="0">
                <a:solidFill>
                  <a:prstClr val="black"/>
                </a:solidFill>
                <a:latin typeface="Arial" panose="020B0604020202020204" pitchFamily="34" charset="0"/>
                <a:cs typeface="Arial" panose="020B0604020202020204" pitchFamily="34" charset="0"/>
              </a:rPr>
              <a:t>المساعدات </a:t>
            </a:r>
            <a:r>
              <a:rPr lang="ar-KW" sz="2000" b="1" dirty="0">
                <a:solidFill>
                  <a:prstClr val="black"/>
                </a:solidFill>
                <a:latin typeface="Arial" panose="020B0604020202020204" pitchFamily="34" charset="0"/>
                <a:cs typeface="Arial" panose="020B0604020202020204" pitchFamily="34" charset="0"/>
              </a:rPr>
              <a:t>الإنسانية الأمريكية</a:t>
            </a:r>
          </a:p>
          <a:p>
            <a:pPr marL="342900" indent="-342900" algn="just" rtl="1">
              <a:buFont typeface="Arial" panose="020B0604020202020204" pitchFamily="34" charset="0"/>
              <a:buChar char="•"/>
            </a:pPr>
            <a:r>
              <a:rPr lang="ar-KW" sz="2000" b="1" dirty="0">
                <a:solidFill>
                  <a:prstClr val="black"/>
                </a:solidFill>
                <a:latin typeface="Arial" panose="020B0604020202020204" pitchFamily="34" charset="0"/>
                <a:cs typeface="Arial" panose="020B0604020202020204" pitchFamily="34" charset="0"/>
              </a:rPr>
              <a:t>ارتفاع مستوى سطح البحر خطر وجودي على الدول الجزرية الصغيرة</a:t>
            </a:r>
          </a:p>
          <a:p>
            <a:pPr marL="342900" indent="-342900" algn="just" rtl="1">
              <a:buFont typeface="Arial" panose="020B0604020202020204" pitchFamily="34" charset="0"/>
              <a:buChar char="•"/>
            </a:pPr>
            <a:r>
              <a:rPr lang="ar-KW" sz="2000" b="1" dirty="0">
                <a:solidFill>
                  <a:prstClr val="black"/>
                </a:solidFill>
                <a:latin typeface="Arial" panose="020B0604020202020204" pitchFamily="34" charset="0"/>
                <a:cs typeface="Arial" panose="020B0604020202020204" pitchFamily="34" charset="0"/>
              </a:rPr>
              <a:t>عواصف أكثر تواتر</a:t>
            </a:r>
            <a:r>
              <a:rPr lang="ar-EG" sz="2000" b="1" dirty="0">
                <a:solidFill>
                  <a:prstClr val="black"/>
                </a:solidFill>
                <a:latin typeface="Arial" panose="020B0604020202020204" pitchFamily="34" charset="0"/>
                <a:cs typeface="Arial" panose="020B0604020202020204" pitchFamily="34" charset="0"/>
              </a:rPr>
              <a:t>ً</a:t>
            </a:r>
            <a:r>
              <a:rPr lang="ar-KW" sz="2000" b="1" dirty="0">
                <a:solidFill>
                  <a:prstClr val="black"/>
                </a:solidFill>
                <a:latin typeface="Arial" panose="020B0604020202020204" pitchFamily="34" charset="0"/>
                <a:cs typeface="Arial" panose="020B0604020202020204" pitchFamily="34" charset="0"/>
              </a:rPr>
              <a:t>ا وشدة</a:t>
            </a:r>
            <a:r>
              <a:rPr lang="en-US" sz="2000" b="1" dirty="0">
                <a:solidFill>
                  <a:prstClr val="black"/>
                </a:solidFill>
                <a:latin typeface="Arial" panose="020B0604020202020204" pitchFamily="34" charset="0"/>
                <a:cs typeface="Arial" panose="020B0604020202020204" pitchFamily="34" charset="0"/>
              </a:rPr>
              <a:t> </a:t>
            </a:r>
          </a:p>
          <a:p>
            <a:endParaRPr lang="en-US" sz="2000" b="1" dirty="0">
              <a:solidFill>
                <a:prstClr val="black"/>
              </a:solidFill>
              <a:latin typeface="Arial" panose="020B0604020202020204" pitchFamily="34" charset="0"/>
              <a:cs typeface="Arial" panose="020B0604020202020204" pitchFamily="34" charset="0"/>
            </a:endParaRPr>
          </a:p>
          <a:p>
            <a:r>
              <a:rPr lang="en-US" sz="2400" b="1" dirty="0">
                <a:solidFill>
                  <a:prstClr val="black"/>
                </a:solidFill>
                <a:latin typeface="Arial" panose="020B0604020202020204" pitchFamily="34" charset="0"/>
                <a:cs typeface="Arial" panose="020B0604020202020204" pitchFamily="34" charset="0"/>
              </a:rPr>
              <a:t>  </a:t>
            </a:r>
          </a:p>
          <a:p>
            <a:endParaRPr lang="en-US" sz="2400" dirty="0">
              <a:solidFill>
                <a:prstClr val="black"/>
              </a:solidFill>
            </a:endParaRPr>
          </a:p>
        </p:txBody>
      </p:sp>
    </p:spTree>
    <p:extLst>
      <p:ext uri="{BB962C8B-B14F-4D97-AF65-F5344CB8AC3E}">
        <p14:creationId xmlns:p14="http://schemas.microsoft.com/office/powerpoint/2010/main" val="1374183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28020"/>
            <a:ext cx="6176356" cy="5801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705600" y="3733800"/>
            <a:ext cx="232756" cy="369332"/>
          </a:xfrm>
          <a:prstGeom prst="rect">
            <a:avLst/>
          </a:prstGeom>
          <a:noFill/>
        </p:spPr>
        <p:txBody>
          <a:bodyPr wrap="none" rtlCol="0">
            <a:spAutoFit/>
          </a:bodyPr>
          <a:lstStyle/>
          <a:p>
            <a:r>
              <a:rPr lang="en-US" b="1" dirty="0">
                <a:solidFill>
                  <a:prstClr val="black"/>
                </a:solidFill>
              </a:rPr>
              <a:t> </a:t>
            </a:r>
          </a:p>
        </p:txBody>
      </p:sp>
      <p:sp>
        <p:nvSpPr>
          <p:cNvPr id="3" name="TextBox 2"/>
          <p:cNvSpPr txBox="1"/>
          <p:nvPr/>
        </p:nvSpPr>
        <p:spPr>
          <a:xfrm>
            <a:off x="2209800" y="304800"/>
            <a:ext cx="5029200" cy="523220"/>
          </a:xfrm>
          <a:prstGeom prst="rect">
            <a:avLst/>
          </a:prstGeom>
          <a:noFill/>
        </p:spPr>
        <p:txBody>
          <a:bodyPr wrap="square" rtlCol="0">
            <a:spAutoFit/>
          </a:bodyPr>
          <a:lstStyle/>
          <a:p>
            <a:pPr algn="ctr" rtl="1"/>
            <a:r>
              <a:rPr lang="ar-KW" sz="2800" dirty="0">
                <a:latin typeface="Arial" pitchFamily="34" charset="0"/>
                <a:cs typeface="Arial" pitchFamily="34" charset="0"/>
              </a:rPr>
              <a:t>التأثيرات الإقليمية: آسيا</a:t>
            </a:r>
            <a:endParaRPr lang="en-US" sz="2800" b="1" dirty="0"/>
          </a:p>
        </p:txBody>
      </p:sp>
    </p:spTree>
    <p:extLst>
      <p:ext uri="{BB962C8B-B14F-4D97-AF65-F5344CB8AC3E}">
        <p14:creationId xmlns:p14="http://schemas.microsoft.com/office/powerpoint/2010/main" val="4174317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052" descr="World_blue_tan"/>
          <p:cNvPicPr>
            <a:picLocks noChangeAspect="1" noChangeArrowheads="1"/>
          </p:cNvPicPr>
          <p:nvPr/>
        </p:nvPicPr>
        <p:blipFill>
          <a:blip r:embed="rId3" cstate="print">
            <a:lum bright="70000" contrast="-70000"/>
          </a:blip>
          <a:srcRect/>
          <a:stretch>
            <a:fillRect/>
          </a:stretch>
        </p:blipFill>
        <p:spPr bwMode="auto">
          <a:xfrm>
            <a:off x="0" y="1524001"/>
            <a:ext cx="9144000" cy="5334000"/>
          </a:xfrm>
          <a:prstGeom prst="rect">
            <a:avLst/>
          </a:prstGeom>
          <a:noFill/>
          <a:ln w="9525">
            <a:noFill/>
            <a:miter lim="800000"/>
            <a:headEnd/>
            <a:tailEnd/>
          </a:ln>
        </p:spPr>
      </p:pic>
      <p:sp>
        <p:nvSpPr>
          <p:cNvPr id="108549" name="Rectangle 2053"/>
          <p:cNvSpPr>
            <a:spLocks noGrp="1" noChangeArrowheads="1"/>
          </p:cNvSpPr>
          <p:nvPr>
            <p:ph type="title" idx="4294967295"/>
          </p:nvPr>
        </p:nvSpPr>
        <p:spPr>
          <a:xfrm>
            <a:off x="228600" y="517504"/>
            <a:ext cx="8458200" cy="646331"/>
          </a:xfrm>
        </p:spPr>
        <p:txBody>
          <a:bodyPr wrap="square" tIns="45720" bIns="45720" numCol="1" anchor="t" anchorCtr="0" compatLnSpc="1">
            <a:prstTxWarp prst="textNoShape">
              <a:avLst/>
            </a:prstTxWarp>
            <a:noAutofit/>
          </a:bodyPr>
          <a:lstStyle/>
          <a:p>
            <a:pPr algn="ctr" rtl="1"/>
            <a:r>
              <a:rPr lang="ar-KW" sz="2800" dirty="0">
                <a:solidFill>
                  <a:schemeClr val="bg1"/>
                </a:solidFill>
                <a:latin typeface="Arial" pitchFamily="34" charset="0"/>
                <a:cs typeface="Arial" panose="020B0604020202020204" pitchFamily="34" charset="0"/>
              </a:rPr>
              <a:t>الآثار الإقليمية لمنطقة الشرق الأوسط وشمال أفريقيا</a:t>
            </a:r>
            <a:endParaRPr lang="en-US" sz="2800" dirty="0">
              <a:solidFill>
                <a:schemeClr val="bg1"/>
              </a:solidFill>
              <a:latin typeface="Arial" pitchFamily="34" charset="0"/>
              <a:cs typeface="Arial" panose="020B0604020202020204" pitchFamily="34" charset="0"/>
            </a:endParaRPr>
          </a:p>
        </p:txBody>
      </p:sp>
      <p:sp>
        <p:nvSpPr>
          <p:cNvPr id="108550" name="Text Box 2054"/>
          <p:cNvSpPr txBox="1">
            <a:spLocks noChangeArrowheads="1"/>
          </p:cNvSpPr>
          <p:nvPr/>
        </p:nvSpPr>
        <p:spPr bwMode="auto">
          <a:xfrm>
            <a:off x="5613400" y="3194447"/>
            <a:ext cx="3429000" cy="830997"/>
          </a:xfrm>
          <a:prstGeom prst="rect">
            <a:avLst/>
          </a:prstGeom>
          <a:noFill/>
          <a:ln w="9525">
            <a:noFill/>
            <a:miter lim="800000"/>
            <a:headEnd/>
            <a:tailEnd/>
          </a:ln>
        </p:spPr>
        <p:txBody>
          <a:bodyPr wrap="square">
            <a:spAutoFit/>
          </a:bodyPr>
          <a:lstStyle/>
          <a:p>
            <a:pPr algn="r" rtl="1"/>
            <a:r>
              <a:rPr lang="ar-KW" sz="2400" b="1" dirty="0">
                <a:solidFill>
                  <a:prstClr val="black"/>
                </a:solidFill>
                <a:latin typeface="Arial" panose="020B0604020202020204" pitchFamily="34" charset="0"/>
                <a:cs typeface="Arial" panose="020B0604020202020204" pitchFamily="34" charset="0"/>
              </a:rPr>
              <a:t>يعتمد ثلثا العالم العربي بالفعل على مصادر مياه خارج حدودهم</a:t>
            </a:r>
            <a:endParaRPr lang="en-US" sz="2400" b="1" dirty="0">
              <a:solidFill>
                <a:prstClr val="black"/>
              </a:solidFill>
              <a:latin typeface="Arial" panose="020B0604020202020204" pitchFamily="34" charset="0"/>
              <a:cs typeface="Arial" panose="020B0604020202020204" pitchFamily="34" charset="0"/>
            </a:endParaRPr>
          </a:p>
        </p:txBody>
      </p:sp>
      <p:sp>
        <p:nvSpPr>
          <p:cNvPr id="108551" name="Text Box 2055"/>
          <p:cNvSpPr txBox="1">
            <a:spLocks noChangeArrowheads="1"/>
          </p:cNvSpPr>
          <p:nvPr/>
        </p:nvSpPr>
        <p:spPr bwMode="auto">
          <a:xfrm>
            <a:off x="381000" y="4687670"/>
            <a:ext cx="5715000" cy="1138773"/>
          </a:xfrm>
          <a:prstGeom prst="rect">
            <a:avLst/>
          </a:prstGeom>
          <a:noFill/>
          <a:ln w="9525">
            <a:noFill/>
            <a:miter lim="800000"/>
            <a:headEnd/>
            <a:tailEnd/>
          </a:ln>
        </p:spPr>
        <p:txBody>
          <a:bodyPr wrap="square">
            <a:spAutoFit/>
          </a:bodyPr>
          <a:lstStyle/>
          <a:p>
            <a:endParaRPr lang="en-US" sz="2000" b="1" dirty="0">
              <a:solidFill>
                <a:srgbClr val="FF0000"/>
              </a:solidFill>
              <a:latin typeface="Gill Sans MT" pitchFamily="34" charset="0"/>
            </a:endParaRPr>
          </a:p>
          <a:p>
            <a:pPr algn="r" rtl="1"/>
            <a:r>
              <a:rPr lang="ar-KW" sz="2400" b="1" dirty="0">
                <a:solidFill>
                  <a:prstClr val="black"/>
                </a:solidFill>
                <a:latin typeface="Arial" panose="020B0604020202020204" pitchFamily="34" charset="0"/>
                <a:cs typeface="Arial" panose="020B0604020202020204" pitchFamily="34" charset="0"/>
              </a:rPr>
              <a:t>سيؤدي الجفاف وأزمات الغذاء إلى زيادة الضغط على الهجرة داخل الحدود وعبرها</a:t>
            </a:r>
            <a:endParaRPr lang="en-US" sz="2400" b="1" dirty="0">
              <a:solidFill>
                <a:srgbClr val="FF0000"/>
              </a:solidFill>
              <a:latin typeface="Arial" panose="020B0604020202020204" pitchFamily="34" charset="0"/>
              <a:cs typeface="Arial" panose="020B0604020202020204" pitchFamily="34" charset="0"/>
            </a:endParaRPr>
          </a:p>
        </p:txBody>
      </p:sp>
      <p:pic>
        <p:nvPicPr>
          <p:cNvPr id="94214" name="Picture 2056" descr="World_blue_tan"/>
          <p:cNvPicPr>
            <a:picLocks noChangeAspect="1" noChangeArrowheads="1"/>
          </p:cNvPicPr>
          <p:nvPr/>
        </p:nvPicPr>
        <p:blipFill>
          <a:blip r:embed="rId3" cstate="print"/>
          <a:srcRect l="57196" t="28415" r="32524" b="50740"/>
          <a:stretch>
            <a:fillRect/>
          </a:stretch>
        </p:blipFill>
        <p:spPr bwMode="auto">
          <a:xfrm>
            <a:off x="4572000" y="3369068"/>
            <a:ext cx="939800" cy="1052512"/>
          </a:xfrm>
          <a:prstGeom prst="rect">
            <a:avLst/>
          </a:prstGeom>
          <a:noFill/>
          <a:ln w="9525">
            <a:noFill/>
            <a:miter lim="800000"/>
            <a:headEnd/>
            <a:tailEnd/>
          </a:ln>
        </p:spPr>
      </p:pic>
      <p:sp>
        <p:nvSpPr>
          <p:cNvPr id="94215" name="Text Box 2057"/>
          <p:cNvSpPr txBox="1">
            <a:spLocks noChangeArrowheads="1"/>
          </p:cNvSpPr>
          <p:nvPr/>
        </p:nvSpPr>
        <p:spPr bwMode="auto">
          <a:xfrm>
            <a:off x="381000" y="1524000"/>
            <a:ext cx="7315200" cy="646331"/>
          </a:xfrm>
          <a:prstGeom prst="rect">
            <a:avLst/>
          </a:prstGeom>
          <a:noFill/>
          <a:ln w="9525">
            <a:noFill/>
            <a:miter lim="800000"/>
            <a:headEnd/>
            <a:tailEnd/>
          </a:ln>
        </p:spPr>
        <p:txBody>
          <a:bodyPr wrap="square">
            <a:spAutoFit/>
          </a:bodyPr>
          <a:lstStyle/>
          <a:p>
            <a:r>
              <a:rPr lang="en-US" sz="3600" b="1" dirty="0">
                <a:solidFill>
                  <a:srgbClr val="CC0000"/>
                </a:solidFill>
                <a:latin typeface="Gill Sans MT" pitchFamily="34" charset="0"/>
              </a:rPr>
              <a:t> </a:t>
            </a:r>
            <a:endParaRPr lang="en-US" sz="4400" b="1" dirty="0">
              <a:solidFill>
                <a:srgbClr val="CC0000"/>
              </a:solidFill>
              <a:latin typeface="Gill Sans MT" pitchFamily="34" charset="0"/>
            </a:endParaRPr>
          </a:p>
        </p:txBody>
      </p:sp>
    </p:spTree>
    <p:extLst>
      <p:ext uri="{BB962C8B-B14F-4D97-AF65-F5344CB8AC3E}">
        <p14:creationId xmlns:p14="http://schemas.microsoft.com/office/powerpoint/2010/main" val="2867503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234462" y="1066800"/>
            <a:ext cx="8763000" cy="5141845"/>
          </a:xfrm>
          <a:prstGeom prst="rect">
            <a:avLst/>
          </a:prstGeom>
        </p:spPr>
      </p:pic>
      <p:sp>
        <p:nvSpPr>
          <p:cNvPr id="5" name="TextBox 4"/>
          <p:cNvSpPr txBox="1"/>
          <p:nvPr/>
        </p:nvSpPr>
        <p:spPr>
          <a:xfrm>
            <a:off x="457200" y="304800"/>
            <a:ext cx="8534400" cy="523220"/>
          </a:xfrm>
          <a:prstGeom prst="rect">
            <a:avLst/>
          </a:prstGeom>
          <a:noFill/>
        </p:spPr>
        <p:txBody>
          <a:bodyPr wrap="square" rtlCol="0">
            <a:spAutoFit/>
          </a:bodyPr>
          <a:lstStyle/>
          <a:p>
            <a:pPr algn="ctr" rtl="1"/>
            <a:r>
              <a:rPr lang="ar-KW" sz="2800" b="1" dirty="0">
                <a:latin typeface="Arial" pitchFamily="34" charset="0"/>
                <a:cs typeface="Arial" pitchFamily="34" charset="0"/>
              </a:rPr>
              <a:t>مصر 2030: سيناريو ألعاب السلام</a:t>
            </a:r>
            <a:endParaRPr lang="en-US" sz="2800" b="1" dirty="0">
              <a:latin typeface="Arial" pitchFamily="34" charset="0"/>
              <a:cs typeface="Arial" pitchFamily="34" charset="0"/>
            </a:endParaRPr>
          </a:p>
        </p:txBody>
      </p:sp>
    </p:spTree>
    <p:extLst>
      <p:ext uri="{BB962C8B-B14F-4D97-AF65-F5344CB8AC3E}">
        <p14:creationId xmlns:p14="http://schemas.microsoft.com/office/powerpoint/2010/main" val="288962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p:cNvPicPr>
          <p:nvPr/>
        </p:nvPicPr>
        <p:blipFill>
          <a:blip r:embed="rId3">
            <a:extLst>
              <a:ext uri="{28A0092B-C50C-407E-A947-70E740481C1C}">
                <a14:useLocalDpi xmlns:a14="http://schemas.microsoft.com/office/drawing/2010/main" val="0"/>
              </a:ext>
            </a:extLst>
          </a:blip>
          <a:srcRect b="14717"/>
          <a:stretch>
            <a:fillRect/>
          </a:stretch>
        </p:blipFill>
        <p:spPr bwMode="auto">
          <a:xfrm>
            <a:off x="152400" y="1905000"/>
            <a:ext cx="8991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143000" y="5791200"/>
            <a:ext cx="2116138" cy="307975"/>
          </a:xfrm>
          <a:prstGeom prst="rect">
            <a:avLst/>
          </a:prstGeom>
          <a:solidFill>
            <a:srgbClr val="00B0F0"/>
          </a:solidFill>
        </p:spPr>
        <p:txBody>
          <a:bodyPr>
            <a:spAutoFit/>
          </a:bodyPr>
          <a:lstStyle/>
          <a:p>
            <a:pPr algn="ctr" eaLnBrk="0" hangingPunct="0">
              <a:defRPr/>
            </a:pPr>
            <a:r>
              <a:rPr lang="en-US" sz="1400" b="1" dirty="0">
                <a:solidFill>
                  <a:prstClr val="black">
                    <a:lumMod val="75000"/>
                    <a:lumOff val="25000"/>
                  </a:prstClr>
                </a:solidFill>
                <a:latin typeface="Arial" charset="0"/>
              </a:rPr>
              <a:t>Low Stress</a:t>
            </a:r>
          </a:p>
        </p:txBody>
      </p:sp>
      <p:sp>
        <p:nvSpPr>
          <p:cNvPr id="8" name="TextBox 7"/>
          <p:cNvSpPr txBox="1"/>
          <p:nvPr/>
        </p:nvSpPr>
        <p:spPr>
          <a:xfrm>
            <a:off x="3429000" y="5791200"/>
            <a:ext cx="2141538" cy="307975"/>
          </a:xfrm>
          <a:prstGeom prst="rect">
            <a:avLst/>
          </a:prstGeom>
          <a:solidFill>
            <a:srgbClr val="FFFF00"/>
          </a:solidFill>
        </p:spPr>
        <p:txBody>
          <a:bodyPr>
            <a:spAutoFit/>
          </a:bodyPr>
          <a:lstStyle/>
          <a:p>
            <a:pPr algn="ctr" eaLnBrk="0" hangingPunct="0">
              <a:defRPr/>
            </a:pPr>
            <a:r>
              <a:rPr lang="en-US" sz="1400" b="1" dirty="0">
                <a:solidFill>
                  <a:prstClr val="black">
                    <a:lumMod val="75000"/>
                    <a:lumOff val="25000"/>
                  </a:prstClr>
                </a:solidFill>
                <a:latin typeface="Arial" charset="0"/>
              </a:rPr>
              <a:t>Medium-High Stress</a:t>
            </a:r>
          </a:p>
        </p:txBody>
      </p:sp>
      <p:sp>
        <p:nvSpPr>
          <p:cNvPr id="9" name="TextBox 8"/>
          <p:cNvSpPr txBox="1"/>
          <p:nvPr/>
        </p:nvSpPr>
        <p:spPr>
          <a:xfrm>
            <a:off x="5791200" y="5791200"/>
            <a:ext cx="2116138" cy="307975"/>
          </a:xfrm>
          <a:prstGeom prst="rect">
            <a:avLst/>
          </a:prstGeom>
          <a:solidFill>
            <a:srgbClr val="E10040"/>
          </a:solidFill>
        </p:spPr>
        <p:txBody>
          <a:bodyPr>
            <a:spAutoFit/>
          </a:bodyPr>
          <a:lstStyle/>
          <a:p>
            <a:pPr algn="ctr" eaLnBrk="0" hangingPunct="0">
              <a:defRPr/>
            </a:pPr>
            <a:r>
              <a:rPr lang="en-US" sz="1400" b="1" dirty="0">
                <a:solidFill>
                  <a:prstClr val="black">
                    <a:lumMod val="75000"/>
                    <a:lumOff val="25000"/>
                  </a:prstClr>
                </a:solidFill>
                <a:latin typeface="Arial" charset="0"/>
              </a:rPr>
              <a:t>Extremely High Stress</a:t>
            </a:r>
          </a:p>
        </p:txBody>
      </p:sp>
      <p:sp>
        <p:nvSpPr>
          <p:cNvPr id="7174" name="TextBox 5"/>
          <p:cNvSpPr txBox="1">
            <a:spLocks noChangeArrowheads="1"/>
          </p:cNvSpPr>
          <p:nvPr/>
        </p:nvSpPr>
        <p:spPr bwMode="auto">
          <a:xfrm>
            <a:off x="476250" y="158660"/>
            <a:ext cx="81915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a:defRPr sz="2000">
                <a:solidFill>
                  <a:schemeClr val="tx1"/>
                </a:solidFill>
                <a:latin typeface="Arial" pitchFamily="34" charset="0"/>
                <a:ea typeface="ＭＳ Ｐゴシック" pitchFamily="34" charset="-128"/>
              </a:defRPr>
            </a:lvl2pPr>
            <a:lvl3pPr>
              <a:defRPr>
                <a:solidFill>
                  <a:schemeClr val="tx1"/>
                </a:solidFill>
                <a:latin typeface="Arial" pitchFamily="34" charset="0"/>
                <a:ea typeface="ＭＳ Ｐゴシック" pitchFamily="34" charset="-128"/>
              </a:defRPr>
            </a:lvl3pPr>
            <a:lvl4pPr>
              <a:defRPr sz="1600">
                <a:solidFill>
                  <a:schemeClr val="tx1"/>
                </a:solidFill>
                <a:latin typeface="Arial" pitchFamily="34" charset="0"/>
                <a:ea typeface="ＭＳ Ｐゴシック" pitchFamily="34" charset="-128"/>
              </a:defRPr>
            </a:lvl4pPr>
            <a:lvl5pPr>
              <a:defRPr sz="1600">
                <a:solidFill>
                  <a:schemeClr val="tx1"/>
                </a:solidFill>
                <a:latin typeface="Arial" pitchFamily="34" charset="0"/>
                <a:ea typeface="ＭＳ Ｐゴシック" pitchFamily="34" charset="-128"/>
              </a:defRPr>
            </a:lvl5pPr>
            <a:lvl6pPr eaLnBrk="0" hangingPunct="0">
              <a:defRPr sz="1600">
                <a:solidFill>
                  <a:schemeClr val="tx1"/>
                </a:solidFill>
                <a:latin typeface="Arial" pitchFamily="34" charset="0"/>
                <a:ea typeface="ＭＳ Ｐゴシック" pitchFamily="34" charset="-128"/>
              </a:defRPr>
            </a:lvl6pPr>
            <a:lvl7pPr eaLnBrk="0" hangingPunct="0">
              <a:defRPr sz="1600">
                <a:solidFill>
                  <a:schemeClr val="tx1"/>
                </a:solidFill>
                <a:latin typeface="Arial" pitchFamily="34" charset="0"/>
                <a:ea typeface="ＭＳ Ｐゴシック" pitchFamily="34" charset="-128"/>
              </a:defRPr>
            </a:lvl7pPr>
            <a:lvl8pPr eaLnBrk="0" hangingPunct="0">
              <a:defRPr sz="1600">
                <a:solidFill>
                  <a:schemeClr val="tx1"/>
                </a:solidFill>
                <a:latin typeface="Arial" pitchFamily="34" charset="0"/>
                <a:ea typeface="ＭＳ Ｐゴシック" pitchFamily="34" charset="-128"/>
              </a:defRPr>
            </a:lvl8pPr>
            <a:lvl9pPr eaLnBrk="0" hangingPunct="0">
              <a:defRPr sz="1600">
                <a:solidFill>
                  <a:schemeClr val="tx1"/>
                </a:solidFill>
                <a:latin typeface="Arial" pitchFamily="34" charset="0"/>
                <a:ea typeface="ＭＳ Ｐゴシック" pitchFamily="34" charset="-128"/>
              </a:defRPr>
            </a:lvl9pPr>
          </a:lstStyle>
          <a:p>
            <a:pPr algn="ctr" rtl="1" eaLnBrk="0" hangingPunct="0"/>
            <a:r>
              <a:rPr lang="ar-EG" altLang="en-US" dirty="0">
                <a:solidFill>
                  <a:schemeClr val="bg1"/>
                </a:solidFill>
              </a:rPr>
              <a:t>قد </a:t>
            </a:r>
            <a:r>
              <a:rPr lang="ar-KW" altLang="en-US" dirty="0">
                <a:solidFill>
                  <a:schemeClr val="bg1"/>
                </a:solidFill>
              </a:rPr>
              <a:t>يعيش ثلثا البشرية بحلول عام 2025</a:t>
            </a:r>
            <a:r>
              <a:rPr lang="ar-EG" altLang="en-US" dirty="0">
                <a:solidFill>
                  <a:schemeClr val="bg1"/>
                </a:solidFill>
              </a:rPr>
              <a:t> </a:t>
            </a:r>
            <a:r>
              <a:rPr lang="ar-KW" altLang="en-US" dirty="0">
                <a:solidFill>
                  <a:schemeClr val="bg1"/>
                </a:solidFill>
              </a:rPr>
              <a:t>في ظروف إجهاد قاسية </a:t>
            </a:r>
            <a:r>
              <a:rPr lang="ar-EG" altLang="en-US" dirty="0">
                <a:solidFill>
                  <a:schemeClr val="bg1"/>
                </a:solidFill>
              </a:rPr>
              <a:t>تتعلق </a:t>
            </a:r>
            <a:r>
              <a:rPr lang="ar-EG" altLang="en-US" dirty="0" err="1">
                <a:solidFill>
                  <a:schemeClr val="bg1"/>
                </a:solidFill>
              </a:rPr>
              <a:t>با</a:t>
            </a:r>
            <a:r>
              <a:rPr lang="ar-KW" altLang="en-US" dirty="0">
                <a:solidFill>
                  <a:schemeClr val="bg1"/>
                </a:solidFill>
              </a:rPr>
              <a:t>لمياه العذبة بسبب السكان</a:t>
            </a:r>
            <a:r>
              <a:rPr lang="ar-EG" altLang="en-US" dirty="0">
                <a:solidFill>
                  <a:schemeClr val="bg1"/>
                </a:solidFill>
              </a:rPr>
              <a:t>،</a:t>
            </a:r>
            <a:r>
              <a:rPr lang="ar-KW" altLang="en-US" dirty="0">
                <a:solidFill>
                  <a:schemeClr val="bg1"/>
                </a:solidFill>
              </a:rPr>
              <a:t> والنمو الاقتصادي</a:t>
            </a:r>
            <a:r>
              <a:rPr lang="ar-EG" altLang="en-US" dirty="0">
                <a:solidFill>
                  <a:schemeClr val="bg1"/>
                </a:solidFill>
              </a:rPr>
              <a:t>،</a:t>
            </a:r>
            <a:r>
              <a:rPr lang="ar-KW" altLang="en-US" dirty="0">
                <a:solidFill>
                  <a:schemeClr val="bg1"/>
                </a:solidFill>
              </a:rPr>
              <a:t> وتغير المناخ.</a:t>
            </a:r>
            <a:endParaRPr lang="en-US" altLang="en-US" dirty="0">
              <a:solidFill>
                <a:schemeClr val="bg1"/>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59" y="5527155"/>
            <a:ext cx="1304569" cy="1304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2346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85801"/>
            <a:ext cx="7467600" cy="685799"/>
          </a:xfrm>
        </p:spPr>
        <p:txBody>
          <a:bodyPr>
            <a:normAutofit fontScale="90000"/>
          </a:bodyPr>
          <a:lstStyle/>
          <a:p>
            <a:endParaRPr lang="en-US" dirty="0"/>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476" y="0"/>
            <a:ext cx="910752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9516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World_blue_tan"/>
          <p:cNvPicPr>
            <a:picLocks noChangeAspect="1" noChangeArrowheads="1"/>
          </p:cNvPicPr>
          <p:nvPr/>
        </p:nvPicPr>
        <p:blipFill>
          <a:blip r:embed="rId3" cstate="print">
            <a:lum bright="70000" contrast="-70000"/>
          </a:blip>
          <a:srcRect/>
          <a:stretch>
            <a:fillRect/>
          </a:stretch>
        </p:blipFill>
        <p:spPr bwMode="auto">
          <a:xfrm>
            <a:off x="0" y="1655763"/>
            <a:ext cx="9144000" cy="5049837"/>
          </a:xfrm>
          <a:prstGeom prst="rect">
            <a:avLst/>
          </a:prstGeom>
          <a:noFill/>
          <a:ln w="9525">
            <a:noFill/>
            <a:miter lim="800000"/>
            <a:headEnd/>
            <a:tailEnd/>
          </a:ln>
        </p:spPr>
      </p:pic>
      <p:sp>
        <p:nvSpPr>
          <p:cNvPr id="104453" name="Rectangle 5"/>
          <p:cNvSpPr>
            <a:spLocks noGrp="1" noChangeArrowheads="1"/>
          </p:cNvSpPr>
          <p:nvPr>
            <p:ph type="title" idx="4294967295"/>
          </p:nvPr>
        </p:nvSpPr>
        <p:spPr>
          <a:xfrm>
            <a:off x="914400" y="381000"/>
            <a:ext cx="7772400" cy="609600"/>
          </a:xfrm>
        </p:spPr>
        <p:txBody>
          <a:bodyPr wrap="square" tIns="45720" bIns="45720" numCol="1" anchor="t" anchorCtr="0" compatLnSpc="1">
            <a:prstTxWarp prst="textNoShape">
              <a:avLst/>
            </a:prstTxWarp>
            <a:noAutofit/>
          </a:bodyPr>
          <a:lstStyle/>
          <a:p>
            <a:pPr algn="ctr" rtl="1"/>
            <a:r>
              <a:rPr lang="ar-KW" sz="3200" dirty="0">
                <a:solidFill>
                  <a:schemeClr val="bg1"/>
                </a:solidFill>
                <a:latin typeface="Arial" panose="020B0604020202020204" pitchFamily="34" charset="0"/>
                <a:cs typeface="Arial" panose="020B0604020202020204" pitchFamily="34" charset="0"/>
              </a:rPr>
              <a:t>التأثيرات الإقليمية: أفريقيا</a:t>
            </a:r>
            <a:endParaRPr lang="en-US" sz="3200" dirty="0">
              <a:solidFill>
                <a:schemeClr val="bg1"/>
              </a:solidFill>
              <a:latin typeface="Arial" panose="020B0604020202020204" pitchFamily="34" charset="0"/>
              <a:cs typeface="Arial" panose="020B0604020202020204" pitchFamily="34" charset="0"/>
            </a:endParaRPr>
          </a:p>
        </p:txBody>
      </p:sp>
      <p:sp>
        <p:nvSpPr>
          <p:cNvPr id="92164" name="Text Box 7"/>
          <p:cNvSpPr txBox="1">
            <a:spLocks noChangeArrowheads="1"/>
          </p:cNvSpPr>
          <p:nvPr/>
        </p:nvSpPr>
        <p:spPr bwMode="auto">
          <a:xfrm>
            <a:off x="178593" y="2286000"/>
            <a:ext cx="4038600" cy="3046988"/>
          </a:xfrm>
          <a:prstGeom prst="rect">
            <a:avLst/>
          </a:prstGeom>
          <a:noFill/>
          <a:ln w="9525">
            <a:noFill/>
            <a:miter lim="800000"/>
            <a:headEnd/>
            <a:tailEnd/>
          </a:ln>
        </p:spPr>
        <p:txBody>
          <a:bodyPr>
            <a:spAutoFit/>
          </a:bodyPr>
          <a:lstStyle/>
          <a:p>
            <a:pPr algn="just" rtl="1" fontAlgn="base">
              <a:spcBef>
                <a:spcPct val="0"/>
              </a:spcBef>
              <a:spcAft>
                <a:spcPct val="0"/>
              </a:spcAft>
            </a:pPr>
            <a:r>
              <a:rPr lang="ar-KW" sz="2400" b="1" dirty="0">
                <a:latin typeface="Gill Sans MT" pitchFamily="34" charset="0"/>
              </a:rPr>
              <a:t>سيسهل تغير المناخ ما يلي:</a:t>
            </a:r>
          </a:p>
          <a:p>
            <a:pPr algn="just" rtl="1" fontAlgn="base">
              <a:spcBef>
                <a:spcPct val="0"/>
              </a:spcBef>
              <a:spcAft>
                <a:spcPct val="0"/>
              </a:spcAft>
            </a:pPr>
            <a:endParaRPr lang="ar-KW" sz="2400" b="1" dirty="0">
              <a:latin typeface="Gill Sans MT" pitchFamily="34" charset="0"/>
            </a:endParaRPr>
          </a:p>
          <a:p>
            <a:pPr marL="342900" indent="-342900" algn="just" rtl="1" fontAlgn="base">
              <a:spcBef>
                <a:spcPct val="0"/>
              </a:spcBef>
              <a:spcAft>
                <a:spcPct val="0"/>
              </a:spcAft>
              <a:buFont typeface="Arial" panose="020B0604020202020204" pitchFamily="34" charset="0"/>
              <a:buChar char="•"/>
            </a:pPr>
            <a:r>
              <a:rPr lang="ar-KW" sz="2400" b="1" dirty="0">
                <a:latin typeface="Gill Sans MT" pitchFamily="34" charset="0"/>
              </a:rPr>
              <a:t> ضعف الحكم</a:t>
            </a:r>
          </a:p>
          <a:p>
            <a:pPr marL="342900" indent="-342900" algn="just" rtl="1" fontAlgn="base">
              <a:spcBef>
                <a:spcPct val="0"/>
              </a:spcBef>
              <a:spcAft>
                <a:spcPct val="0"/>
              </a:spcAft>
              <a:buFont typeface="Arial" panose="020B0604020202020204" pitchFamily="34" charset="0"/>
              <a:buChar char="•"/>
            </a:pPr>
            <a:r>
              <a:rPr lang="ar-KW" sz="2400" b="1" dirty="0">
                <a:latin typeface="Gill Sans MT" pitchFamily="34" charset="0"/>
              </a:rPr>
              <a:t> الانهيار الاقتصادي</a:t>
            </a:r>
          </a:p>
          <a:p>
            <a:pPr marL="342900" indent="-342900" algn="just" rtl="1" fontAlgn="base">
              <a:spcBef>
                <a:spcPct val="0"/>
              </a:spcBef>
              <a:spcAft>
                <a:spcPct val="0"/>
              </a:spcAft>
              <a:buFont typeface="Arial" panose="020B0604020202020204" pitchFamily="34" charset="0"/>
              <a:buChar char="•"/>
            </a:pPr>
            <a:r>
              <a:rPr lang="ar-KW" sz="2400" b="1" dirty="0">
                <a:latin typeface="Gill Sans MT" pitchFamily="34" charset="0"/>
              </a:rPr>
              <a:t> الهجرات البشرية</a:t>
            </a:r>
          </a:p>
          <a:p>
            <a:pPr marL="342900" indent="-342900" algn="just" rtl="1" fontAlgn="base">
              <a:spcBef>
                <a:spcPct val="0"/>
              </a:spcBef>
              <a:spcAft>
                <a:spcPct val="0"/>
              </a:spcAft>
              <a:buFont typeface="Arial" panose="020B0604020202020204" pitchFamily="34" charset="0"/>
              <a:buChar char="•"/>
            </a:pPr>
            <a:r>
              <a:rPr lang="ar-KW" sz="2400" b="1" dirty="0">
                <a:latin typeface="Gill Sans MT" pitchFamily="34" charset="0"/>
              </a:rPr>
              <a:t> الصراعات المحتملة</a:t>
            </a:r>
            <a:endParaRPr lang="en-US" sz="2400" b="1" dirty="0">
              <a:latin typeface="Gill Sans MT" pitchFamily="34" charset="0"/>
            </a:endParaRPr>
          </a:p>
          <a:p>
            <a:pPr fontAlgn="base">
              <a:spcBef>
                <a:spcPct val="0"/>
              </a:spcBef>
              <a:spcAft>
                <a:spcPct val="0"/>
              </a:spcAft>
              <a:buSzPct val="50000"/>
              <a:buFontTx/>
              <a:buChar char="•"/>
            </a:pPr>
            <a:endParaRPr lang="en-US" sz="2400" b="1" dirty="0">
              <a:latin typeface="Gill Sans MT" pitchFamily="34" charset="0"/>
            </a:endParaRPr>
          </a:p>
        </p:txBody>
      </p:sp>
      <p:pic>
        <p:nvPicPr>
          <p:cNvPr id="92165" name="Picture 8" descr="World_blue_tan"/>
          <p:cNvPicPr>
            <a:picLocks noChangeAspect="1" noChangeArrowheads="1"/>
          </p:cNvPicPr>
          <p:nvPr/>
        </p:nvPicPr>
        <p:blipFill>
          <a:blip r:embed="rId3" cstate="print"/>
          <a:srcRect l="44859" t="30444" r="35887" b="30444"/>
          <a:stretch>
            <a:fillRect/>
          </a:stretch>
        </p:blipFill>
        <p:spPr bwMode="auto">
          <a:xfrm>
            <a:off x="4193747" y="3098050"/>
            <a:ext cx="1760538" cy="1974850"/>
          </a:xfrm>
          <a:prstGeom prst="rect">
            <a:avLst/>
          </a:prstGeom>
          <a:noFill/>
          <a:ln w="9525">
            <a:noFill/>
            <a:miter lim="800000"/>
            <a:headEnd/>
            <a:tailEnd/>
          </a:ln>
        </p:spPr>
      </p:pic>
    </p:spTree>
    <p:extLst>
      <p:ext uri="{BB962C8B-B14F-4D97-AF65-F5344CB8AC3E}">
        <p14:creationId xmlns:p14="http://schemas.microsoft.com/office/powerpoint/2010/main" val="2532516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9799"/>
            <a:ext cx="8610600" cy="1063752"/>
          </a:xfrm>
        </p:spPr>
        <p:txBody>
          <a:bodyPr>
            <a:normAutofit/>
          </a:bodyPr>
          <a:lstStyle/>
          <a:p>
            <a:pPr algn="ctr" rtl="1"/>
            <a:r>
              <a:rPr lang="ar-EG" sz="2800" dirty="0">
                <a:solidFill>
                  <a:schemeClr val="bg1"/>
                </a:solidFill>
                <a:latin typeface="Arial" panose="020B0604020202020204" pitchFamily="34" charset="0"/>
                <a:cs typeface="Arial" panose="020B0604020202020204" pitchFamily="34" charset="0"/>
              </a:rPr>
              <a:t>تغير المناخ والأمن القومي:</a:t>
            </a:r>
            <a:br>
              <a:rPr lang="ar-EG" sz="2800" dirty="0">
                <a:solidFill>
                  <a:schemeClr val="bg1"/>
                </a:solidFill>
                <a:latin typeface="Arial" panose="020B0604020202020204" pitchFamily="34" charset="0"/>
                <a:cs typeface="Arial" panose="020B0604020202020204" pitchFamily="34" charset="0"/>
              </a:rPr>
            </a:br>
            <a:r>
              <a:rPr lang="ar-EG" sz="2800" dirty="0">
                <a:solidFill>
                  <a:schemeClr val="bg1"/>
                </a:solidFill>
                <a:latin typeface="Arial" panose="020B0604020202020204" pitchFamily="34" charset="0"/>
                <a:cs typeface="Arial" panose="020B0604020202020204" pitchFamily="34" charset="0"/>
              </a:rPr>
              <a:t>ثلاثة مجالات للتداخل الدفاعي</a:t>
            </a:r>
            <a:r>
              <a:rPr lang="en-US" sz="2800" dirty="0">
                <a:solidFill>
                  <a:schemeClr val="bg1"/>
                </a:solidFill>
                <a:latin typeface="Arial" panose="020B0604020202020204" pitchFamily="34" charset="0"/>
                <a:cs typeface="Arial" panose="020B0604020202020204" pitchFamily="34" charset="0"/>
              </a:rPr>
              <a:t>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63627098"/>
              </p:ext>
            </p:extLst>
          </p:nvPr>
        </p:nvGraphicFramePr>
        <p:xfrm>
          <a:off x="914400" y="1524000"/>
          <a:ext cx="7391400" cy="4632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6206613" y="4225812"/>
            <a:ext cx="1870587" cy="400110"/>
          </a:xfrm>
          <a:prstGeom prst="rect">
            <a:avLst/>
          </a:prstGeom>
          <a:noFill/>
        </p:spPr>
        <p:txBody>
          <a:bodyPr wrap="square" rtlCol="0">
            <a:spAutoFit/>
          </a:bodyPr>
          <a:lstStyle/>
          <a:p>
            <a:pPr algn="ctr" rtl="1" fontAlgn="base">
              <a:spcBef>
                <a:spcPct val="0"/>
              </a:spcBef>
              <a:spcAft>
                <a:spcPct val="0"/>
              </a:spcAft>
            </a:pPr>
            <a:r>
              <a:rPr lang="ar-EG" sz="2000" b="1" dirty="0">
                <a:solidFill>
                  <a:prstClr val="black"/>
                </a:solidFill>
                <a:latin typeface="Arial" pitchFamily="34" charset="0"/>
              </a:rPr>
              <a:t>1. التخفيف</a:t>
            </a:r>
            <a:endParaRPr lang="en-US" sz="2000" b="1" dirty="0">
              <a:solidFill>
                <a:prstClr val="black"/>
              </a:solidFill>
              <a:latin typeface="Arial" pitchFamily="34" charset="0"/>
            </a:endParaRPr>
          </a:p>
        </p:txBody>
      </p:sp>
      <p:sp>
        <p:nvSpPr>
          <p:cNvPr id="6" name="TextBox 5"/>
          <p:cNvSpPr txBox="1"/>
          <p:nvPr/>
        </p:nvSpPr>
        <p:spPr>
          <a:xfrm>
            <a:off x="3576484" y="4225812"/>
            <a:ext cx="2133600" cy="400110"/>
          </a:xfrm>
          <a:prstGeom prst="rect">
            <a:avLst/>
          </a:prstGeom>
          <a:noFill/>
        </p:spPr>
        <p:txBody>
          <a:bodyPr wrap="square" rtlCol="0">
            <a:spAutoFit/>
          </a:bodyPr>
          <a:lstStyle/>
          <a:p>
            <a:pPr algn="ctr" rtl="1" fontAlgn="base">
              <a:spcBef>
                <a:spcPct val="0"/>
              </a:spcBef>
              <a:spcAft>
                <a:spcPct val="0"/>
              </a:spcAft>
            </a:pPr>
            <a:r>
              <a:rPr lang="ar-EG" sz="2000" b="1" dirty="0">
                <a:solidFill>
                  <a:prstClr val="black"/>
                </a:solidFill>
                <a:latin typeface="Arial" pitchFamily="34" charset="0"/>
              </a:rPr>
              <a:t>2. التكيف</a:t>
            </a:r>
            <a:endParaRPr lang="en-US" sz="2000" b="1" dirty="0">
              <a:solidFill>
                <a:prstClr val="black"/>
              </a:solidFill>
              <a:latin typeface="Arial" pitchFamily="34" charset="0"/>
            </a:endParaRPr>
          </a:p>
        </p:txBody>
      </p:sp>
      <p:sp>
        <p:nvSpPr>
          <p:cNvPr id="8" name="TextBox 7"/>
          <p:cNvSpPr txBox="1"/>
          <p:nvPr/>
        </p:nvSpPr>
        <p:spPr>
          <a:xfrm>
            <a:off x="1066800" y="4227142"/>
            <a:ext cx="2133600" cy="400110"/>
          </a:xfrm>
          <a:prstGeom prst="rect">
            <a:avLst/>
          </a:prstGeom>
          <a:noFill/>
        </p:spPr>
        <p:txBody>
          <a:bodyPr wrap="square" rtlCol="0">
            <a:spAutoFit/>
          </a:bodyPr>
          <a:lstStyle/>
          <a:p>
            <a:pPr algn="r" rtl="1" fontAlgn="base">
              <a:spcBef>
                <a:spcPct val="0"/>
              </a:spcBef>
              <a:spcAft>
                <a:spcPct val="0"/>
              </a:spcAft>
            </a:pPr>
            <a:r>
              <a:rPr lang="ar-EG" sz="2000" b="1" dirty="0">
                <a:solidFill>
                  <a:prstClr val="black"/>
                </a:solidFill>
                <a:latin typeface="Arial" pitchFamily="34" charset="0"/>
              </a:rPr>
              <a:t>3</a:t>
            </a:r>
            <a:r>
              <a:rPr lang="ar-KW" sz="2000" b="1" dirty="0">
                <a:solidFill>
                  <a:prstClr val="black"/>
                </a:solidFill>
                <a:latin typeface="Arial" pitchFamily="34" charset="0"/>
              </a:rPr>
              <a:t>. إدارة العواقب</a:t>
            </a:r>
            <a:endParaRPr lang="en-US" sz="2000" b="1" dirty="0">
              <a:solidFill>
                <a:prstClr val="black"/>
              </a:solidFill>
              <a:latin typeface="Arial" pitchFamily="34" charset="0"/>
            </a:endParaRPr>
          </a:p>
        </p:txBody>
      </p:sp>
      <p:sp>
        <p:nvSpPr>
          <p:cNvPr id="7" name="Oval 6">
            <a:extLst>
              <a:ext uri="{FF2B5EF4-FFF2-40B4-BE49-F238E27FC236}">
                <a16:creationId xmlns:a16="http://schemas.microsoft.com/office/drawing/2014/main" id="{41325344-4887-424C-9902-F462ECB03901}"/>
              </a:ext>
            </a:extLst>
          </p:cNvPr>
          <p:cNvSpPr/>
          <p:nvPr/>
        </p:nvSpPr>
        <p:spPr>
          <a:xfrm>
            <a:off x="6058310" y="1618291"/>
            <a:ext cx="2143022" cy="1968342"/>
          </a:xfrm>
          <a:prstGeom prst="ellipse">
            <a:avLst/>
          </a:prstGeom>
          <a:blipFill rotWithShape="1">
            <a:blip r:embed="rId8"/>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327382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77240"/>
            <a:ext cx="5486400" cy="608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1" y="2819400"/>
            <a:ext cx="32766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1845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4536831" y="1752600"/>
            <a:ext cx="4404360" cy="4191000"/>
          </a:xfrm>
          <a:prstGeom prst="rect">
            <a:avLst/>
          </a:prstGeom>
        </p:spPr>
        <p:txBody>
          <a:bodyPr/>
          <a:lstStyle/>
          <a:p>
            <a:pPr marL="119062" indent="0">
              <a:buNone/>
            </a:pPr>
            <a:endParaRPr lang="en-US" sz="2400" dirty="0"/>
          </a:p>
          <a:p>
            <a:pPr marL="119062" indent="0" algn="r" rtl="1">
              <a:buNone/>
            </a:pPr>
            <a:r>
              <a:rPr lang="ar-KW" sz="2400" b="1" dirty="0">
                <a:latin typeface="Arial" panose="020B0604020202020204" pitchFamily="34" charset="0"/>
                <a:cs typeface="Arial" panose="020B0604020202020204" pitchFamily="34" charset="0"/>
              </a:rPr>
              <a:t>يلخص مؤشر نوتردام للتكيف العالمي</a:t>
            </a:r>
            <a:r>
              <a:rPr lang="en-US" sz="2400" b="1" dirty="0">
                <a:latin typeface="Arial" panose="020B0604020202020204" pitchFamily="34" charset="0"/>
                <a:cs typeface="Arial" panose="020B0604020202020204" pitchFamily="34" charset="0"/>
              </a:rPr>
              <a:t> </a:t>
            </a:r>
            <a:r>
              <a:rPr lang="ar-KW" sz="2400" b="1" dirty="0">
                <a:latin typeface="Arial" panose="020B0604020202020204" pitchFamily="34" charset="0"/>
                <a:cs typeface="Arial" panose="020B0604020202020204" pitchFamily="34" charset="0"/>
              </a:rPr>
              <a:t>قابلية تعرض الدول لتغير المناخ جنبًا إلى جنب مع استعدادها لتحسين المرونة.</a:t>
            </a:r>
          </a:p>
          <a:p>
            <a:pPr marL="119062" indent="0" algn="r" rtl="1">
              <a:buNone/>
            </a:pPr>
            <a:endParaRPr lang="ar-KW" sz="2400" b="1" dirty="0">
              <a:latin typeface="Arial" panose="020B0604020202020204" pitchFamily="34" charset="0"/>
              <a:cs typeface="Arial" panose="020B0604020202020204" pitchFamily="34" charset="0"/>
            </a:endParaRPr>
          </a:p>
          <a:p>
            <a:pPr marL="119062" indent="0" algn="r" rtl="1">
              <a:buNone/>
            </a:pPr>
            <a:r>
              <a:rPr lang="ar-KW" sz="2400" b="1" dirty="0">
                <a:latin typeface="Arial" panose="020B0604020202020204" pitchFamily="34" charset="0"/>
                <a:cs typeface="Arial" panose="020B0604020202020204" pitchFamily="34" charset="0"/>
              </a:rPr>
              <a:t>ويهدف إلى مساعدة الشركات والقطاع العام على تحديد أفضل </a:t>
            </a:r>
            <a:r>
              <a:rPr lang="ar-EG" sz="2400" b="1" dirty="0">
                <a:latin typeface="Arial" panose="020B0604020202020204" pitchFamily="34" charset="0"/>
                <a:cs typeface="Arial" panose="020B0604020202020204" pitchFamily="34" charset="0"/>
              </a:rPr>
              <a:t>ل</a:t>
            </a:r>
            <a:r>
              <a:rPr lang="ar-KW" sz="2400" b="1" dirty="0">
                <a:latin typeface="Arial" panose="020B0604020202020204" pitchFamily="34" charset="0"/>
                <a:cs typeface="Arial" panose="020B0604020202020204" pitchFamily="34" charset="0"/>
              </a:rPr>
              <a:t>أولويات الاستثمارات</a:t>
            </a:r>
            <a:endParaRPr lang="en-US" sz="2400" b="1" dirty="0">
              <a:latin typeface="Arial" panose="020B0604020202020204" pitchFamily="34" charset="0"/>
              <a:cs typeface="Arial" panose="020B0604020202020204" pitchFamily="34" charset="0"/>
            </a:endParaRPr>
          </a:p>
          <a:p>
            <a:pPr marL="119062" indent="0">
              <a:buNone/>
            </a:pPr>
            <a:endParaRPr lang="en-US" sz="2400" b="1" dirty="0">
              <a:latin typeface="Arial" panose="020B0604020202020204" pitchFamily="34" charset="0"/>
              <a:cs typeface="Arial" panose="020B0604020202020204" pitchFamily="34" charset="0"/>
            </a:endParaRPr>
          </a:p>
          <a:p>
            <a:pPr marL="45720" indent="0">
              <a:buNone/>
            </a:pPr>
            <a:r>
              <a:rPr lang="en-US" sz="2400" b="1" dirty="0">
                <a:latin typeface="Arial" panose="020B0604020202020204" pitchFamily="34" charset="0"/>
                <a:cs typeface="Arial" panose="020B0604020202020204" pitchFamily="34" charset="0"/>
              </a:rPr>
              <a:t> </a:t>
            </a:r>
          </a:p>
          <a:p>
            <a:pPr marL="388620" indent="-342900"/>
            <a:endParaRPr lang="en-US" sz="2800" dirty="0"/>
          </a:p>
          <a:p>
            <a:pPr marL="45720" indent="0">
              <a:buNone/>
            </a:pPr>
            <a:endParaRPr lang="en-US" sz="2000" dirty="0">
              <a:hlinkClick r:id="rId3"/>
            </a:endParaRPr>
          </a:p>
          <a:p>
            <a:pPr marL="45720" indent="0">
              <a:buNone/>
            </a:pPr>
            <a:r>
              <a:rPr lang="en-US" sz="2000" dirty="0"/>
              <a:t> </a:t>
            </a:r>
          </a:p>
          <a:p>
            <a:pPr marL="388620" indent="-342900"/>
            <a:endParaRPr lang="en-US" sz="2800" dirty="0"/>
          </a:p>
        </p:txBody>
      </p:sp>
      <p:pic>
        <p:nvPicPr>
          <p:cNvPr id="16" name="Picture 2"/>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bwMode="auto">
          <a:xfrm>
            <a:off x="117231" y="1752600"/>
            <a:ext cx="44196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descr="Home"/>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381000"/>
            <a:ext cx="3581400" cy="1752600"/>
          </a:xfrm>
          <a:prstGeom prst="rect">
            <a:avLst/>
          </a:prstGeom>
          <a:noFill/>
          <a:ln>
            <a:noFill/>
          </a:ln>
        </p:spPr>
      </p:pic>
    </p:spTree>
    <p:extLst>
      <p:ext uri="{BB962C8B-B14F-4D97-AF65-F5344CB8AC3E}">
        <p14:creationId xmlns:p14="http://schemas.microsoft.com/office/powerpoint/2010/main" val="2492378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49E5DF-ABCA-BB41-941A-FE975C8A0E09}"/>
              </a:ext>
            </a:extLst>
          </p:cNvPr>
          <p:cNvPicPr>
            <a:picLocks noChangeAspect="1"/>
          </p:cNvPicPr>
          <p:nvPr/>
        </p:nvPicPr>
        <p:blipFill>
          <a:blip r:embed="rId2"/>
          <a:stretch>
            <a:fillRect/>
          </a:stretch>
        </p:blipFill>
        <p:spPr>
          <a:xfrm>
            <a:off x="838200" y="304800"/>
            <a:ext cx="7391400" cy="5257800"/>
          </a:xfrm>
          <a:prstGeom prst="rect">
            <a:avLst/>
          </a:prstGeom>
        </p:spPr>
      </p:pic>
    </p:spTree>
    <p:extLst>
      <p:ext uri="{BB962C8B-B14F-4D97-AF65-F5344CB8AC3E}">
        <p14:creationId xmlns:p14="http://schemas.microsoft.com/office/powerpoint/2010/main" val="2894557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World_blue_tan"/>
          <p:cNvPicPr>
            <a:picLocks noChangeAspect="1" noChangeArrowheads="1"/>
          </p:cNvPicPr>
          <p:nvPr/>
        </p:nvPicPr>
        <p:blipFill>
          <a:blip r:embed="rId3" cstate="print"/>
          <a:srcRect/>
          <a:stretch>
            <a:fillRect/>
          </a:stretch>
        </p:blipFill>
        <p:spPr bwMode="auto">
          <a:xfrm>
            <a:off x="0" y="1655763"/>
            <a:ext cx="9144000" cy="5049837"/>
          </a:xfrm>
          <a:prstGeom prst="rect">
            <a:avLst/>
          </a:prstGeom>
          <a:noFill/>
          <a:ln w="9525">
            <a:noFill/>
            <a:miter lim="800000"/>
            <a:headEnd/>
            <a:tailEnd/>
          </a:ln>
        </p:spPr>
      </p:pic>
      <p:pic>
        <p:nvPicPr>
          <p:cNvPr id="90115" name="Picture 5" descr="World_blue_tan"/>
          <p:cNvPicPr>
            <a:picLocks noChangeAspect="1" noChangeArrowheads="1"/>
          </p:cNvPicPr>
          <p:nvPr/>
        </p:nvPicPr>
        <p:blipFill>
          <a:blip r:embed="rId3" cstate="print">
            <a:lum bright="70000" contrast="-70000"/>
          </a:blip>
          <a:srcRect/>
          <a:stretch>
            <a:fillRect/>
          </a:stretch>
        </p:blipFill>
        <p:spPr bwMode="auto">
          <a:xfrm>
            <a:off x="0" y="1676400"/>
            <a:ext cx="9144000" cy="5049838"/>
          </a:xfrm>
          <a:prstGeom prst="rect">
            <a:avLst/>
          </a:prstGeom>
          <a:noFill/>
          <a:ln w="9525">
            <a:noFill/>
            <a:miter lim="800000"/>
            <a:headEnd/>
            <a:tailEnd/>
          </a:ln>
        </p:spPr>
      </p:pic>
      <p:sp>
        <p:nvSpPr>
          <p:cNvPr id="106502" name="Rectangle 6"/>
          <p:cNvSpPr>
            <a:spLocks noGrp="1" noChangeArrowheads="1"/>
          </p:cNvSpPr>
          <p:nvPr>
            <p:ph type="title" idx="4294967295"/>
          </p:nvPr>
        </p:nvSpPr>
        <p:spPr>
          <a:xfrm>
            <a:off x="381000" y="457200"/>
            <a:ext cx="8305800" cy="990600"/>
          </a:xfrm>
        </p:spPr>
        <p:txBody>
          <a:bodyPr wrap="square" tIns="45720" bIns="45720" numCol="1" anchor="t" anchorCtr="0" compatLnSpc="1">
            <a:prstTxWarp prst="textNoShape">
              <a:avLst/>
            </a:prstTxWarp>
            <a:noAutofit/>
          </a:bodyPr>
          <a:lstStyle/>
          <a:p>
            <a:pPr algn="ctr" rtl="1"/>
            <a:r>
              <a:rPr lang="ar-KW" sz="3200" dirty="0">
                <a:solidFill>
                  <a:schemeClr val="bg1"/>
                </a:solidFill>
                <a:latin typeface="Arial" panose="020B0604020202020204" pitchFamily="34" charset="0"/>
                <a:cs typeface="Arial" panose="020B0604020202020204" pitchFamily="34" charset="0"/>
              </a:rPr>
              <a:t>التأثيرات الإقليمية: أوروبا</a:t>
            </a:r>
            <a:endParaRPr lang="en-US" sz="4000" dirty="0"/>
          </a:p>
        </p:txBody>
      </p:sp>
      <p:pic>
        <p:nvPicPr>
          <p:cNvPr id="90117" name="Picture 7" descr="World_blue_tan"/>
          <p:cNvPicPr>
            <a:picLocks noChangeAspect="1" noChangeArrowheads="1"/>
          </p:cNvPicPr>
          <p:nvPr/>
        </p:nvPicPr>
        <p:blipFill>
          <a:blip r:embed="rId3" cstate="print"/>
          <a:srcRect l="47102" t="14207" r="38130" b="66977"/>
          <a:stretch>
            <a:fillRect/>
          </a:stretch>
        </p:blipFill>
        <p:spPr bwMode="auto">
          <a:xfrm>
            <a:off x="4308475" y="2371725"/>
            <a:ext cx="1347788" cy="950913"/>
          </a:xfrm>
          <a:prstGeom prst="rect">
            <a:avLst/>
          </a:prstGeom>
          <a:noFill/>
          <a:ln w="9525">
            <a:noFill/>
            <a:miter lim="800000"/>
            <a:headEnd/>
            <a:tailEnd/>
          </a:ln>
        </p:spPr>
      </p:pic>
      <p:sp>
        <p:nvSpPr>
          <p:cNvPr id="90118" name="Text Box 8"/>
          <p:cNvSpPr txBox="1">
            <a:spLocks noChangeArrowheads="1"/>
          </p:cNvSpPr>
          <p:nvPr/>
        </p:nvSpPr>
        <p:spPr bwMode="auto">
          <a:xfrm>
            <a:off x="457200" y="2371725"/>
            <a:ext cx="7086600" cy="4278094"/>
          </a:xfrm>
          <a:prstGeom prst="rect">
            <a:avLst/>
          </a:prstGeom>
          <a:noFill/>
          <a:ln w="9525">
            <a:noFill/>
            <a:miter lim="800000"/>
            <a:headEnd/>
            <a:tailEnd/>
          </a:ln>
        </p:spPr>
        <p:txBody>
          <a:bodyPr wrap="square">
            <a:spAutoFit/>
          </a:bodyPr>
          <a:lstStyle/>
          <a:p>
            <a:endParaRPr lang="ar-EG" sz="2400" b="1" dirty="0">
              <a:solidFill>
                <a:prstClr val="black"/>
              </a:solidFill>
              <a:latin typeface="Arial" panose="020B0604020202020204" pitchFamily="34" charset="0"/>
              <a:cs typeface="Arial" panose="020B0604020202020204" pitchFamily="34" charset="0"/>
            </a:endParaRPr>
          </a:p>
          <a:p>
            <a:endParaRPr lang="ar-EG" sz="2400" b="1" dirty="0">
              <a:solidFill>
                <a:prstClr val="black"/>
              </a:solidFill>
              <a:latin typeface="Arial" panose="020B0604020202020204" pitchFamily="34" charset="0"/>
              <a:cs typeface="Arial" panose="020B0604020202020204" pitchFamily="34" charset="0"/>
            </a:endParaRPr>
          </a:p>
          <a:p>
            <a:endParaRPr lang="ar-EG" sz="2400" b="1" dirty="0">
              <a:solidFill>
                <a:prstClr val="black"/>
              </a:solidFill>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pPr>
            <a:r>
              <a:rPr lang="ar-KW" sz="2400" b="1" dirty="0">
                <a:solidFill>
                  <a:prstClr val="black"/>
                </a:solidFill>
                <a:latin typeface="Arial" panose="020B0604020202020204" pitchFamily="34" charset="0"/>
                <a:cs typeface="Arial" panose="020B0604020202020204" pitchFamily="34" charset="0"/>
              </a:rPr>
              <a:t>50000 حالة وفاة </a:t>
            </a:r>
            <a:r>
              <a:rPr lang="ar-EG" sz="2400" b="1" dirty="0">
                <a:solidFill>
                  <a:prstClr val="black"/>
                </a:solidFill>
                <a:latin typeface="Arial" panose="020B0604020202020204" pitchFamily="34" charset="0"/>
                <a:cs typeface="Arial" panose="020B0604020202020204" pitchFamily="34" charset="0"/>
              </a:rPr>
              <a:t>في </a:t>
            </a:r>
            <a:r>
              <a:rPr lang="ar-KW" sz="2400" b="1" dirty="0">
                <a:solidFill>
                  <a:prstClr val="black"/>
                </a:solidFill>
                <a:latin typeface="Arial" panose="020B0604020202020204" pitchFamily="34" charset="0"/>
                <a:cs typeface="Arial" panose="020B0604020202020204" pitchFamily="34" charset="0"/>
              </a:rPr>
              <a:t>موجة الحر عام 2003</a:t>
            </a:r>
          </a:p>
          <a:p>
            <a:pPr marL="342900" indent="-342900" algn="r" rtl="1">
              <a:buFont typeface="Arial" panose="020B0604020202020204" pitchFamily="34" charset="0"/>
              <a:buChar char="•"/>
            </a:pPr>
            <a:endParaRPr lang="ar-KW" sz="2400" b="1" dirty="0">
              <a:solidFill>
                <a:prstClr val="black"/>
              </a:solidFill>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pPr>
            <a:r>
              <a:rPr lang="ar-KW" sz="2400" b="1" dirty="0">
                <a:solidFill>
                  <a:prstClr val="black"/>
                </a:solidFill>
                <a:latin typeface="Arial" panose="020B0604020202020204" pitchFamily="34" charset="0"/>
                <a:cs typeface="Arial" panose="020B0604020202020204" pitchFamily="34" charset="0"/>
              </a:rPr>
              <a:t>يؤدي تغير المناخ إلى تفاقم الهجرة من إفريقيا والشرق الأوسط</a:t>
            </a:r>
          </a:p>
          <a:p>
            <a:pPr marL="342900" indent="-342900" algn="r" rtl="1">
              <a:buFont typeface="Arial" panose="020B0604020202020204" pitchFamily="34" charset="0"/>
              <a:buChar char="•"/>
            </a:pPr>
            <a:endParaRPr lang="ar-KW" sz="2400" b="1" dirty="0">
              <a:solidFill>
                <a:prstClr val="black"/>
              </a:solidFill>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pPr>
            <a:r>
              <a:rPr lang="ar-KW" sz="2400" b="1" dirty="0">
                <a:solidFill>
                  <a:prstClr val="black"/>
                </a:solidFill>
                <a:latin typeface="Arial" panose="020B0604020202020204" pitchFamily="34" charset="0"/>
                <a:cs typeface="Arial" panose="020B0604020202020204" pitchFamily="34" charset="0"/>
              </a:rPr>
              <a:t>ركزت أوروبا على الحظر الذي يؤثر على </a:t>
            </a:r>
            <a:r>
              <a:rPr lang="ar-EG" sz="2400" b="1" dirty="0">
                <a:solidFill>
                  <a:prstClr val="black"/>
                </a:solidFill>
                <a:latin typeface="Arial" panose="020B0604020202020204" pitchFamily="34" charset="0"/>
                <a:cs typeface="Arial" panose="020B0604020202020204" pitchFamily="34" charset="0"/>
              </a:rPr>
              <a:t>التحالفات </a:t>
            </a:r>
            <a:r>
              <a:rPr lang="ar-KW" sz="2400" b="1" dirty="0">
                <a:solidFill>
                  <a:prstClr val="black"/>
                </a:solidFill>
                <a:latin typeface="Arial" panose="020B0604020202020204" pitchFamily="34" charset="0"/>
                <a:cs typeface="Arial" panose="020B0604020202020204" pitchFamily="34" charset="0"/>
              </a:rPr>
              <a:t>والمناورات العسكرية</a:t>
            </a:r>
            <a:r>
              <a:rPr lang="en-US" sz="2400" b="1" dirty="0">
                <a:solidFill>
                  <a:prstClr val="black"/>
                </a:solidFill>
                <a:latin typeface="Arial" panose="020B0604020202020204" pitchFamily="34" charset="0"/>
                <a:cs typeface="Arial" panose="020B0604020202020204" pitchFamily="34" charset="0"/>
              </a:rPr>
              <a:t> </a:t>
            </a:r>
          </a:p>
          <a:p>
            <a:endParaRPr lang="en-US" sz="2800" b="1" dirty="0">
              <a:solidFill>
                <a:prstClr val="black"/>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0540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609600" y="381000"/>
            <a:ext cx="8077200" cy="654050"/>
          </a:xfrm>
        </p:spPr>
        <p:txBody>
          <a:bodyPr wrap="square" tIns="45720" bIns="45720" numCol="1" anchor="t" anchorCtr="0" compatLnSpc="1">
            <a:prstTxWarp prst="textNoShape">
              <a:avLst/>
            </a:prstTxWarp>
            <a:noAutofit/>
          </a:bodyPr>
          <a:lstStyle/>
          <a:p>
            <a:pPr algn="ctr" rtl="1"/>
            <a:r>
              <a:rPr lang="ar-KW" sz="3200" dirty="0">
                <a:solidFill>
                  <a:schemeClr val="bg1"/>
                </a:solidFill>
                <a:latin typeface="Arial" pitchFamily="34" charset="0"/>
                <a:cs typeface="Arial" pitchFamily="34" charset="0"/>
              </a:rPr>
              <a:t>التأثيرات الإقليمية: نصف الكرة الغربي</a:t>
            </a:r>
            <a:endParaRPr lang="en-US" sz="3200" dirty="0">
              <a:solidFill>
                <a:schemeClr val="bg1"/>
              </a:solidFill>
              <a:latin typeface="Arial" pitchFamily="34" charset="0"/>
              <a:cs typeface="Arial" pitchFamily="34" charset="0"/>
            </a:endParaRPr>
          </a:p>
        </p:txBody>
      </p:sp>
      <p:sp>
        <p:nvSpPr>
          <p:cNvPr id="98307" name="Rectangle 3"/>
          <p:cNvSpPr>
            <a:spLocks noGrp="1" noChangeArrowheads="1"/>
          </p:cNvSpPr>
          <p:nvPr>
            <p:ph type="body" idx="4294967295"/>
          </p:nvPr>
        </p:nvSpPr>
        <p:spPr/>
        <p:txBody>
          <a:bodyPr/>
          <a:lstStyle/>
          <a:p>
            <a:pPr marL="411163" indent="-342900"/>
            <a:endParaRPr lang="en-US"/>
          </a:p>
        </p:txBody>
      </p:sp>
      <p:pic>
        <p:nvPicPr>
          <p:cNvPr id="98308" name="Picture 4" descr="World_blue_tan"/>
          <p:cNvPicPr>
            <a:picLocks noChangeAspect="1" noChangeArrowheads="1"/>
          </p:cNvPicPr>
          <p:nvPr/>
        </p:nvPicPr>
        <p:blipFill>
          <a:blip r:embed="rId3" cstate="print">
            <a:lum bright="70000" contrast="-70000"/>
          </a:blip>
          <a:srcRect/>
          <a:stretch>
            <a:fillRect/>
          </a:stretch>
        </p:blipFill>
        <p:spPr bwMode="auto">
          <a:xfrm>
            <a:off x="0" y="1655763"/>
            <a:ext cx="9144000" cy="5049837"/>
          </a:xfrm>
          <a:prstGeom prst="rect">
            <a:avLst/>
          </a:prstGeom>
          <a:noFill/>
          <a:ln w="9525">
            <a:noFill/>
            <a:miter lim="800000"/>
            <a:headEnd/>
            <a:tailEnd/>
          </a:ln>
        </p:spPr>
      </p:pic>
      <p:sp>
        <p:nvSpPr>
          <p:cNvPr id="98309" name="Text Box 5"/>
          <p:cNvSpPr txBox="1">
            <a:spLocks noChangeArrowheads="1"/>
          </p:cNvSpPr>
          <p:nvPr/>
        </p:nvSpPr>
        <p:spPr bwMode="auto">
          <a:xfrm>
            <a:off x="3810000" y="2057400"/>
            <a:ext cx="5181600" cy="4154984"/>
          </a:xfrm>
          <a:prstGeom prst="rect">
            <a:avLst/>
          </a:prstGeom>
          <a:noFill/>
          <a:ln w="9525">
            <a:noFill/>
            <a:miter lim="800000"/>
            <a:headEnd/>
            <a:tailEnd/>
          </a:ln>
        </p:spPr>
        <p:txBody>
          <a:bodyPr>
            <a:spAutoFit/>
          </a:bodyPr>
          <a:lstStyle/>
          <a:p>
            <a:pPr algn="just" rtl="1" fontAlgn="base">
              <a:spcBef>
                <a:spcPct val="0"/>
              </a:spcBef>
              <a:spcAft>
                <a:spcPct val="0"/>
              </a:spcAft>
            </a:pPr>
            <a:r>
              <a:rPr lang="ar-EG" sz="2400" b="1" dirty="0">
                <a:latin typeface="Gill Sans MT" pitchFamily="34" charset="0"/>
              </a:rPr>
              <a:t>المناطق الساحلية معرضة لارتفاع مستوى سطح البحر مقرونًا بمزيد من الأعاصير الشديدة</a:t>
            </a:r>
          </a:p>
          <a:p>
            <a:pPr algn="just" rtl="1" fontAlgn="base">
              <a:spcBef>
                <a:spcPct val="0"/>
              </a:spcBef>
              <a:spcAft>
                <a:spcPct val="0"/>
              </a:spcAft>
            </a:pPr>
            <a:endParaRPr lang="ar-EG" sz="2400" b="1" dirty="0">
              <a:latin typeface="Gill Sans MT" pitchFamily="34" charset="0"/>
            </a:endParaRPr>
          </a:p>
          <a:p>
            <a:pPr algn="just" rtl="1" fontAlgn="base">
              <a:spcBef>
                <a:spcPct val="0"/>
              </a:spcBef>
              <a:spcAft>
                <a:spcPct val="0"/>
              </a:spcAft>
            </a:pPr>
            <a:r>
              <a:rPr lang="ar-EG" sz="2400" b="1" dirty="0">
                <a:latin typeface="Gill Sans MT" pitchFamily="34" charset="0"/>
              </a:rPr>
              <a:t>سيؤدي فقدان الأنهار الجليدية إلى إجهاد إمدادات المياه في العديد من المناطق، مثل بيرو وفنزويلا</a:t>
            </a:r>
          </a:p>
          <a:p>
            <a:pPr algn="just" rtl="1" fontAlgn="base">
              <a:spcBef>
                <a:spcPct val="0"/>
              </a:spcBef>
              <a:spcAft>
                <a:spcPct val="0"/>
              </a:spcAft>
            </a:pPr>
            <a:endParaRPr lang="ar-EG" sz="2400" b="1" dirty="0">
              <a:latin typeface="Gill Sans MT" pitchFamily="34" charset="0"/>
            </a:endParaRPr>
          </a:p>
          <a:p>
            <a:pPr algn="just" rtl="1" fontAlgn="base">
              <a:spcBef>
                <a:spcPct val="0"/>
              </a:spcBef>
              <a:spcAft>
                <a:spcPct val="0"/>
              </a:spcAft>
            </a:pPr>
            <a:r>
              <a:rPr lang="ar-EG" sz="2400" b="1" dirty="0">
                <a:latin typeface="Gill Sans MT" pitchFamily="34" charset="0"/>
              </a:rPr>
              <a:t>تتزايد الهجرة إلى الولايات المتحدة من أمريكا الوسطى</a:t>
            </a:r>
          </a:p>
          <a:p>
            <a:pPr fontAlgn="base">
              <a:spcBef>
                <a:spcPct val="0"/>
              </a:spcBef>
              <a:spcAft>
                <a:spcPct val="0"/>
              </a:spcAft>
            </a:pPr>
            <a:endParaRPr lang="ar-EG" sz="2400" b="1" dirty="0">
              <a:latin typeface="Gill Sans MT" pitchFamily="34" charset="0"/>
            </a:endParaRPr>
          </a:p>
        </p:txBody>
      </p:sp>
      <p:pic>
        <p:nvPicPr>
          <p:cNvPr id="98311" name="Picture 7" descr="World_blue_tan"/>
          <p:cNvPicPr>
            <a:picLocks noChangeAspect="1" noChangeArrowheads="1"/>
          </p:cNvPicPr>
          <p:nvPr/>
        </p:nvPicPr>
        <p:blipFill>
          <a:blip r:embed="rId3" cstate="print"/>
          <a:srcRect l="3365" t="14207" r="58318" b="20296"/>
          <a:stretch>
            <a:fillRect/>
          </a:stretch>
        </p:blipFill>
        <p:spPr bwMode="auto">
          <a:xfrm>
            <a:off x="307975" y="2395538"/>
            <a:ext cx="3505200" cy="3265487"/>
          </a:xfrm>
          <a:prstGeom prst="rect">
            <a:avLst/>
          </a:prstGeom>
          <a:noFill/>
          <a:ln w="9525">
            <a:noFill/>
            <a:miter lim="800000"/>
            <a:headEnd/>
            <a:tailEnd/>
          </a:ln>
        </p:spPr>
      </p:pic>
    </p:spTree>
    <p:extLst>
      <p:ext uri="{BB962C8B-B14F-4D97-AF65-F5344CB8AC3E}">
        <p14:creationId xmlns:p14="http://schemas.microsoft.com/office/powerpoint/2010/main" val="1322669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975" y="633710"/>
            <a:ext cx="4619625" cy="4001095"/>
          </a:xfrm>
          <a:prstGeom prst="rect">
            <a:avLst/>
          </a:prstGeom>
        </p:spPr>
        <p:txBody>
          <a:bodyPr wrap="square">
            <a:spAutoFit/>
          </a:bodyPr>
          <a:lstStyle/>
          <a:p>
            <a:pPr marL="438150" lvl="0" indent="-319088" algn="r" rtl="1" fontAlgn="base">
              <a:spcBef>
                <a:spcPct val="0"/>
              </a:spcBef>
              <a:spcAft>
                <a:spcPct val="0"/>
              </a:spcAft>
              <a:buClr>
                <a:srgbClr val="F0AD00"/>
              </a:buClr>
              <a:buSzPct val="80000"/>
              <a:buFont typeface="Wingdings 2" pitchFamily="18" charset="2"/>
              <a:buChar char=""/>
            </a:pPr>
            <a:r>
              <a:rPr lang="ar-KW" b="1" dirty="0">
                <a:solidFill>
                  <a:prstClr val="black"/>
                </a:solidFill>
                <a:latin typeface="Arial" panose="020B0604020202020204" pitchFamily="34" charset="0"/>
                <a:cs typeface="Arial" panose="020B0604020202020204" pitchFamily="34" charset="0"/>
              </a:rPr>
              <a:t>يؤثر تغير المناخ على الاستقرار في مناطق من العالم تعمل فيها قواتنا اليوم. من المناسب دمج دوافع عدم الاستقرار التي تؤثر على البيئة الأمنية في مناطقهم في تخطيطهم ".</a:t>
            </a:r>
            <a:endParaRPr lang="en-US" b="1" dirty="0">
              <a:solidFill>
                <a:prstClr val="black"/>
              </a:solidFill>
              <a:latin typeface="Arial" panose="020B0604020202020204" pitchFamily="34" charset="0"/>
              <a:cs typeface="Arial" panose="020B0604020202020204" pitchFamily="34" charset="0"/>
            </a:endParaRPr>
          </a:p>
          <a:p>
            <a:pPr marL="119062" lvl="0" algn="r" rtl="1" fontAlgn="base">
              <a:spcBef>
                <a:spcPct val="0"/>
              </a:spcBef>
              <a:spcAft>
                <a:spcPct val="0"/>
              </a:spcAft>
              <a:buClr>
                <a:srgbClr val="F0AD00"/>
              </a:buClr>
              <a:buSzPct val="80000"/>
            </a:pPr>
            <a:r>
              <a:rPr lang="en-US" b="1" dirty="0">
                <a:solidFill>
                  <a:prstClr val="black"/>
                </a:solidFill>
                <a:latin typeface="Arial" panose="020B0604020202020204" pitchFamily="34" charset="0"/>
                <a:cs typeface="Arial" panose="020B0604020202020204" pitchFamily="34" charset="0"/>
              </a:rPr>
              <a:t> </a:t>
            </a:r>
          </a:p>
          <a:p>
            <a:pPr marL="119062" lvl="0" fontAlgn="base">
              <a:spcBef>
                <a:spcPct val="0"/>
              </a:spcBef>
              <a:spcAft>
                <a:spcPct val="0"/>
              </a:spcAft>
              <a:buClr>
                <a:srgbClr val="F0AD00"/>
              </a:buClr>
              <a:buSzPct val="80000"/>
            </a:pPr>
            <a:endParaRPr lang="en-US" b="1" dirty="0">
              <a:solidFill>
                <a:prstClr val="black"/>
              </a:solidFill>
              <a:latin typeface="Arial" panose="020B0604020202020204" pitchFamily="34" charset="0"/>
              <a:cs typeface="Arial" panose="020B0604020202020204" pitchFamily="34" charset="0"/>
            </a:endParaRPr>
          </a:p>
          <a:p>
            <a:pPr marL="119062" lvl="0" fontAlgn="base">
              <a:spcBef>
                <a:spcPct val="0"/>
              </a:spcBef>
              <a:spcAft>
                <a:spcPct val="0"/>
              </a:spcAft>
              <a:buClr>
                <a:srgbClr val="F0AD00"/>
              </a:buClr>
              <a:buSzPct val="80000"/>
            </a:pPr>
            <a:endParaRPr lang="en-US" b="1" dirty="0">
              <a:solidFill>
                <a:prstClr val="black"/>
              </a:solidFill>
              <a:latin typeface="Arial" panose="020B0604020202020204" pitchFamily="34" charset="0"/>
              <a:cs typeface="Arial" panose="020B0604020202020204" pitchFamily="34" charset="0"/>
            </a:endParaRPr>
          </a:p>
          <a:p>
            <a:pPr marL="119062" lvl="0" fontAlgn="base">
              <a:spcBef>
                <a:spcPct val="0"/>
              </a:spcBef>
              <a:spcAft>
                <a:spcPct val="0"/>
              </a:spcAft>
              <a:buClr>
                <a:srgbClr val="F0AD00"/>
              </a:buClr>
              <a:buSzPct val="80000"/>
            </a:pPr>
            <a:endParaRPr lang="en-US" sz="2400" b="1" dirty="0">
              <a:solidFill>
                <a:prstClr val="black"/>
              </a:solidFill>
              <a:latin typeface="Arial" panose="020B0604020202020204" pitchFamily="34" charset="0"/>
              <a:cs typeface="Arial" panose="020B0604020202020204" pitchFamily="34" charset="0"/>
            </a:endParaRPr>
          </a:p>
          <a:p>
            <a:pPr marL="438150" lvl="0" indent="-319088" algn="r" rtl="1" fontAlgn="base">
              <a:spcBef>
                <a:spcPct val="0"/>
              </a:spcBef>
              <a:spcAft>
                <a:spcPct val="0"/>
              </a:spcAft>
              <a:buClr>
                <a:srgbClr val="F0AD00"/>
              </a:buClr>
              <a:buSzPct val="80000"/>
              <a:buFont typeface="Wingdings 2" pitchFamily="18" charset="2"/>
              <a:buChar char=""/>
            </a:pPr>
            <a:r>
              <a:rPr lang="ar-KW" b="1" dirty="0">
                <a:solidFill>
                  <a:prstClr val="black"/>
                </a:solidFill>
                <a:latin typeface="Arial" panose="020B0604020202020204" pitchFamily="34" charset="0"/>
                <a:cs typeface="Arial" panose="020B0604020202020204" pitchFamily="34" charset="0"/>
              </a:rPr>
              <a:t>" لا يمكن لأي دولة اليوم أن تجد أمنًا دائمًا دون معالجة أزمة المناخ. نواجه جميع أنواع التهديدات في مجال عملنا، لكن القليل منه</a:t>
            </a:r>
            <a:r>
              <a:rPr lang="ar-EG" b="1" dirty="0">
                <a:solidFill>
                  <a:prstClr val="black"/>
                </a:solidFill>
                <a:latin typeface="Arial" panose="020B0604020202020204" pitchFamily="34" charset="0"/>
                <a:cs typeface="Arial" panose="020B0604020202020204" pitchFamily="34" charset="0"/>
              </a:rPr>
              <a:t>ا</a:t>
            </a:r>
            <a:r>
              <a:rPr lang="ar-KW" b="1" dirty="0">
                <a:solidFill>
                  <a:prstClr val="black"/>
                </a:solidFill>
                <a:latin typeface="Arial" panose="020B0604020202020204" pitchFamily="34" charset="0"/>
                <a:cs typeface="Arial" panose="020B0604020202020204" pitchFamily="34" charset="0"/>
              </a:rPr>
              <a:t> يستحق حقًا أن يُطلق عليه وجودي. أزمة المناخ </a:t>
            </a:r>
            <a:r>
              <a:rPr lang="ar-EG" b="1" dirty="0">
                <a:solidFill>
                  <a:prstClr val="black"/>
                </a:solidFill>
                <a:latin typeface="Arial" panose="020B0604020202020204" pitchFamily="34" charset="0"/>
                <a:cs typeface="Arial" panose="020B0604020202020204" pitchFamily="34" charset="0"/>
              </a:rPr>
              <a:t>وجودية</a:t>
            </a:r>
            <a:r>
              <a:rPr lang="ar-KW" b="1" dirty="0">
                <a:solidFill>
                  <a:prstClr val="black"/>
                </a:solidFill>
                <a:latin typeface="Arial" panose="020B0604020202020204" pitchFamily="34" charset="0"/>
                <a:cs typeface="Arial" panose="020B0604020202020204" pitchFamily="34" charset="0"/>
              </a:rPr>
              <a:t>."</a:t>
            </a:r>
            <a:r>
              <a:rPr lang="en-US" b="1" dirty="0">
                <a:solidFill>
                  <a:prstClr val="black"/>
                </a:solidFill>
                <a:latin typeface="Arial" panose="020B0604020202020204" pitchFamily="34" charset="0"/>
                <a:cs typeface="Arial" panose="020B0604020202020204" pitchFamily="34" charset="0"/>
              </a:rPr>
              <a:t> </a:t>
            </a:r>
          </a:p>
          <a:p>
            <a:pPr marL="438150" lvl="0" indent="-319088" fontAlgn="base">
              <a:spcBef>
                <a:spcPct val="0"/>
              </a:spcBef>
              <a:spcAft>
                <a:spcPct val="0"/>
              </a:spcAft>
              <a:buClr>
                <a:srgbClr val="F0AD00"/>
              </a:buClr>
              <a:buSzPct val="80000"/>
              <a:buFont typeface="Wingdings 2" pitchFamily="18" charset="2"/>
              <a:buChar char=""/>
            </a:pPr>
            <a:endParaRPr lang="en-US" sz="3200" dirty="0">
              <a:solidFill>
                <a:prstClr val="black"/>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820615"/>
            <a:ext cx="1828800" cy="2172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3505200"/>
            <a:ext cx="3228975"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9213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990600"/>
          </a:xfrm>
        </p:spPr>
        <p:txBody>
          <a:bodyPr>
            <a:noAutofit/>
          </a:bodyPr>
          <a:lstStyle/>
          <a:p>
            <a:pPr algn="ctr" rtl="1"/>
            <a:r>
              <a:rPr lang="ar-EG" sz="2800" dirty="0">
                <a:latin typeface="Arial" panose="020B0604020202020204" pitchFamily="34" charset="0"/>
                <a:cs typeface="Arial" panose="020B0604020202020204" pitchFamily="34" charset="0"/>
              </a:rPr>
              <a:t>تغير المناخ: تطور منظور مجتمع الدفاع</a:t>
            </a:r>
            <a:r>
              <a:rPr lang="en-US" sz="2800" dirty="0">
                <a:latin typeface="Arial" panose="020B0604020202020204" pitchFamily="34" charset="0"/>
                <a:cs typeface="Arial" panose="020B0604020202020204" pitchFamily="34" charset="0"/>
              </a:rPr>
              <a:t>  </a:t>
            </a:r>
          </a:p>
        </p:txBody>
      </p:sp>
      <p:sp>
        <p:nvSpPr>
          <p:cNvPr id="3" name="Content Placeholder 2"/>
          <p:cNvSpPr>
            <a:spLocks noGrp="1"/>
          </p:cNvSpPr>
          <p:nvPr>
            <p:ph idx="1"/>
          </p:nvPr>
        </p:nvSpPr>
        <p:spPr>
          <a:xfrm>
            <a:off x="228600" y="2095500"/>
            <a:ext cx="8686800" cy="2667000"/>
          </a:xfrm>
        </p:spPr>
        <p:txBody>
          <a:bodyPr>
            <a:normAutofit/>
          </a:bodyPr>
          <a:lstStyle/>
          <a:p>
            <a:pPr marL="285750" indent="-285750" algn="just" rtl="1">
              <a:buFont typeface="Arial" panose="020B0604020202020204" pitchFamily="34" charset="0"/>
              <a:buChar char="•"/>
            </a:pPr>
            <a:r>
              <a:rPr lang="ar-KW" sz="1600" b="1" i="1" dirty="0">
                <a:solidFill>
                  <a:srgbClr val="FF0000"/>
                </a:solidFill>
                <a:latin typeface="Arial" panose="020B0604020202020204" pitchFamily="34" charset="0"/>
                <a:cs typeface="Arial" panose="020B0604020202020204" pitchFamily="34" charset="0"/>
              </a:rPr>
              <a:t>التهديد المضاعف </a:t>
            </a:r>
            <a:r>
              <a:rPr lang="ar-KW" sz="1600" b="1" dirty="0">
                <a:latin typeface="Arial" panose="020B0604020202020204" pitchFamily="34" charset="0"/>
                <a:cs typeface="Arial" panose="020B0604020202020204" pitchFamily="34" charset="0"/>
              </a:rPr>
              <a:t>لعدم الاستقرار في بعض أكثر المناطق تقلبًا في العالم: يمثل تحديات كبيرة للأمن القومي </a:t>
            </a:r>
            <a:r>
              <a:rPr lang="ar-EG" sz="1600" b="1" dirty="0">
                <a:latin typeface="Arial" panose="020B0604020202020204" pitchFamily="34" charset="0"/>
                <a:cs typeface="Arial" panose="020B0604020202020204" pitchFamily="34" charset="0"/>
              </a:rPr>
              <a:t>الأمريكي."</a:t>
            </a:r>
            <a:r>
              <a:rPr lang="ar-KW" sz="1600" b="1" dirty="0">
                <a:latin typeface="Arial" panose="020B0604020202020204" pitchFamily="34" charset="0"/>
                <a:cs typeface="Arial" panose="020B0604020202020204" pitchFamily="34" charset="0"/>
              </a:rPr>
              <a:t> </a:t>
            </a:r>
            <a:endParaRPr lang="ar-EG" sz="1600" b="1" dirty="0">
              <a:latin typeface="Arial" panose="020B0604020202020204" pitchFamily="34" charset="0"/>
              <a:cs typeface="Arial" panose="020B0604020202020204" pitchFamily="34" charset="0"/>
            </a:endParaRPr>
          </a:p>
          <a:p>
            <a:pPr marL="0" indent="0" algn="just" rtl="1">
              <a:buNone/>
            </a:pPr>
            <a:r>
              <a:rPr lang="ar-KW" sz="1600" b="1" dirty="0">
                <a:latin typeface="Arial" panose="020B0604020202020204" pitchFamily="34" charset="0"/>
                <a:cs typeface="Arial" panose="020B0604020202020204" pitchFamily="34" charset="0"/>
              </a:rPr>
              <a:t>- كلية شمال الأطلسي</a:t>
            </a:r>
            <a:r>
              <a:rPr lang="ar-EG" sz="1600" b="1" dirty="0">
                <a:latin typeface="Arial" panose="020B0604020202020204" pitchFamily="34" charset="0"/>
                <a:cs typeface="Arial" panose="020B0604020202020204" pitchFamily="34" charset="0"/>
              </a:rPr>
              <a:t>، </a:t>
            </a:r>
            <a:r>
              <a:rPr lang="ar-EG" sz="1600" b="1" dirty="0">
                <a:latin typeface="Arial" panose="020B0604020202020204" pitchFamily="34" charset="0"/>
                <a:cs typeface="Arial" panose="020B0604020202020204" pitchFamily="34" charset="0"/>
                <a:hlinkClick r:id="rId3"/>
              </a:rPr>
              <a:t>الأمن القومي </a:t>
            </a:r>
            <a:r>
              <a:rPr lang="ar-KW" sz="1600" b="1" dirty="0">
                <a:latin typeface="Arial" panose="020B0604020202020204" pitchFamily="34" charset="0"/>
                <a:cs typeface="Arial" panose="020B0604020202020204" pitchFamily="34" charset="0"/>
                <a:hlinkClick r:id="rId3"/>
              </a:rPr>
              <a:t>وخطر تغير المناخ</a:t>
            </a:r>
            <a:r>
              <a:rPr lang="ar-KW" sz="1600" b="1" dirty="0">
                <a:latin typeface="Arial" panose="020B0604020202020204" pitchFamily="34" charset="0"/>
                <a:cs typeface="Arial" panose="020B0604020202020204" pitchFamily="34" charset="0"/>
              </a:rPr>
              <a:t>، (2007)</a:t>
            </a:r>
          </a:p>
          <a:p>
            <a:pPr marL="285750" indent="-285750" algn="just" rtl="1">
              <a:buFont typeface="Arial" panose="020B0604020202020204" pitchFamily="34" charset="0"/>
              <a:buChar char="•"/>
            </a:pPr>
            <a:endParaRPr lang="ar-KW" sz="1600" b="1" dirty="0">
              <a:latin typeface="Arial" panose="020B0604020202020204" pitchFamily="34" charset="0"/>
              <a:cs typeface="Arial" panose="020B0604020202020204" pitchFamily="34" charset="0"/>
            </a:endParaRPr>
          </a:p>
          <a:p>
            <a:pPr marL="285750" indent="-285750" algn="just" rtl="1">
              <a:buFont typeface="Arial" panose="020B0604020202020204" pitchFamily="34" charset="0"/>
              <a:buChar char="•"/>
            </a:pPr>
            <a:r>
              <a:rPr lang="ar-KW" sz="1600" b="1" i="1" dirty="0">
                <a:solidFill>
                  <a:srgbClr val="FF0000"/>
                </a:solidFill>
                <a:latin typeface="Arial" panose="020B0604020202020204" pitchFamily="34" charset="0"/>
                <a:cs typeface="Arial" panose="020B0604020202020204" pitchFamily="34" charset="0"/>
              </a:rPr>
              <a:t>تسريع عدم الاستقرار أو الصراع</a:t>
            </a:r>
            <a:r>
              <a:rPr lang="ar-KW" sz="1600" b="1" dirty="0">
                <a:latin typeface="Arial" panose="020B0604020202020204" pitchFamily="34" charset="0"/>
                <a:cs typeface="Arial" panose="020B0604020202020204" pitchFamily="34" charset="0"/>
              </a:rPr>
              <a:t>، مما يلقي بعبء على المؤسسات المدنية والعسكرية في جميع أنحاء العالم</a:t>
            </a:r>
          </a:p>
          <a:p>
            <a:pPr marL="0" indent="0" algn="just" rtl="1">
              <a:buNone/>
            </a:pPr>
            <a:r>
              <a:rPr lang="ar-KW" sz="1600" b="1" dirty="0">
                <a:latin typeface="Arial" panose="020B0604020202020204" pitchFamily="34" charset="0"/>
                <a:cs typeface="Arial" panose="020B0604020202020204" pitchFamily="34" charset="0"/>
              </a:rPr>
              <a:t>وزارة الدفاع- </a:t>
            </a:r>
            <a:r>
              <a:rPr lang="ar-KW" sz="1600" b="1" dirty="0">
                <a:latin typeface="Arial" panose="020B0604020202020204" pitchFamily="34" charset="0"/>
                <a:cs typeface="Arial" panose="020B0604020202020204" pitchFamily="34" charset="0"/>
                <a:hlinkClick r:id="rId4"/>
              </a:rPr>
              <a:t>مراجعة الدفاع كل أربع سنوات </a:t>
            </a:r>
            <a:r>
              <a:rPr lang="ar-KW" sz="1600" b="1" dirty="0">
                <a:latin typeface="Arial" panose="020B0604020202020204" pitchFamily="34" charset="0"/>
                <a:cs typeface="Arial" panose="020B0604020202020204" pitchFamily="34" charset="0"/>
              </a:rPr>
              <a:t>(2010، 2014)</a:t>
            </a:r>
          </a:p>
          <a:p>
            <a:pPr marL="285750" indent="-285750" algn="just" rtl="1">
              <a:buFont typeface="Arial" panose="020B0604020202020204" pitchFamily="34" charset="0"/>
              <a:buChar char="•"/>
            </a:pPr>
            <a:endParaRPr lang="ar-KW" sz="1600" b="1" dirty="0">
              <a:latin typeface="Arial" panose="020B0604020202020204" pitchFamily="34" charset="0"/>
              <a:cs typeface="Arial" panose="020B0604020202020204" pitchFamily="34" charset="0"/>
            </a:endParaRPr>
          </a:p>
          <a:p>
            <a:pPr marL="285750" indent="-285750" algn="just" rtl="1">
              <a:buFont typeface="Arial" panose="020B0604020202020204" pitchFamily="34" charset="0"/>
              <a:buChar char="•"/>
            </a:pPr>
            <a:endParaRPr lang="ar-KW" sz="1600" b="1" dirty="0">
              <a:latin typeface="Arial" panose="020B0604020202020204" pitchFamily="34" charset="0"/>
              <a:cs typeface="Arial" panose="020B0604020202020204" pitchFamily="34" charset="0"/>
            </a:endParaRPr>
          </a:p>
          <a:p>
            <a:pPr marL="285750" indent="-285750" algn="just" rtl="1">
              <a:buFont typeface="Arial" panose="020B0604020202020204" pitchFamily="34" charset="0"/>
              <a:buChar char="•"/>
            </a:pPr>
            <a:r>
              <a:rPr lang="ar-EG" sz="1600" b="1" dirty="0">
                <a:latin typeface="Arial" panose="020B0604020202020204" pitchFamily="34" charset="0"/>
                <a:cs typeface="Arial" panose="020B0604020202020204" pitchFamily="34" charset="0"/>
              </a:rPr>
              <a:t>تحدد </a:t>
            </a:r>
            <a:r>
              <a:rPr lang="ar-KW" sz="1600" b="1" dirty="0">
                <a:latin typeface="Arial" panose="020B0604020202020204" pitchFamily="34" charset="0"/>
                <a:cs typeface="Arial" panose="020B0604020202020204" pitchFamily="34" charset="0"/>
              </a:rPr>
              <a:t>نقاط الضعف الآن على أنها "</a:t>
            </a:r>
            <a:r>
              <a:rPr lang="ar-KW" sz="1600" b="1" i="1" dirty="0">
                <a:solidFill>
                  <a:srgbClr val="FF0000"/>
                </a:solidFill>
                <a:latin typeface="Arial" panose="020B0604020202020204" pitchFamily="34" charset="0"/>
                <a:cs typeface="Arial" panose="020B0604020202020204" pitchFamily="34" charset="0"/>
              </a:rPr>
              <a:t>حافز للصراع</a:t>
            </a:r>
            <a:r>
              <a:rPr lang="ar-KW" sz="1600" b="1" dirty="0">
                <a:latin typeface="Arial" panose="020B0604020202020204" pitchFamily="34" charset="0"/>
                <a:cs typeface="Arial" panose="020B0604020202020204" pitchFamily="34" charset="0"/>
              </a:rPr>
              <a:t>" </a:t>
            </a:r>
            <a:r>
              <a:rPr lang="ar-EG" sz="1600" b="1" dirty="0">
                <a:latin typeface="Arial" panose="020B0604020202020204" pitchFamily="34" charset="0"/>
                <a:cs typeface="Arial" panose="020B0604020202020204" pitchFamily="34" charset="0"/>
              </a:rPr>
              <a:t>مقابل </a:t>
            </a:r>
            <a:r>
              <a:rPr lang="ar-KW" sz="1600" b="1" dirty="0">
                <a:latin typeface="Arial" panose="020B0604020202020204" pitchFamily="34" charset="0"/>
                <a:cs typeface="Arial" panose="020B0604020202020204" pitchFamily="34" charset="0"/>
              </a:rPr>
              <a:t>لهياكل السلطة اللامركزية المتزايدة في جميع أنحاء العالم.</a:t>
            </a:r>
          </a:p>
          <a:p>
            <a:pPr marL="0" indent="0" algn="just" rtl="1">
              <a:buNone/>
            </a:pPr>
            <a:r>
              <a:rPr lang="ar-KW" sz="1600" b="1" dirty="0">
                <a:latin typeface="Arial" panose="020B0604020202020204" pitchFamily="34" charset="0"/>
                <a:cs typeface="Arial" panose="020B0604020202020204" pitchFamily="34" charset="0"/>
              </a:rPr>
              <a:t>- كلية شمال الأطلسي</a:t>
            </a:r>
            <a:r>
              <a:rPr lang="ar-EG" sz="1600" b="1" dirty="0">
                <a:latin typeface="Arial" panose="020B0604020202020204" pitchFamily="34" charset="0"/>
                <a:cs typeface="Arial" panose="020B0604020202020204" pitchFamily="34" charset="0"/>
              </a:rPr>
              <a:t>، </a:t>
            </a:r>
            <a:r>
              <a:rPr lang="ar-KW" sz="1600" b="1" dirty="0">
                <a:latin typeface="Arial" panose="020B0604020202020204" pitchFamily="34" charset="0"/>
                <a:cs typeface="Arial" panose="020B0604020202020204" pitchFamily="34" charset="0"/>
                <a:hlinkClick r:id="rId5"/>
              </a:rPr>
              <a:t>الأمن القومي </a:t>
            </a:r>
            <a:r>
              <a:rPr lang="ar-EG" sz="1600" b="1" dirty="0">
                <a:latin typeface="Arial" panose="020B0604020202020204" pitchFamily="34" charset="0"/>
                <a:cs typeface="Arial" panose="020B0604020202020204" pitchFamily="34" charset="0"/>
                <a:hlinkClick r:id="rId5"/>
              </a:rPr>
              <a:t>والأخطار</a:t>
            </a:r>
            <a:r>
              <a:rPr lang="ar-KW" sz="1600" b="1" dirty="0">
                <a:latin typeface="Arial" panose="020B0604020202020204" pitchFamily="34" charset="0"/>
                <a:cs typeface="Arial" panose="020B0604020202020204" pitchFamily="34" charset="0"/>
                <a:hlinkClick r:id="rId5"/>
              </a:rPr>
              <a:t> المتسارعة لتغير المناخ</a:t>
            </a:r>
            <a:r>
              <a:rPr lang="ar-KW" sz="1600" b="1" dirty="0">
                <a:latin typeface="Arial" panose="020B0604020202020204" pitchFamily="34" charset="0"/>
                <a:cs typeface="Arial" panose="020B0604020202020204" pitchFamily="34" charset="0"/>
              </a:rPr>
              <a:t>، (2014)</a:t>
            </a:r>
            <a:endParaRPr lang="en-US" sz="1600" b="1" dirty="0">
              <a:latin typeface="Arial" panose="020B0604020202020204" pitchFamily="34" charset="0"/>
              <a:cs typeface="Arial" panose="020B0604020202020204" pitchFamily="34" charset="0"/>
            </a:endParaRPr>
          </a:p>
          <a:p>
            <a:pPr marL="0" indent="0">
              <a:buNone/>
            </a:pPr>
            <a:r>
              <a:rPr lang="en-US" sz="1900" b="1" i="1" dirty="0">
                <a:latin typeface="Arial" panose="020B0604020202020204" pitchFamily="34" charset="0"/>
                <a:cs typeface="Arial" panose="020B0604020202020204" pitchFamily="34" charset="0"/>
              </a:rPr>
              <a:t> </a:t>
            </a:r>
            <a:endParaRPr lang="en-US"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1466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371" y="1333099"/>
            <a:ext cx="4800600" cy="4194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486400" y="5754469"/>
            <a:ext cx="2667000" cy="646331"/>
          </a:xfrm>
          <a:prstGeom prst="rect">
            <a:avLst/>
          </a:prstGeom>
          <a:noFill/>
        </p:spPr>
        <p:txBody>
          <a:bodyPr wrap="square" rtlCol="0">
            <a:spAutoFit/>
          </a:bodyPr>
          <a:lstStyle/>
          <a:p>
            <a:pPr algn="r" rtl="1"/>
            <a:r>
              <a:rPr lang="ar-EG" b="1" dirty="0">
                <a:latin typeface="Arial" pitchFamily="34" charset="0"/>
                <a:cs typeface="Arial" pitchFamily="34" charset="0"/>
              </a:rPr>
              <a:t>د. ماركوس كينج</a:t>
            </a:r>
            <a:endParaRPr lang="en-US" b="1" dirty="0">
              <a:latin typeface="Arial" pitchFamily="34" charset="0"/>
              <a:cs typeface="Arial" pitchFamily="34" charset="0"/>
            </a:endParaRPr>
          </a:p>
          <a:p>
            <a:r>
              <a:rPr lang="en-US" b="1" dirty="0">
                <a:latin typeface="Arial" pitchFamily="34" charset="0"/>
                <a:cs typeface="Arial" pitchFamily="34" charset="0"/>
                <a:hlinkClick r:id="rId4"/>
              </a:rPr>
              <a:t>mdking@gwu.edu</a:t>
            </a:r>
            <a:r>
              <a:rPr lang="en-US" b="1" dirty="0">
                <a:latin typeface="Arial" pitchFamily="34" charset="0"/>
                <a:cs typeface="Arial" pitchFamily="34" charset="0"/>
              </a:rPr>
              <a:t> </a:t>
            </a:r>
          </a:p>
        </p:txBody>
      </p:sp>
      <p:sp>
        <p:nvSpPr>
          <p:cNvPr id="3" name="TextBox 2"/>
          <p:cNvSpPr txBox="1"/>
          <p:nvPr/>
        </p:nvSpPr>
        <p:spPr>
          <a:xfrm>
            <a:off x="2971800" y="457200"/>
            <a:ext cx="3429000" cy="584775"/>
          </a:xfrm>
          <a:prstGeom prst="rect">
            <a:avLst/>
          </a:prstGeom>
          <a:noFill/>
        </p:spPr>
        <p:txBody>
          <a:bodyPr wrap="square" rtlCol="0">
            <a:spAutoFit/>
          </a:bodyPr>
          <a:lstStyle/>
          <a:p>
            <a:pPr algn="ctr" rtl="1"/>
            <a:r>
              <a:rPr lang="ar-EG" sz="3200" b="1" dirty="0">
                <a:latin typeface="Arial" pitchFamily="34" charset="0"/>
                <a:cs typeface="Arial" pitchFamily="34" charset="0"/>
              </a:rPr>
              <a:t>أسئلة؟</a:t>
            </a:r>
            <a:endParaRPr lang="en-US" sz="3200" b="1" dirty="0">
              <a:latin typeface="Arial" pitchFamily="34" charset="0"/>
              <a:cs typeface="Arial" pitchFamily="34" charset="0"/>
            </a:endParaRPr>
          </a:p>
        </p:txBody>
      </p:sp>
    </p:spTree>
    <p:extLst>
      <p:ext uri="{BB962C8B-B14F-4D97-AF65-F5344CB8AC3E}">
        <p14:creationId xmlns:p14="http://schemas.microsoft.com/office/powerpoint/2010/main" val="3400136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457200"/>
            <a:ext cx="8458200" cy="533400"/>
          </a:xfrm>
        </p:spPr>
        <p:txBody>
          <a:bodyPr>
            <a:normAutofit fontScale="90000"/>
          </a:bodyPr>
          <a:lstStyle/>
          <a:p>
            <a:pPr lvl="0" algn="ctr" rtl="1"/>
            <a:br>
              <a:rPr lang="en-US" sz="4800" dirty="0">
                <a:solidFill>
                  <a:srgbClr val="FFC000"/>
                </a:solidFill>
              </a:rPr>
            </a:br>
            <a:br>
              <a:rPr lang="en-US" sz="4800" dirty="0">
                <a:solidFill>
                  <a:srgbClr val="FFC000"/>
                </a:solidFill>
              </a:rPr>
            </a:br>
            <a:r>
              <a:rPr lang="ar-KW" sz="3100" dirty="0">
                <a:solidFill>
                  <a:schemeClr val="bg1"/>
                </a:solidFill>
                <a:latin typeface="Arial" pitchFamily="34" charset="0"/>
                <a:cs typeface="Arial" pitchFamily="34" charset="0"/>
              </a:rPr>
              <a:t>التخفيف من آثار تغير المناخ</a:t>
            </a:r>
            <a:br>
              <a:rPr lang="ar-EG" sz="3100" dirty="0">
                <a:solidFill>
                  <a:schemeClr val="bg1"/>
                </a:solidFill>
                <a:latin typeface="Arial" pitchFamily="34" charset="0"/>
                <a:cs typeface="Arial" pitchFamily="34" charset="0"/>
              </a:rPr>
            </a:br>
            <a:br>
              <a:rPr lang="ar-EG" sz="3100" dirty="0">
                <a:solidFill>
                  <a:schemeClr val="bg1"/>
                </a:solidFill>
                <a:latin typeface="Arial" pitchFamily="34" charset="0"/>
                <a:cs typeface="Arial" pitchFamily="34" charset="0"/>
              </a:rPr>
            </a:br>
            <a:br>
              <a:rPr lang="en-US" sz="3100" dirty="0">
                <a:solidFill>
                  <a:schemeClr val="bg1"/>
                </a:solidFill>
                <a:latin typeface="Arial" pitchFamily="34" charset="0"/>
                <a:cs typeface="Arial" pitchFamily="34" charset="0"/>
              </a:rPr>
            </a:br>
            <a:endParaRPr lang="en-US" sz="3100" dirty="0">
              <a:solidFill>
                <a:schemeClr val="bg1"/>
              </a:solidFill>
              <a:latin typeface="Arial" pitchFamily="34" charset="0"/>
              <a:cs typeface="Arial" pitchFamily="34" charset="0"/>
            </a:endParaRPr>
          </a:p>
        </p:txBody>
      </p:sp>
      <p:sp>
        <p:nvSpPr>
          <p:cNvPr id="4" name="Content Placeholder 3"/>
          <p:cNvSpPr>
            <a:spLocks noGrp="1"/>
          </p:cNvSpPr>
          <p:nvPr>
            <p:ph idx="1"/>
          </p:nvPr>
        </p:nvSpPr>
        <p:spPr>
          <a:xfrm>
            <a:off x="2286000" y="2478106"/>
            <a:ext cx="4343400" cy="3922694"/>
          </a:xfrm>
          <a:prstGeom prst="ellipse">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endParaRPr lang="en-US" dirty="0"/>
          </a:p>
        </p:txBody>
      </p:sp>
      <p:sp>
        <p:nvSpPr>
          <p:cNvPr id="3" name="TextBox 2"/>
          <p:cNvSpPr txBox="1"/>
          <p:nvPr/>
        </p:nvSpPr>
        <p:spPr>
          <a:xfrm>
            <a:off x="228600" y="1600200"/>
            <a:ext cx="8915400" cy="461665"/>
          </a:xfrm>
          <a:prstGeom prst="rect">
            <a:avLst/>
          </a:prstGeom>
          <a:noFill/>
        </p:spPr>
        <p:txBody>
          <a:bodyPr wrap="square" rtlCol="0">
            <a:spAutoFit/>
          </a:bodyPr>
          <a:lstStyle/>
          <a:p>
            <a:pPr algn="ctr" rtl="1"/>
            <a:r>
              <a:rPr lang="ar-KW" sz="2400" b="1" dirty="0">
                <a:solidFill>
                  <a:prstClr val="black"/>
                </a:solidFill>
                <a:latin typeface="Arial" panose="020B0604020202020204" pitchFamily="34" charset="0"/>
                <a:cs typeface="Arial" panose="020B0604020202020204" pitchFamily="34" charset="0"/>
              </a:rPr>
              <a:t>فرص لخفض انبعاثات غازات الدفيئة والمزيد من القتال الفعال</a:t>
            </a:r>
            <a:endParaRPr lang="en-US" sz="24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8762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72000" y="4343400"/>
            <a:ext cx="4121471" cy="646331"/>
          </a:xfrm>
          <a:prstGeom prst="rect">
            <a:avLst/>
          </a:prstGeom>
          <a:noFill/>
        </p:spPr>
        <p:txBody>
          <a:bodyPr wrap="square" rtlCol="0">
            <a:spAutoFit/>
          </a:bodyPr>
          <a:lstStyle/>
          <a:p>
            <a:pPr algn="r" rtl="1"/>
            <a:r>
              <a:rPr lang="ar-KW" b="1" dirty="0">
                <a:solidFill>
                  <a:schemeClr val="bg1"/>
                </a:solidFill>
                <a:latin typeface="Arial" pitchFamily="34" charset="0"/>
                <a:cs typeface="Arial" pitchFamily="34" charset="0"/>
              </a:rPr>
              <a:t>قافلة توريد أمريكية</a:t>
            </a:r>
          </a:p>
          <a:p>
            <a:pPr algn="r" rtl="1"/>
            <a:r>
              <a:rPr lang="ar-KW" b="1" dirty="0">
                <a:solidFill>
                  <a:schemeClr val="bg1"/>
                </a:solidFill>
                <a:latin typeface="Arial" pitchFamily="34" charset="0"/>
                <a:cs typeface="Arial" pitchFamily="34" charset="0"/>
              </a:rPr>
              <a:t>أفغانستان</a:t>
            </a:r>
            <a:endParaRPr lang="en-US"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36973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6803"/>
            <a:ext cx="8229600" cy="682752"/>
          </a:xfrm>
        </p:spPr>
        <p:txBody>
          <a:bodyPr>
            <a:normAutofit/>
          </a:bodyPr>
          <a:lstStyle/>
          <a:p>
            <a:pPr lvl="0" algn="ctr" rtl="1"/>
            <a:r>
              <a:rPr lang="ar-KW" sz="3200" dirty="0">
                <a:solidFill>
                  <a:schemeClr val="bg1"/>
                </a:solidFill>
                <a:latin typeface="Arial" pitchFamily="34" charset="0"/>
                <a:cs typeface="Arial" pitchFamily="34" charset="0"/>
              </a:rPr>
              <a:t>التكيف مع المناخ:</a:t>
            </a:r>
            <a:endParaRPr lang="en-US" dirty="0"/>
          </a:p>
        </p:txBody>
      </p:sp>
      <p:sp>
        <p:nvSpPr>
          <p:cNvPr id="4" name="Content Placeholder 3"/>
          <p:cNvSpPr>
            <a:spLocks noGrp="1"/>
          </p:cNvSpPr>
          <p:nvPr>
            <p:ph idx="1"/>
          </p:nvPr>
        </p:nvSpPr>
        <p:spPr>
          <a:xfrm>
            <a:off x="2819400" y="2819400"/>
            <a:ext cx="3810000" cy="3581400"/>
          </a:xfrm>
          <a:prstGeom prst="ellipse">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3" name="TextBox 2"/>
          <p:cNvSpPr txBox="1"/>
          <p:nvPr/>
        </p:nvSpPr>
        <p:spPr>
          <a:xfrm>
            <a:off x="381000" y="1752600"/>
            <a:ext cx="7696200" cy="523220"/>
          </a:xfrm>
          <a:prstGeom prst="rect">
            <a:avLst/>
          </a:prstGeom>
          <a:noFill/>
        </p:spPr>
        <p:txBody>
          <a:bodyPr wrap="square" rtlCol="0">
            <a:spAutoFit/>
          </a:bodyPr>
          <a:lstStyle/>
          <a:p>
            <a:pPr algn="ctr" rtl="1"/>
            <a:r>
              <a:rPr lang="ar-KW" sz="2800" b="1" dirty="0">
                <a:solidFill>
                  <a:prstClr val="black"/>
                </a:solidFill>
                <a:latin typeface="Arial" pitchFamily="34" charset="0"/>
                <a:cs typeface="Arial" pitchFamily="34" charset="0"/>
              </a:rPr>
              <a:t>التدريب العسكري</a:t>
            </a:r>
            <a:r>
              <a:rPr lang="ar-EG" sz="2800" b="1" dirty="0">
                <a:solidFill>
                  <a:prstClr val="black"/>
                </a:solidFill>
                <a:latin typeface="Arial" pitchFamily="34" charset="0"/>
                <a:cs typeface="Arial" pitchFamily="34" charset="0"/>
              </a:rPr>
              <a:t>،</a:t>
            </a:r>
            <a:r>
              <a:rPr lang="ar-KW" sz="2800" b="1" dirty="0">
                <a:solidFill>
                  <a:prstClr val="black"/>
                </a:solidFill>
                <a:latin typeface="Arial" pitchFamily="34" charset="0"/>
                <a:cs typeface="Arial" pitchFamily="34" charset="0"/>
              </a:rPr>
              <a:t> والعمليات</a:t>
            </a:r>
            <a:r>
              <a:rPr lang="ar-EG" sz="2800" b="1" dirty="0">
                <a:solidFill>
                  <a:prstClr val="black"/>
                </a:solidFill>
                <a:latin typeface="Arial" pitchFamily="34" charset="0"/>
                <a:cs typeface="Arial" pitchFamily="34" charset="0"/>
              </a:rPr>
              <a:t>،</a:t>
            </a:r>
            <a:r>
              <a:rPr lang="ar-KW" sz="2800" b="1" dirty="0">
                <a:solidFill>
                  <a:prstClr val="black"/>
                </a:solidFill>
                <a:latin typeface="Arial" pitchFamily="34" charset="0"/>
                <a:cs typeface="Arial" pitchFamily="34" charset="0"/>
              </a:rPr>
              <a:t> والبنية التحتية المعرضة للخطر</a:t>
            </a:r>
            <a:endParaRPr lang="en-US" sz="28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941155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2160" y="2084588"/>
            <a:ext cx="3873715" cy="292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677" y="2057400"/>
            <a:ext cx="3886200" cy="2924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40211" y="5142786"/>
            <a:ext cx="3331132" cy="338554"/>
          </a:xfrm>
          <a:prstGeom prst="rect">
            <a:avLst/>
          </a:prstGeom>
          <a:noFill/>
        </p:spPr>
        <p:txBody>
          <a:bodyPr wrap="square" rtlCol="0">
            <a:spAutoFit/>
          </a:bodyPr>
          <a:lstStyle/>
          <a:p>
            <a:pPr algn="ctr" rtl="1"/>
            <a:r>
              <a:rPr lang="ar-KW" sz="1600" dirty="0">
                <a:latin typeface="Arial" pitchFamily="34" charset="0"/>
                <a:cs typeface="Arial" pitchFamily="34" charset="0"/>
              </a:rPr>
              <a:t>قاعدة </a:t>
            </a:r>
            <a:r>
              <a:rPr lang="ar-KW" sz="1600" dirty="0" err="1">
                <a:latin typeface="Arial" pitchFamily="34" charset="0"/>
                <a:cs typeface="Arial" pitchFamily="34" charset="0"/>
              </a:rPr>
              <a:t>أوفوت</a:t>
            </a:r>
            <a:r>
              <a:rPr lang="ar-KW" sz="1600" dirty="0">
                <a:latin typeface="Arial" pitchFamily="34" charset="0"/>
                <a:cs typeface="Arial" pitchFamily="34" charset="0"/>
              </a:rPr>
              <a:t> الجوية ، أبريل 2019</a:t>
            </a:r>
            <a:endParaRPr lang="en-US" dirty="0"/>
          </a:p>
        </p:txBody>
      </p:sp>
      <p:sp>
        <p:nvSpPr>
          <p:cNvPr id="3" name="TextBox 2"/>
          <p:cNvSpPr txBox="1"/>
          <p:nvPr/>
        </p:nvSpPr>
        <p:spPr>
          <a:xfrm>
            <a:off x="5486400" y="5146953"/>
            <a:ext cx="2590800" cy="369332"/>
          </a:xfrm>
          <a:prstGeom prst="rect">
            <a:avLst/>
          </a:prstGeom>
          <a:noFill/>
        </p:spPr>
        <p:txBody>
          <a:bodyPr wrap="square" rtlCol="0">
            <a:spAutoFit/>
          </a:bodyPr>
          <a:lstStyle/>
          <a:p>
            <a:pPr algn="ctr" rtl="1"/>
            <a:r>
              <a:rPr lang="ar-EG" dirty="0">
                <a:latin typeface="Arial" pitchFamily="34" charset="0"/>
                <a:cs typeface="Arial" pitchFamily="34" charset="0"/>
              </a:rPr>
              <a:t>دييجو جارسيا</a:t>
            </a:r>
            <a:endParaRPr lang="en-US" dirty="0">
              <a:latin typeface="Arial" pitchFamily="34" charset="0"/>
              <a:cs typeface="Arial" pitchFamily="34" charset="0"/>
            </a:endParaRPr>
          </a:p>
        </p:txBody>
      </p:sp>
      <p:sp>
        <p:nvSpPr>
          <p:cNvPr id="4" name="TextBox 3"/>
          <p:cNvSpPr txBox="1"/>
          <p:nvPr/>
        </p:nvSpPr>
        <p:spPr>
          <a:xfrm>
            <a:off x="1308876" y="457200"/>
            <a:ext cx="6082524" cy="461665"/>
          </a:xfrm>
          <a:prstGeom prst="rect">
            <a:avLst/>
          </a:prstGeom>
          <a:noFill/>
        </p:spPr>
        <p:txBody>
          <a:bodyPr wrap="square" rtlCol="0">
            <a:spAutoFit/>
          </a:bodyPr>
          <a:lstStyle/>
          <a:p>
            <a:pPr algn="ctr" rtl="1"/>
            <a:r>
              <a:rPr lang="ar-KW" sz="2400" b="1" dirty="0">
                <a:solidFill>
                  <a:prstClr val="black"/>
                </a:solidFill>
                <a:latin typeface="Arial" pitchFamily="34" charset="0"/>
                <a:cs typeface="Arial" pitchFamily="34" charset="0"/>
              </a:rPr>
              <a:t>التدريب العسكري والعمليات والبنية التحتية المعرضة للخطر</a:t>
            </a:r>
            <a:endParaRPr lang="en-US" sz="24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518489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0" y="0"/>
            <a:ext cx="915470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9486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RIMPAC_ABE"/>
          <p:cNvPicPr>
            <a:picLocks noChangeAspect="1" noChangeArrowheads="1"/>
          </p:cNvPicPr>
          <p:nvPr/>
        </p:nvPicPr>
        <p:blipFill>
          <a:blip r:embed="rId3">
            <a:extLst>
              <a:ext uri="{28A0092B-C50C-407E-A947-70E740481C1C}">
                <a14:useLocalDpi xmlns:a14="http://schemas.microsoft.com/office/drawing/2010/main" val="0"/>
              </a:ext>
            </a:extLst>
          </a:blip>
          <a:srcRect t="3999"/>
          <a:stretch>
            <a:fillRect/>
          </a:stretch>
        </p:blipFill>
        <p:spPr bwMode="auto">
          <a:xfrm>
            <a:off x="0" y="-304799"/>
            <a:ext cx="9144000"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3"/>
          <p:cNvSpPr>
            <a:spLocks noChangeArrowheads="1"/>
          </p:cNvSpPr>
          <p:nvPr/>
        </p:nvSpPr>
        <p:spPr bwMode="auto">
          <a:xfrm>
            <a:off x="0" y="914400"/>
            <a:ext cx="9144000" cy="247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38150" indent="-319088" algn="ctr" eaLnBrk="0" hangingPunct="0">
              <a:lnSpc>
                <a:spcPct val="125000"/>
              </a:lnSpc>
              <a:buClr>
                <a:srgbClr val="F0AD00"/>
              </a:buClr>
              <a:buSzPct val="80000"/>
              <a:buFont typeface="Wingdings 2" pitchFamily="18" charset="2"/>
              <a:buNone/>
            </a:pPr>
            <a:r>
              <a:rPr lang="en-US" sz="4400" dirty="0">
                <a:solidFill>
                  <a:prstClr val="black"/>
                </a:solidFill>
              </a:rPr>
              <a:t> </a:t>
            </a:r>
            <a:endParaRPr lang="en-US" sz="4400" dirty="0">
              <a:solidFill>
                <a:prstClr val="white"/>
              </a:solidFill>
            </a:endParaRPr>
          </a:p>
        </p:txBody>
      </p:sp>
      <p:sp>
        <p:nvSpPr>
          <p:cNvPr id="101380" name="Rectangle 4"/>
          <p:cNvSpPr>
            <a:spLocks noGrp="1"/>
          </p:cNvSpPr>
          <p:nvPr>
            <p:ph type="title"/>
          </p:nvPr>
        </p:nvSpPr>
        <p:spPr bwMode="auto">
          <a:xfrm>
            <a:off x="533400" y="-228600"/>
            <a:ext cx="80772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normAutofit/>
          </a:bodyPr>
          <a:lstStyle/>
          <a:p>
            <a:r>
              <a:rPr lang="en-US" sz="3600" dirty="0">
                <a:latin typeface="Arial" panose="020B0604020202020204" pitchFamily="34" charset="0"/>
                <a:cs typeface="Arial" panose="020B0604020202020204" pitchFamily="34" charset="0"/>
              </a:rPr>
              <a:t> </a:t>
            </a:r>
          </a:p>
        </p:txBody>
      </p:sp>
      <p:sp>
        <p:nvSpPr>
          <p:cNvPr id="2" name="Rectangle 1"/>
          <p:cNvSpPr/>
          <p:nvPr/>
        </p:nvSpPr>
        <p:spPr>
          <a:xfrm>
            <a:off x="304800" y="-76200"/>
            <a:ext cx="8686800" cy="954107"/>
          </a:xfrm>
          <a:prstGeom prst="rect">
            <a:avLst/>
          </a:prstGeom>
        </p:spPr>
        <p:txBody>
          <a:bodyPr wrap="square">
            <a:spAutoFit/>
          </a:bodyPr>
          <a:lstStyle/>
          <a:p>
            <a:pPr algn="ctr" rtl="1"/>
            <a:r>
              <a:rPr lang="ar-KW" sz="2800" b="1" dirty="0">
                <a:solidFill>
                  <a:prstClr val="black"/>
                </a:solidFill>
                <a:latin typeface="Arial" panose="020B0604020202020204" pitchFamily="34" charset="0"/>
                <a:cs typeface="Arial" panose="020B0604020202020204" pitchFamily="34" charset="0"/>
              </a:rPr>
              <a:t>سيؤدي تغير المناخ - سواء أكان </a:t>
            </a:r>
            <a:r>
              <a:rPr lang="ar-EG" sz="2800" b="1" dirty="0">
                <a:solidFill>
                  <a:prstClr val="black"/>
                </a:solidFill>
                <a:latin typeface="Arial" panose="020B0604020202020204" pitchFamily="34" charset="0"/>
                <a:cs typeface="Arial" panose="020B0604020202020204" pitchFamily="34" charset="0"/>
              </a:rPr>
              <a:t>أسخن، أو أجف، أو أرطب</a:t>
            </a:r>
            <a:r>
              <a:rPr lang="ar-KW" sz="2800" b="1" dirty="0">
                <a:solidFill>
                  <a:prstClr val="black"/>
                </a:solidFill>
                <a:latin typeface="Arial" panose="020B0604020202020204" pitchFamily="34" charset="0"/>
                <a:cs typeface="Arial" panose="020B0604020202020204" pitchFamily="34" charset="0"/>
              </a:rPr>
              <a:t> - إلى زيادة الضغط على أنظمة الأسلحة الأمريكية</a:t>
            </a:r>
            <a:endParaRPr lang="en-US" sz="2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3982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ar-EG" sz="3200" dirty="0">
                <a:solidFill>
                  <a:schemeClr val="bg1"/>
                </a:solidFill>
                <a:latin typeface="Arial" panose="020B0604020202020204" pitchFamily="34" charset="0"/>
                <a:cs typeface="Arial" panose="020B0604020202020204" pitchFamily="34" charset="0"/>
              </a:rPr>
              <a:t>تغير المناخ: الأدوار والمهام </a:t>
            </a:r>
            <a:br>
              <a:rPr lang="ar-EG" sz="3200" dirty="0">
                <a:solidFill>
                  <a:schemeClr val="bg1"/>
                </a:solidFill>
                <a:latin typeface="Arial" panose="020B0604020202020204" pitchFamily="34" charset="0"/>
                <a:cs typeface="Arial" panose="020B0604020202020204" pitchFamily="34" charset="0"/>
              </a:rPr>
            </a:br>
            <a:r>
              <a:rPr lang="ar-EG" sz="2400" dirty="0">
                <a:solidFill>
                  <a:schemeClr val="bg1"/>
                </a:solidFill>
                <a:latin typeface="Arial" panose="020B0604020202020204" pitchFamily="34" charset="0"/>
                <a:cs typeface="Arial" panose="020B0604020202020204" pitchFamily="34" charset="0"/>
              </a:rPr>
              <a:t>المساعدة الإنسانية</a:t>
            </a:r>
            <a:endParaRPr lang="en-US" sz="3200" dirty="0">
              <a:solidFill>
                <a:schemeClr val="bg1"/>
              </a:solidFill>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7220" y="1893252"/>
            <a:ext cx="7909560" cy="4389120"/>
          </a:xfrm>
        </p:spPr>
      </p:pic>
    </p:spTree>
    <p:extLst>
      <p:ext uri="{BB962C8B-B14F-4D97-AF65-F5344CB8AC3E}">
        <p14:creationId xmlns:p14="http://schemas.microsoft.com/office/powerpoint/2010/main" val="5952579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7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F9547968E7E041B44EA1D6E2BEC30C" ma:contentTypeVersion="17" ma:contentTypeDescription="Create a new document." ma:contentTypeScope="" ma:versionID="0f8b3ff1935922aba9d7a7b94d2a3160">
  <xsd:schema xmlns:xsd="http://www.w3.org/2001/XMLSchema" xmlns:xs="http://www.w3.org/2001/XMLSchema" xmlns:p="http://schemas.microsoft.com/office/2006/metadata/properties" xmlns:ns2="79372cad-906e-4e2f-b498-2cb2f8f67a22" xmlns:ns3="04e5b532-bce6-4a74-882f-197d7c8ee05a" targetNamespace="http://schemas.microsoft.com/office/2006/metadata/properties" ma:root="true" ma:fieldsID="04a328f4c16f5eb5d7c618ced9645277" ns2:_="" ns3:_="">
    <xsd:import namespace="79372cad-906e-4e2f-b498-2cb2f8f67a22"/>
    <xsd:import namespace="04e5b532-bce6-4a74-882f-197d7c8ee05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astmodified" minOccurs="0"/>
                <xsd:element ref="ns2:MediaLengthInSeconds" minOccurs="0"/>
                <xsd:element ref="ns3:TaxKeywordTaxHTField"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372cad-906e-4e2f-b498-2cb2f8f67a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astmodified" ma:index="20" nillable="true" ma:displayName="last modified" ma:format="DateOnly" ma:internalName="lastmodified">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4e5b532-bce6-4a74-882f-197d7c8ee0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KeywordTaxHTField" ma:index="23" nillable="true" ma:taxonomy="true" ma:internalName="TaxKeywordTaxHTField" ma:taxonomyFieldName="TaxKeyword" ma:displayName="Enterprise Keywords" ma:fieldId="{23f27201-bee3-471e-b2e7-b64fd8b7ca38}" ma:taxonomyMulti="true" ma:sspId="d634031f-5af4-462f-909d-b01dcfe10349" ma:termSetId="00000000-0000-0000-0000-000000000000" ma:anchorId="00000000-0000-0000-0000-000000000000" ma:open="true" ma:isKeyword="true">
      <xsd:complexType>
        <xsd:sequence>
          <xsd:element ref="pc:Terms" minOccurs="0" maxOccurs="1"/>
        </xsd:sequence>
      </xsd:complexType>
    </xsd:element>
    <xsd:element name="TaxCatchAll" ma:index="24" nillable="true" ma:displayName="Taxonomy Catch All Column" ma:hidden="true" ma:list="{44a495a8-dfb6-4c93-8233-ef39401eedbd}" ma:internalName="TaxCatchAll" ma:showField="CatchAllData" ma:web="04e5b532-bce6-4a74-882f-197d7c8ee0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4e5b532-bce6-4a74-882f-197d7c8ee05a" xsi:nil="true"/>
    <TaxKeywordTaxHTField xmlns="04e5b532-bce6-4a74-882f-197d7c8ee05a">
      <Terms xmlns="http://schemas.microsoft.com/office/infopath/2007/PartnerControls"/>
    </TaxKeywordTaxHTField>
    <lastmodified xmlns="79372cad-906e-4e2f-b498-2cb2f8f67a22" xsi:nil="true"/>
  </documentManagement>
</p:properties>
</file>

<file path=customXml/itemProps1.xml><?xml version="1.0" encoding="utf-8"?>
<ds:datastoreItem xmlns:ds="http://schemas.openxmlformats.org/officeDocument/2006/customXml" ds:itemID="{EE126CFB-B09C-43B2-B867-CDFC56C5B5D7}"/>
</file>

<file path=customXml/itemProps2.xml><?xml version="1.0" encoding="utf-8"?>
<ds:datastoreItem xmlns:ds="http://schemas.openxmlformats.org/officeDocument/2006/customXml" ds:itemID="{48EDB17C-B57B-40E4-A712-BB40B43F94FB}"/>
</file>

<file path=customXml/itemProps3.xml><?xml version="1.0" encoding="utf-8"?>
<ds:datastoreItem xmlns:ds="http://schemas.openxmlformats.org/officeDocument/2006/customXml" ds:itemID="{76ABBC17-B9A6-4CA8-B848-DBC4CA9A716E}"/>
</file>

<file path=docProps/app.xml><?xml version="1.0" encoding="utf-8"?>
<Properties xmlns="http://schemas.openxmlformats.org/officeDocument/2006/extended-properties" xmlns:vt="http://schemas.openxmlformats.org/officeDocument/2006/docPropsVTypes">
  <TotalTime>266</TotalTime>
  <Words>1525</Words>
  <Application>Microsoft Office PowerPoint</Application>
  <PresentationFormat>On-screen Show (4:3)</PresentationFormat>
  <Paragraphs>190</Paragraphs>
  <Slides>27</Slides>
  <Notes>23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27</vt:i4>
      </vt:variant>
    </vt:vector>
  </HeadingPairs>
  <TitlesOfParts>
    <vt:vector size="38" baseType="lpstr">
      <vt:lpstr>Arial</vt:lpstr>
      <vt:lpstr>Calibri</vt:lpstr>
      <vt:lpstr>Corbel</vt:lpstr>
      <vt:lpstr>Gill Sans MT</vt:lpstr>
      <vt:lpstr>Times</vt:lpstr>
      <vt:lpstr>Wingdings</vt:lpstr>
      <vt:lpstr>Wingdings 2</vt:lpstr>
      <vt:lpstr>Wingdings 3</vt:lpstr>
      <vt:lpstr>1_Module</vt:lpstr>
      <vt:lpstr>7_Module</vt:lpstr>
      <vt:lpstr>Perspective</vt:lpstr>
      <vt:lpstr>        </vt:lpstr>
      <vt:lpstr>تغير المناخ والأمن القومي: ثلاثة مجالات للتداخل الدفاعي </vt:lpstr>
      <vt:lpstr>  التخفيف من آثار تغير المناخ   </vt:lpstr>
      <vt:lpstr>PowerPoint Presentation</vt:lpstr>
      <vt:lpstr>التكيف مع المناخ:</vt:lpstr>
      <vt:lpstr>PowerPoint Presentation</vt:lpstr>
      <vt:lpstr>PowerPoint Presentation</vt:lpstr>
      <vt:lpstr> </vt:lpstr>
      <vt:lpstr>تغير المناخ: الأدوار والمهام  المساعدة الإنسانية</vt:lpstr>
      <vt:lpstr>PowerPoint Presentation</vt:lpstr>
      <vt:lpstr> تغير المناخ: النتائج الاستراتيجية والجيوسياسية   </vt:lpstr>
      <vt:lpstr>PowerPoint Presentation</vt:lpstr>
      <vt:lpstr>التأثيرات الإقليمية: آسيا</vt:lpstr>
      <vt:lpstr>PowerPoint Presentation</vt:lpstr>
      <vt:lpstr>الآثار الإقليمية لمنطقة الشرق الأوسط وشمال أفريقيا</vt:lpstr>
      <vt:lpstr>PowerPoint Presentation</vt:lpstr>
      <vt:lpstr>PowerPoint Presentation</vt:lpstr>
      <vt:lpstr>PowerPoint Presentation</vt:lpstr>
      <vt:lpstr>التأثيرات الإقليمية: أفريقيا</vt:lpstr>
      <vt:lpstr>PowerPoint Presentation</vt:lpstr>
      <vt:lpstr>PowerPoint Presentation</vt:lpstr>
      <vt:lpstr>PowerPoint Presentation</vt:lpstr>
      <vt:lpstr>التأثيرات الإقليمية: أوروبا</vt:lpstr>
      <vt:lpstr>التأثيرات الإقليمية: نصف الكرة الغربي</vt:lpstr>
      <vt:lpstr>PowerPoint Presentation</vt:lpstr>
      <vt:lpstr>تغير المناخ: تطور منظور مجتمع الدفاع  </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Marcus King</dc:creator>
  <cp:lastModifiedBy>Translator</cp:lastModifiedBy>
  <cp:revision>13</cp:revision>
  <dcterms:created xsi:type="dcterms:W3CDTF">2021-07-23T14:18:22Z</dcterms:created>
  <dcterms:modified xsi:type="dcterms:W3CDTF">2021-11-15T18:49:45Z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0x010100C9F9547968E7E041B44EA1D6E2BEC30C</vt:lpwstr>
  </property>
  <property fmtid="{D5CDD505-2E9C-101B-9397-08002B2CF9AE}" pid="3" name="TaxKeyword">
    <vt:lpwstr/>
  </property>
</Properties>
</file>