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gad Abouamasha" userId="ccb0de47ce191bab" providerId="LiveId" clId="{144A4636-54E8-48C7-872E-194E4D189EC9}"/>
    <pc:docChg chg="undo custSel modSld">
      <pc:chgData name="Amgad Abouamasha" userId="ccb0de47ce191bab" providerId="LiveId" clId="{144A4636-54E8-48C7-872E-194E4D189EC9}" dt="2021-11-10T10:44:58.282" v="539" actId="14100"/>
      <pc:docMkLst>
        <pc:docMk/>
      </pc:docMkLst>
      <pc:sldChg chg="modSp mod">
        <pc:chgData name="Amgad Abouamasha" userId="ccb0de47ce191bab" providerId="LiveId" clId="{144A4636-54E8-48C7-872E-194E4D189EC9}" dt="2021-11-10T09:54:44.243" v="17" actId="782"/>
        <pc:sldMkLst>
          <pc:docMk/>
          <pc:sldMk cId="3972735469" sldId="256"/>
        </pc:sldMkLst>
        <pc:spChg chg="mod">
          <ac:chgData name="Amgad Abouamasha" userId="ccb0de47ce191bab" providerId="LiveId" clId="{144A4636-54E8-48C7-872E-194E4D189EC9}" dt="2021-11-10T09:54:13.269" v="6" actId="113"/>
          <ac:spMkLst>
            <pc:docMk/>
            <pc:sldMk cId="3972735469" sldId="256"/>
            <ac:spMk id="2" creationId="{00000000-0000-0000-0000-000000000000}"/>
          </ac:spMkLst>
        </pc:spChg>
        <pc:spChg chg="mod">
          <ac:chgData name="Amgad Abouamasha" userId="ccb0de47ce191bab" providerId="LiveId" clId="{144A4636-54E8-48C7-872E-194E4D189EC9}" dt="2021-11-10T09:54:44.243" v="17" actId="782"/>
          <ac:spMkLst>
            <pc:docMk/>
            <pc:sldMk cId="3972735469" sldId="256"/>
            <ac:spMk id="4" creationId="{A6869149-721E-004A-95FA-7E2A0E67FE96}"/>
          </ac:spMkLst>
        </pc:spChg>
        <pc:spChg chg="mod">
          <ac:chgData name="Amgad Abouamasha" userId="ccb0de47ce191bab" providerId="LiveId" clId="{144A4636-54E8-48C7-872E-194E4D189EC9}" dt="2021-11-10T09:54:23.470" v="8" actId="113"/>
          <ac:spMkLst>
            <pc:docMk/>
            <pc:sldMk cId="3972735469" sldId="256"/>
            <ac:spMk id="7" creationId="{00000000-0000-0000-0000-000000000000}"/>
          </ac:spMkLst>
        </pc:spChg>
      </pc:sldChg>
      <pc:sldChg chg="addSp delSp modSp mod">
        <pc:chgData name="Amgad Abouamasha" userId="ccb0de47ce191bab" providerId="LiveId" clId="{144A4636-54E8-48C7-872E-194E4D189EC9}" dt="2021-11-10T10:39:50.669" v="270" actId="403"/>
        <pc:sldMkLst>
          <pc:docMk/>
          <pc:sldMk cId="2463898831" sldId="257"/>
        </pc:sldMkLst>
        <pc:spChg chg="mod">
          <ac:chgData name="Amgad Abouamasha" userId="ccb0de47ce191bab" providerId="LiveId" clId="{144A4636-54E8-48C7-872E-194E4D189EC9}" dt="2021-11-10T09:55:22.793" v="36" actId="1076"/>
          <ac:spMkLst>
            <pc:docMk/>
            <pc:sldMk cId="2463898831" sldId="257"/>
            <ac:spMk id="2" creationId="{00000000-0000-0000-0000-000000000000}"/>
          </ac:spMkLst>
        </pc:spChg>
        <pc:spChg chg="mod">
          <ac:chgData name="Amgad Abouamasha" userId="ccb0de47ce191bab" providerId="LiveId" clId="{144A4636-54E8-48C7-872E-194E4D189EC9}" dt="2021-11-10T10:39:50.669" v="270" actId="403"/>
          <ac:spMkLst>
            <pc:docMk/>
            <pc:sldMk cId="2463898831" sldId="257"/>
            <ac:spMk id="3" creationId="{00000000-0000-0000-0000-000000000000}"/>
          </ac:spMkLst>
        </pc:spChg>
        <pc:spChg chg="add del mod">
          <ac:chgData name="Amgad Abouamasha" userId="ccb0de47ce191bab" providerId="LiveId" clId="{144A4636-54E8-48C7-872E-194E4D189EC9}" dt="2021-11-10T10:39:48.451" v="269" actId="14100"/>
          <ac:spMkLst>
            <pc:docMk/>
            <pc:sldMk cId="2463898831" sldId="257"/>
            <ac:spMk id="6" creationId="{00000000-0000-0000-0000-000000000000}"/>
          </ac:spMkLst>
        </pc:spChg>
        <pc:picChg chg="mod">
          <ac:chgData name="Amgad Abouamasha" userId="ccb0de47ce191bab" providerId="LiveId" clId="{144A4636-54E8-48C7-872E-194E4D189EC9}" dt="2021-11-10T09:56:15.920" v="60" actId="1076"/>
          <ac:picMkLst>
            <pc:docMk/>
            <pc:sldMk cId="2463898831" sldId="257"/>
            <ac:picMk id="5" creationId="{00000000-0000-0000-0000-000000000000}"/>
          </ac:picMkLst>
        </pc:picChg>
      </pc:sldChg>
      <pc:sldChg chg="modSp mod">
        <pc:chgData name="Amgad Abouamasha" userId="ccb0de47ce191bab" providerId="LiveId" clId="{144A4636-54E8-48C7-872E-194E4D189EC9}" dt="2021-11-10T10:44:58.282" v="539" actId="14100"/>
        <pc:sldMkLst>
          <pc:docMk/>
          <pc:sldMk cId="1363359206" sldId="258"/>
        </pc:sldMkLst>
        <pc:spChg chg="mod">
          <ac:chgData name="Amgad Abouamasha" userId="ccb0de47ce191bab" providerId="LiveId" clId="{144A4636-54E8-48C7-872E-194E4D189EC9}" dt="2021-11-10T10:44:58.282" v="539" actId="14100"/>
          <ac:spMkLst>
            <pc:docMk/>
            <pc:sldMk cId="1363359206" sldId="258"/>
            <ac:spMk id="2" creationId="{00000000-0000-0000-0000-000000000000}"/>
          </ac:spMkLst>
        </pc:spChg>
        <pc:spChg chg="mod">
          <ac:chgData name="Amgad Abouamasha" userId="ccb0de47ce191bab" providerId="LiveId" clId="{144A4636-54E8-48C7-872E-194E4D189EC9}" dt="2021-11-10T10:39:36.476" v="264" actId="403"/>
          <ac:spMkLst>
            <pc:docMk/>
            <pc:sldMk cId="1363359206" sldId="258"/>
            <ac:spMk id="3" creationId="{00000000-0000-0000-0000-000000000000}"/>
          </ac:spMkLst>
        </pc:spChg>
        <pc:spChg chg="mod">
          <ac:chgData name="Amgad Abouamasha" userId="ccb0de47ce191bab" providerId="LiveId" clId="{144A4636-54E8-48C7-872E-194E4D189EC9}" dt="2021-11-10T10:39:39.447" v="265" actId="1076"/>
          <ac:spMkLst>
            <pc:docMk/>
            <pc:sldMk cId="1363359206" sldId="258"/>
            <ac:spMk id="5" creationId="{00000000-0000-0000-0000-000000000000}"/>
          </ac:spMkLst>
        </pc:spChg>
        <pc:picChg chg="mod">
          <ac:chgData name="Amgad Abouamasha" userId="ccb0de47ce191bab" providerId="LiveId" clId="{144A4636-54E8-48C7-872E-194E4D189EC9}" dt="2021-11-10T10:37:42.971" v="202" actId="1076"/>
          <ac:picMkLst>
            <pc:docMk/>
            <pc:sldMk cId="1363359206" sldId="258"/>
            <ac:picMk id="7" creationId="{00000000-0000-0000-0000-000000000000}"/>
          </ac:picMkLst>
        </pc:picChg>
      </pc:sldChg>
      <pc:sldChg chg="modSp mod">
        <pc:chgData name="Amgad Abouamasha" userId="ccb0de47ce191bab" providerId="LiveId" clId="{144A4636-54E8-48C7-872E-194E4D189EC9}" dt="2021-11-10T10:39:42.676" v="266" actId="403"/>
        <pc:sldMkLst>
          <pc:docMk/>
          <pc:sldMk cId="507950229" sldId="259"/>
        </pc:sldMkLst>
        <pc:spChg chg="mod">
          <ac:chgData name="Amgad Abouamasha" userId="ccb0de47ce191bab" providerId="LiveId" clId="{144A4636-54E8-48C7-872E-194E4D189EC9}" dt="2021-11-10T09:58:19.425" v="130" actId="27636"/>
          <ac:spMkLst>
            <pc:docMk/>
            <pc:sldMk cId="507950229" sldId="259"/>
            <ac:spMk id="2" creationId="{00000000-0000-0000-0000-000000000000}"/>
          </ac:spMkLst>
        </pc:spChg>
        <pc:spChg chg="mod">
          <ac:chgData name="Amgad Abouamasha" userId="ccb0de47ce191bab" providerId="LiveId" clId="{144A4636-54E8-48C7-872E-194E4D189EC9}" dt="2021-11-10T10:39:42.676" v="266" actId="403"/>
          <ac:spMkLst>
            <pc:docMk/>
            <pc:sldMk cId="507950229" sldId="259"/>
            <ac:spMk id="4" creationId="{00000000-0000-0000-0000-000000000000}"/>
          </ac:spMkLst>
        </pc:spChg>
      </pc:sldChg>
      <pc:sldChg chg="modSp mod">
        <pc:chgData name="Amgad Abouamasha" userId="ccb0de47ce191bab" providerId="LiveId" clId="{144A4636-54E8-48C7-872E-194E4D189EC9}" dt="2021-11-10T10:44:46.111" v="509" actId="20577"/>
        <pc:sldMkLst>
          <pc:docMk/>
          <pc:sldMk cId="2126295223" sldId="260"/>
        </pc:sldMkLst>
        <pc:spChg chg="mod">
          <ac:chgData name="Amgad Abouamasha" userId="ccb0de47ce191bab" providerId="LiveId" clId="{144A4636-54E8-48C7-872E-194E4D189EC9}" dt="2021-11-10T10:40:22.702" v="297" actId="113"/>
          <ac:spMkLst>
            <pc:docMk/>
            <pc:sldMk cId="2126295223" sldId="260"/>
            <ac:spMk id="2" creationId="{B748ACA7-CFB5-7B40-9366-5D3E834F87F0}"/>
          </ac:spMkLst>
        </pc:spChg>
        <pc:spChg chg="mod">
          <ac:chgData name="Amgad Abouamasha" userId="ccb0de47ce191bab" providerId="LiveId" clId="{144A4636-54E8-48C7-872E-194E4D189EC9}" dt="2021-11-10T10:42:32.209" v="366" actId="14100"/>
          <ac:spMkLst>
            <pc:docMk/>
            <pc:sldMk cId="2126295223" sldId="260"/>
            <ac:spMk id="10" creationId="{0644DC70-2034-BD46-8B2F-3D2C9EE61319}"/>
          </ac:spMkLst>
        </pc:spChg>
        <pc:spChg chg="mod">
          <ac:chgData name="Amgad Abouamasha" userId="ccb0de47ce191bab" providerId="LiveId" clId="{144A4636-54E8-48C7-872E-194E4D189EC9}" dt="2021-11-10T10:44:46.111" v="509" actId="20577"/>
          <ac:spMkLst>
            <pc:docMk/>
            <pc:sldMk cId="2126295223" sldId="260"/>
            <ac:spMk id="11" creationId="{FD8EAEB7-A6D2-3F42-9C61-52ADBC1841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299" y="1482254"/>
            <a:ext cx="10993546" cy="5903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562"/>
            <a:ext cx="12192000" cy="6130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7052" y="751562"/>
            <a:ext cx="5361140" cy="2630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776" y="493460"/>
            <a:ext cx="9906372" cy="766173"/>
          </a:xfrm>
        </p:spPr>
        <p:txBody>
          <a:bodyPr>
            <a:normAutofit/>
          </a:bodyPr>
          <a:lstStyle/>
          <a:p>
            <a:pPr algn="ctr" rtl="1"/>
            <a:r>
              <a:rPr lang="ar-KW" b="1" dirty="0"/>
              <a:t>إعادة التفكير في جهود الولايات المتحدة لمكافحة الإرهاب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618395" y="1888397"/>
            <a:ext cx="6955209" cy="590321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500" b="1" dirty="0">
                <a:solidFill>
                  <a:schemeClr val="accent1"/>
                </a:solidFill>
              </a:rPr>
              <a:t>نحو خطة مستدامة بعد عقدين من أحداث 11 سبتمبر</a:t>
            </a:r>
            <a:endParaRPr lang="en-US" sz="25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A0EF4-65CB-0A4E-AB5A-54AF87A0A1C0}"/>
              </a:ext>
            </a:extLst>
          </p:cNvPr>
          <p:cNvSpPr/>
          <p:nvPr/>
        </p:nvSpPr>
        <p:spPr>
          <a:xfrm>
            <a:off x="2272937" y="6488668"/>
            <a:ext cx="26125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69149-721E-004A-95FA-7E2A0E67FE96}"/>
              </a:ext>
            </a:extLst>
          </p:cNvPr>
          <p:cNvSpPr txBox="1"/>
          <p:nvPr/>
        </p:nvSpPr>
        <p:spPr>
          <a:xfrm>
            <a:off x="7306493" y="6445907"/>
            <a:ext cx="130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1600" b="1" dirty="0"/>
              <a:t>د.</a:t>
            </a:r>
            <a:r>
              <a:rPr lang="ar-KW" sz="1600" b="1" dirty="0"/>
              <a:t> ماثيو ليفيت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7273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858" y="892291"/>
            <a:ext cx="11029616" cy="590042"/>
          </a:xfrm>
        </p:spPr>
        <p:txBody>
          <a:bodyPr>
            <a:normAutofit fontScale="90000"/>
          </a:bodyPr>
          <a:lstStyle/>
          <a:p>
            <a:pPr algn="ctr"/>
            <a:r>
              <a:rPr lang="ar-KW" sz="3600" b="1" dirty="0"/>
              <a:t>لماذا: قضية ترشيد مهمة الولايات المتحدة لمكافحة الإرهاب وجعلها مستدامة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593" y="2072255"/>
            <a:ext cx="11047590" cy="521655"/>
          </a:xfrm>
        </p:spPr>
        <p:txBody>
          <a:bodyPr>
            <a:normAutofit/>
          </a:bodyPr>
          <a:lstStyle/>
          <a:p>
            <a:pPr algn="r" rtl="1"/>
            <a:r>
              <a:rPr lang="ar-KW" sz="2400" dirty="0">
                <a:solidFill>
                  <a:schemeClr val="tx1"/>
                </a:solidFill>
              </a:rPr>
              <a:t>إعادة التوازن المناسبة للموارد بين مكافحة الإرهاب وأولويات الأمن القومي الأخرى أمر</a:t>
            </a:r>
            <a:r>
              <a:rPr lang="ar-EG" sz="2400" dirty="0">
                <a:solidFill>
                  <a:schemeClr val="tx1"/>
                </a:solidFill>
              </a:rPr>
              <a:t>ٌ</a:t>
            </a:r>
            <a:r>
              <a:rPr lang="ar-KW" sz="2400" dirty="0">
                <a:solidFill>
                  <a:schemeClr val="tx1"/>
                </a:solidFill>
              </a:rPr>
              <a:t> بالغ الأهمية.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3303800"/>
            <a:ext cx="4825696" cy="240421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65103" y="3155840"/>
            <a:ext cx="6061518" cy="2668555"/>
          </a:xfrm>
        </p:spPr>
        <p:txBody>
          <a:bodyPr>
            <a:normAutofit fontScale="92500" lnSpcReduction="10000"/>
          </a:bodyPr>
          <a:lstStyle/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تواجه الأمة مجموعة من التحديات الحرجة في الداخل - من </a:t>
            </a:r>
            <a:r>
              <a:rPr lang="ar-EG" sz="2400" dirty="0">
                <a:solidFill>
                  <a:schemeClr val="tx1"/>
                </a:solidFill>
              </a:rPr>
              <a:t>كوفيد-19 </a:t>
            </a:r>
            <a:r>
              <a:rPr lang="ar-KW" sz="2400" dirty="0">
                <a:solidFill>
                  <a:schemeClr val="tx1"/>
                </a:solidFill>
              </a:rPr>
              <a:t>إلى قضايا العدالة العرقية، وتغير المناخ، وأكثر من ذلك- في وقت تتقلص فيه الميزانيات و</a:t>
            </a:r>
            <a:r>
              <a:rPr lang="ar-EG" sz="2400" dirty="0">
                <a:solidFill>
                  <a:schemeClr val="tx1"/>
                </a:solidFill>
              </a:rPr>
              <a:t>يتفاقم </a:t>
            </a:r>
            <a:r>
              <a:rPr lang="ar-KW" sz="2400" dirty="0">
                <a:solidFill>
                  <a:schemeClr val="tx1"/>
                </a:solidFill>
              </a:rPr>
              <a:t>العجز الفيدرالي.</a:t>
            </a: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يجب أن يسعى أي تحو</a:t>
            </a:r>
            <a:r>
              <a:rPr lang="ar-EG" sz="2400" dirty="0">
                <a:solidFill>
                  <a:schemeClr val="tx1"/>
                </a:solidFill>
              </a:rPr>
              <a:t>ُّ</a:t>
            </a:r>
            <a:r>
              <a:rPr lang="ar-KW" sz="2400" dirty="0">
                <a:solidFill>
                  <a:schemeClr val="tx1"/>
                </a:solidFill>
              </a:rPr>
              <a:t>ل في السياسة إلى تحقيق أقصى عائد على استثمار الولايات المتحدة لمدة 20 عامًا في مكافحة الإرهاب مع الحفاظ أيضًا على العديد من أوجه التقدم التي </a:t>
            </a:r>
            <a:r>
              <a:rPr lang="ar-EG" sz="2400" dirty="0">
                <a:solidFill>
                  <a:schemeClr val="tx1"/>
                </a:solidFill>
              </a:rPr>
              <a:t>أحرزت </a:t>
            </a:r>
            <a:r>
              <a:rPr lang="ar-KW" sz="2400" dirty="0">
                <a:solidFill>
                  <a:schemeClr val="tx1"/>
                </a:solidFill>
              </a:rPr>
              <a:t>خلال هذه الفترة.</a:t>
            </a:r>
          </a:p>
          <a:p>
            <a:pPr marL="512763" indent="-168275"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يتطلب هذا التحول فترة من إعادة التوازن، إلى جانب فترة انتقالية لتحويل العبء بين الشركاء والحلفاء.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9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17866"/>
          </a:xfrm>
        </p:spPr>
        <p:txBody>
          <a:bodyPr>
            <a:normAutofit fontScale="90000"/>
          </a:bodyPr>
          <a:lstStyle/>
          <a:p>
            <a:pPr algn="ctr" rtl="1"/>
            <a:r>
              <a:rPr lang="ar-KW" sz="4000" dirty="0"/>
              <a:t>الفكرة الكبرى: كيف </a:t>
            </a:r>
            <a:r>
              <a:rPr lang="ar-EG" sz="4000" dirty="0"/>
              <a:t>قد </a:t>
            </a:r>
            <a:r>
              <a:rPr lang="ar-KW" sz="4000" dirty="0"/>
              <a:t>يبدو الموقف الأمريكي العالمي العقلاني لمكافحة الإرهاب</a:t>
            </a:r>
            <a:r>
              <a:rPr lang="ar-EG" sz="4000" dirty="0"/>
              <a:t>؟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458613"/>
            <a:ext cx="5422392" cy="3633047"/>
          </a:xfrm>
        </p:spPr>
        <p:txBody>
          <a:bodyPr>
            <a:normAutofit/>
          </a:bodyPr>
          <a:lstStyle/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قلب النموذج القديم لنموذج مكافحة الإرهاب العالمي الذي تقوده الولايات المتحدة ويمكّنه الشريك.</a:t>
            </a: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EG" sz="2400" dirty="0">
                <a:solidFill>
                  <a:schemeClr val="tx1"/>
                </a:solidFill>
              </a:rPr>
              <a:t>تركيز </a:t>
            </a:r>
            <a:r>
              <a:rPr lang="ar-KW" sz="2400" dirty="0">
                <a:solidFill>
                  <a:schemeClr val="tx1"/>
                </a:solidFill>
              </a:rPr>
              <a:t>موارد مكافحة الإرهاب على حماية الوطن الأمريكي من خلال الاعتماد بشكل أكبر على المؤشرات والتحذيرات.</a:t>
            </a: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EG" sz="2400" dirty="0">
                <a:solidFill>
                  <a:schemeClr val="tx1"/>
                </a:solidFill>
              </a:rPr>
              <a:t>قد ت</a:t>
            </a:r>
            <a:r>
              <a:rPr lang="ar-KW" sz="2400" dirty="0">
                <a:solidFill>
                  <a:schemeClr val="tx1"/>
                </a:solidFill>
              </a:rPr>
              <a:t>عزز مكافحة الإرهاب </a:t>
            </a:r>
            <a:r>
              <a:rPr lang="ar-EG" sz="2400" dirty="0">
                <a:solidFill>
                  <a:schemeClr val="tx1"/>
                </a:solidFill>
              </a:rPr>
              <a:t>وتنافس </a:t>
            </a:r>
            <a:r>
              <a:rPr lang="ar-KW" sz="2400" dirty="0">
                <a:solidFill>
                  <a:schemeClr val="tx1"/>
                </a:solidFill>
              </a:rPr>
              <a:t>القوى العظمى أحدهما الآخر، ولا يستبعد أحدهما الآخر.</a:t>
            </a:r>
          </a:p>
          <a:p>
            <a:pPr marL="512763" indent="-223838" algn="just" rtl="1">
              <a:spcBef>
                <a:spcPts val="0"/>
              </a:spcBef>
              <a:spcAft>
                <a:spcPts val="0"/>
              </a:spcAft>
            </a:pPr>
            <a:r>
              <a:rPr lang="ar-EG" sz="2400" dirty="0">
                <a:solidFill>
                  <a:schemeClr val="tx1"/>
                </a:solidFill>
              </a:rPr>
              <a:t>التركيز </a:t>
            </a:r>
            <a:r>
              <a:rPr lang="ar-KW" sz="2400" dirty="0">
                <a:solidFill>
                  <a:schemeClr val="tx1"/>
                </a:solidFill>
              </a:rPr>
              <a:t>على مكان تداخل هذه المهام.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5" y="2238651"/>
            <a:ext cx="476250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79" y="3884142"/>
            <a:ext cx="2547522" cy="27123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795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06" y="1009576"/>
            <a:ext cx="11029616" cy="63261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KW" sz="3200" b="1" dirty="0"/>
              <a:t>كيف: الاستثمار في الشراكات والتحالفات وإعداد </a:t>
            </a:r>
            <a:r>
              <a:rPr lang="ar-EG" sz="3200" b="1" dirty="0"/>
              <a:t>مجتمع الاستخبارات </a:t>
            </a:r>
            <a:r>
              <a:rPr lang="ar-KW" sz="3200" b="1" dirty="0"/>
              <a:t>للاضطلاع بدور أكبر في التنبؤ بالتهديدات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1203" y="2153350"/>
            <a:ext cx="6134919" cy="2078954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استعادة مصداقية الولايات المتحدة </a:t>
            </a:r>
            <a:r>
              <a:rPr lang="ar-EG" sz="2400" dirty="0">
                <a:solidFill>
                  <a:schemeClr val="tx1"/>
                </a:solidFill>
              </a:rPr>
              <a:t>بصفتها </a:t>
            </a:r>
            <a:r>
              <a:rPr lang="ar-KW" sz="2400" dirty="0">
                <a:solidFill>
                  <a:schemeClr val="tx1"/>
                </a:solidFill>
              </a:rPr>
              <a:t>شريك</a:t>
            </a:r>
            <a:r>
              <a:rPr lang="ar-EG" sz="2400" dirty="0">
                <a:solidFill>
                  <a:schemeClr val="tx1"/>
                </a:solidFill>
              </a:rPr>
              <a:t>ًا</a:t>
            </a:r>
            <a:r>
              <a:rPr lang="ar-KW" sz="2400" dirty="0">
                <a:solidFill>
                  <a:schemeClr val="tx1"/>
                </a:solidFill>
              </a:rPr>
              <a:t> موثوق في مكافحة الإرهاب.</a:t>
            </a: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فصل الدولارات الأمريكية والقدرات الاستخباراتية عن العمليات الحركية.</a:t>
            </a: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مجتمع الاستخبارات بحاجة ماسة إلى الاستثمار في الذكاء الاصطناعي وقدرات التعلم الآلي.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46506" y="4568485"/>
            <a:ext cx="10828930" cy="1901686"/>
          </a:xfrm>
        </p:spPr>
        <p:txBody>
          <a:bodyPr>
            <a:normAutofit/>
          </a:bodyPr>
          <a:lstStyle/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تعلم </a:t>
            </a:r>
            <a:r>
              <a:rPr lang="ar-EG" sz="2400" dirty="0">
                <a:solidFill>
                  <a:schemeClr val="tx1"/>
                </a:solidFill>
              </a:rPr>
              <a:t>رؤية </a:t>
            </a:r>
            <a:r>
              <a:rPr lang="ar-KW" sz="2400" dirty="0">
                <a:solidFill>
                  <a:schemeClr val="tx1"/>
                </a:solidFill>
              </a:rPr>
              <a:t>جهود مكافحة الإرهاب ليس من منظور النصر أو الهزيمة، بل على أنها جهد مستمر – </a:t>
            </a:r>
            <a:r>
              <a:rPr lang="ar-EG" sz="2400" dirty="0">
                <a:solidFill>
                  <a:schemeClr val="tx1"/>
                </a:solidFill>
              </a:rPr>
              <a:t>وليس مجرد أمر </a:t>
            </a:r>
            <a:r>
              <a:rPr lang="ar-KW" sz="2400" dirty="0">
                <a:solidFill>
                  <a:schemeClr val="tx1"/>
                </a:solidFill>
              </a:rPr>
              <a:t>حرب وسلام.</a:t>
            </a: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KW" sz="2400" dirty="0">
                <a:solidFill>
                  <a:schemeClr val="tx1"/>
                </a:solidFill>
              </a:rPr>
              <a:t>يجب على الولايات المتحدة زيادة الاستثمار بشكل كبير في أدوات مكافحة الإرهاب غير الحركية، ويجب توفير الأموال لبدء برنامج تحديث مجتمع الاستخبارات وتطوير ابتكارات طال انتظارها لمواجهة تحديات الإرهاب اليوم.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6506" y="2243619"/>
            <a:ext cx="4443822" cy="21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CA7-CFB5-7B40-9366-5D3E834F8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836" y="734429"/>
            <a:ext cx="7073643" cy="51534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KW" b="1" dirty="0"/>
              <a:t>التوصيات </a:t>
            </a:r>
            <a:r>
              <a:rPr lang="ar-EG" b="1" dirty="0"/>
              <a:t>الاستراتيجية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478B13-2AE9-F247-B01E-A73608C5FCBA}"/>
              </a:ext>
            </a:extLst>
          </p:cNvPr>
          <p:cNvSpPr/>
          <p:nvPr/>
        </p:nvSpPr>
        <p:spPr>
          <a:xfrm>
            <a:off x="445260" y="1424337"/>
            <a:ext cx="11265408" cy="5232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0129A-24F4-014D-BFCA-0BF1ACC3F35C}"/>
              </a:ext>
            </a:extLst>
          </p:cNvPr>
          <p:cNvSpPr/>
          <p:nvPr/>
        </p:nvSpPr>
        <p:spPr>
          <a:xfrm>
            <a:off x="666206" y="1719497"/>
            <a:ext cx="5212081" cy="464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12355-0A7F-704D-B217-2AD001AD29E8}"/>
              </a:ext>
            </a:extLst>
          </p:cNvPr>
          <p:cNvSpPr/>
          <p:nvPr/>
        </p:nvSpPr>
        <p:spPr>
          <a:xfrm>
            <a:off x="6240687" y="1719498"/>
            <a:ext cx="5212081" cy="464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44DC70-2034-BD46-8B2F-3D2C9EE61319}"/>
              </a:ext>
            </a:extLst>
          </p:cNvPr>
          <p:cNvSpPr txBox="1">
            <a:spLocks/>
          </p:cNvSpPr>
          <p:nvPr/>
        </p:nvSpPr>
        <p:spPr>
          <a:xfrm>
            <a:off x="6550090" y="1840636"/>
            <a:ext cx="4637314" cy="4138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KW" sz="1950" cap="none" dirty="0">
                <a:latin typeface="Gill Sans MT Condensed" panose="020B0506020104020203" pitchFamily="34" charset="77"/>
              </a:rPr>
              <a:t>لا </a:t>
            </a: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ينبغي النظر إلى جهود مكافحة الإرهاب من منظور الانتصار أو الهزيمة، بل </a:t>
            </a:r>
            <a:r>
              <a:rPr lang="ar-EG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باعتبارها </a:t>
            </a: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جهد</a:t>
            </a:r>
            <a:r>
              <a:rPr lang="ar-EG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مستمر</a:t>
            </a:r>
            <a:r>
              <a:rPr lang="ar-EG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سيظل الجيش الأمريكي يلعب أدوارًا حاسمة في مكافحة الإرهاب، ويدعم الجهود التي يقودها الشركاء ويحمي الوطن.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الانتقال مع مرور الوقت إلى نموذج يقود فيه الشركاء (حيثما أمكن ذلك) </a:t>
            </a:r>
            <a:r>
              <a:rPr lang="ar-EG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بينما تساعد </a:t>
            </a: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الولايات المتحدة.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الدبلوماسية أداة لمكافحة الإرهاب </a:t>
            </a:r>
            <a:r>
              <a:rPr lang="ar-EG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تأخذ قيمتها </a:t>
            </a: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الحقيقية وهي ضرورية لبناء الشراكات.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على الولايات المتحدة إصلاح مصداقيتها المتضررة وإظهار قدرتها على البقاء للوفاء بالتزامات تحالفها.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KW" sz="1950" cap="non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على واشنطن إعطاء الأولوية للاستثمار في بناء القدرات المدنية لمكافحة الإرهاب.</a:t>
            </a:r>
            <a:endParaRPr lang="en-US" sz="1950" cap="non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8EAEB7-A6D2-3F42-9C61-52ADBC1841D0}"/>
              </a:ext>
            </a:extLst>
          </p:cNvPr>
          <p:cNvSpPr txBox="1">
            <a:spLocks/>
          </p:cNvSpPr>
          <p:nvPr/>
        </p:nvSpPr>
        <p:spPr>
          <a:xfrm>
            <a:off x="933060" y="1840636"/>
            <a:ext cx="4693299" cy="4390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ar-KW" sz="1950" cap="none" dirty="0">
                <a:latin typeface="Gill Sans MT Condensed" panose="020B0506020104020203" pitchFamily="34" charset="77"/>
              </a:rPr>
              <a:t>لا يمكن للولايات المتحدة أن </a:t>
            </a:r>
            <a:r>
              <a:rPr lang="ar-EG" sz="1950" cap="none" dirty="0">
                <a:latin typeface="Gill Sans MT Condensed" panose="020B0506020104020203" pitchFamily="34" charset="77"/>
              </a:rPr>
              <a:t>تخرج فجأة من مشكلة مدفوعة</a:t>
            </a:r>
            <a:r>
              <a:rPr lang="ar-KW" sz="1950" cap="none" dirty="0">
                <a:latin typeface="Gill Sans MT Condensed" panose="020B0506020104020203" pitchFamily="34" charset="77"/>
              </a:rPr>
              <a:t> بالمظالم الأساسية والصراع وعدم الاستقرار.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ar-KW" sz="1950" cap="none" dirty="0">
                <a:latin typeface="Gill Sans MT Condensed" panose="020B0506020104020203" pitchFamily="34" charset="77"/>
              </a:rPr>
              <a:t>يجب على الممارسين تسليط الضوء على الإجراءات المتعلقة بالقضايا على المدى القريب </a:t>
            </a:r>
            <a:r>
              <a:rPr lang="ar-EG" sz="1950" cap="none" dirty="0">
                <a:latin typeface="Gill Sans MT Condensed" panose="020B0506020104020203" pitchFamily="34" charset="77"/>
              </a:rPr>
              <a:t>التي قد ت</a:t>
            </a:r>
            <a:r>
              <a:rPr lang="ar-KW" sz="1950" cap="none" dirty="0">
                <a:latin typeface="Gill Sans MT Condensed" panose="020B0506020104020203" pitchFamily="34" charset="77"/>
              </a:rPr>
              <a:t>خلق تهديدات إرهابية كبيرة في المستقبل.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ar-KW" sz="1950" cap="none" dirty="0">
                <a:latin typeface="Gill Sans MT Condensed" panose="020B0506020104020203" pitchFamily="34" charset="77"/>
              </a:rPr>
              <a:t>يجب على صانعي السياسة فصل تمويل جمع المعلومات الاستخبارية عن صناديق الميزانية العسكرية الأكبر.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ar-EG" sz="1950" cap="none" dirty="0">
                <a:latin typeface="Gill Sans MT Condensed" panose="020B0506020104020203" pitchFamily="34" charset="77"/>
              </a:rPr>
              <a:t>يحتاج مجتمع الاستخبارات إلى </a:t>
            </a:r>
            <a:r>
              <a:rPr lang="ar-KW" sz="1950" cap="none" dirty="0">
                <a:latin typeface="Gill Sans MT Condensed" panose="020B0506020104020203" pitchFamily="34" charset="77"/>
              </a:rPr>
              <a:t>استثمارات كبيرة لمعالجة تحديات البيانات المعقدة للغاية.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ar-KW" sz="1950" cap="none" dirty="0">
                <a:latin typeface="Gill Sans MT Condensed" panose="020B0506020104020203" pitchFamily="34" charset="77"/>
              </a:rPr>
              <a:t>يتطلب الابتعاد عن الدفاع الأمامي زيادة الاستثمار في الأمن الداخلي ووكالات مكافحة الإرهاب.</a:t>
            </a:r>
          </a:p>
          <a:p>
            <a:pPr marL="457200" indent="-457200" algn="just" rtl="1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ar-KW" sz="1950" cap="none" dirty="0">
                <a:latin typeface="Gill Sans MT Condensed" panose="020B0506020104020203" pitchFamily="34" charset="77"/>
              </a:rPr>
              <a:t>يجب على قادة الولايات المتحدة أن يلتزموا ببناء شعور </a:t>
            </a:r>
            <a:r>
              <a:rPr lang="ar-EG" sz="1950" cap="none" dirty="0">
                <a:latin typeface="Gill Sans MT Condensed" panose="020B0506020104020203" pitchFamily="34" charset="77"/>
              </a:rPr>
              <a:t>بالصمود</a:t>
            </a:r>
            <a:r>
              <a:rPr lang="ar-KW" sz="1950" cap="none" dirty="0">
                <a:latin typeface="Gill Sans MT Condensed" panose="020B0506020104020203" pitchFamily="34" charset="77"/>
              </a:rPr>
              <a:t> بين الجمهور الأمريكي.</a:t>
            </a:r>
            <a:endParaRPr lang="en-US" sz="1950" cap="none" dirty="0"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62952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9547968E7E041B44EA1D6E2BEC30C" ma:contentTypeVersion="17" ma:contentTypeDescription="Create a new document." ma:contentTypeScope="" ma:versionID="0f8b3ff1935922aba9d7a7b94d2a3160">
  <xsd:schema xmlns:xsd="http://www.w3.org/2001/XMLSchema" xmlns:xs="http://www.w3.org/2001/XMLSchema" xmlns:p="http://schemas.microsoft.com/office/2006/metadata/properties" xmlns:ns2="79372cad-906e-4e2f-b498-2cb2f8f67a22" xmlns:ns3="04e5b532-bce6-4a74-882f-197d7c8ee05a" targetNamespace="http://schemas.microsoft.com/office/2006/metadata/properties" ma:root="true" ma:fieldsID="04a328f4c16f5eb5d7c618ced9645277" ns2:_="" ns3:_="">
    <xsd:import namespace="79372cad-906e-4e2f-b498-2cb2f8f67a22"/>
    <xsd:import namespace="04e5b532-bce6-4a74-882f-197d7c8ee0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astmodified" minOccurs="0"/>
                <xsd:element ref="ns2:MediaLengthInSeconds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2cad-906e-4e2f-b498-2cb2f8f67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astmodified" ma:index="20" nillable="true" ma:displayName="last modified" ma:format="DateOnly" ma:internalName="lastmodified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5b532-bce6-4a74-882f-197d7c8ee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d634031f-5af4-462f-909d-b01dcfe103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44a495a8-dfb6-4c93-8233-ef39401eedbd}" ma:internalName="TaxCatchAll" ma:showField="CatchAllData" ma:web="04e5b532-bce6-4a74-882f-197d7c8ee0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e5b532-bce6-4a74-882f-197d7c8ee05a" xsi:nil="true"/>
    <TaxKeywordTaxHTField xmlns="04e5b532-bce6-4a74-882f-197d7c8ee05a">
      <Terms xmlns="http://schemas.microsoft.com/office/infopath/2007/PartnerControls"/>
    </TaxKeywordTaxHTField>
    <lastmodified xmlns="79372cad-906e-4e2f-b498-2cb2f8f67a22" xsi:nil="true"/>
  </documentManagement>
</p:properties>
</file>

<file path=customXml/itemProps1.xml><?xml version="1.0" encoding="utf-8"?>
<ds:datastoreItem xmlns:ds="http://schemas.openxmlformats.org/officeDocument/2006/customXml" ds:itemID="{A94E0D35-DCC0-4D0A-8E64-928E63D6A584}"/>
</file>

<file path=customXml/itemProps2.xml><?xml version="1.0" encoding="utf-8"?>
<ds:datastoreItem xmlns:ds="http://schemas.openxmlformats.org/officeDocument/2006/customXml" ds:itemID="{4A51474E-485E-4E39-A89A-6527AC4F70D2}"/>
</file>

<file path=customXml/itemProps3.xml><?xml version="1.0" encoding="utf-8"?>
<ds:datastoreItem xmlns:ds="http://schemas.openxmlformats.org/officeDocument/2006/customXml" ds:itemID="{10A8EC67-4CC4-4AF0-88FB-0BA48A8AE83F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234</TotalTime>
  <Words>501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Gill Sans MT</vt:lpstr>
      <vt:lpstr>Gill Sans MT Condensed</vt:lpstr>
      <vt:lpstr>Sakkal Majalla</vt:lpstr>
      <vt:lpstr>Wingdings 2</vt:lpstr>
      <vt:lpstr>Dividend</vt:lpstr>
      <vt:lpstr>إعادة التفكير في جهود الولايات المتحدة لمكافحة الإرهاب</vt:lpstr>
      <vt:lpstr>لماذا: قضية ترشيد مهمة الولايات المتحدة لمكافحة الإرهاب وجعلها مستدامة</vt:lpstr>
      <vt:lpstr>الفكرة الكبرى: كيف قد يبدو الموقف الأمريكي العالمي العقلاني لمكافحة الإرهاب؟</vt:lpstr>
      <vt:lpstr>كيف: الاستثمار في الشراكات والتحالفات وإعداد مجتمع الاستخبارات للاضطلاع بدور أكبر في التنبؤ بالتهديدات</vt:lpstr>
      <vt:lpstr>التوصيات الاستراتيجية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U.S. Efforts on Counterterrorism</dc:title>
  <dc:creator>Lauren Fredericks</dc:creator>
  <cp:lastModifiedBy>Translator</cp:lastModifiedBy>
  <cp:revision>11</cp:revision>
  <dcterms:created xsi:type="dcterms:W3CDTF">2021-09-15T20:38:23Z</dcterms:created>
  <dcterms:modified xsi:type="dcterms:W3CDTF">2021-11-10T10:45:00Z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0x010100C9F9547968E7E041B44EA1D6E2BEC30C</vt:lpwstr>
  </property>
</Properties>
</file>