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889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6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299" y="1482254"/>
            <a:ext cx="10993546" cy="59032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1562"/>
            <a:ext cx="12192000" cy="61307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97052" y="751562"/>
            <a:ext cx="5361140" cy="263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9775" y="493460"/>
            <a:ext cx="10993549" cy="99570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ПЕРЕОСМЫСЛЕНИЕ УСИЛИЙ </a:t>
            </a:r>
            <a:r>
              <a:rPr lang="ru-RU" b="1" dirty="0" err="1" smtClean="0"/>
              <a:t>сша</a:t>
            </a:r>
            <a:r>
              <a:rPr lang="ru-RU" b="1" dirty="0" smtClean="0"/>
              <a:t> ПО БОРЬБЕ С ТЕРРОРИЗМОМ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618395" y="1888397"/>
            <a:ext cx="7531445" cy="724174"/>
          </a:xfrm>
          <a:prstGeom prst="rect">
            <a:avLst/>
          </a:prstGeom>
          <a:solidFill>
            <a:schemeClr val="bg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 smtClean="0">
                <a:solidFill>
                  <a:schemeClr val="accent1"/>
                </a:solidFill>
              </a:rPr>
              <a:t>К устойчивому плану спуст</a:t>
            </a:r>
            <a:r>
              <a:rPr lang="ru-RU" sz="2500" b="1" dirty="0" smtClean="0">
                <a:solidFill>
                  <a:schemeClr val="accent1"/>
                </a:solidFill>
              </a:rPr>
              <a:t>я два десятилетия после </a:t>
            </a:r>
            <a:r>
              <a:rPr lang="en-US" sz="2500" b="1" dirty="0" smtClean="0">
                <a:solidFill>
                  <a:schemeClr val="accent1"/>
                </a:solidFill>
              </a:rPr>
              <a:t> 9/11</a:t>
            </a:r>
            <a:endParaRPr lang="en-US" sz="2500" b="1" dirty="0">
              <a:solidFill>
                <a:schemeClr val="accent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D5BA0EF4-65CB-0A4E-AB5A-54AF87A0A1C0}"/>
              </a:ext>
            </a:extLst>
          </p:cNvPr>
          <p:cNvSpPr/>
          <p:nvPr/>
        </p:nvSpPr>
        <p:spPr>
          <a:xfrm>
            <a:off x="2272937" y="6488668"/>
            <a:ext cx="261257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6869149-721E-004A-95FA-7E2A0E67FE96}"/>
              </a:ext>
            </a:extLst>
          </p:cNvPr>
          <p:cNvSpPr txBox="1"/>
          <p:nvPr/>
        </p:nvSpPr>
        <p:spPr>
          <a:xfrm>
            <a:off x="2097351" y="6505137"/>
            <a:ext cx="19325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 smtClean="0"/>
              <a:t>Д-Р МЭТЬЮ ЛЕВИТТ</a:t>
            </a:r>
            <a:endParaRPr lang="en-US" sz="1500" dirty="0"/>
          </a:p>
        </p:txBody>
      </p:sp>
    </p:spTree>
    <p:extLst>
      <p:ext uri="{BB962C8B-B14F-4D97-AF65-F5344CB8AC3E}">
        <p14:creationId xmlns="" xmlns:p14="http://schemas.microsoft.com/office/powerpoint/2010/main" val="397273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34905"/>
            <a:ext cx="11029616" cy="9883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ПОЧЕМУ</a:t>
            </a:r>
            <a:r>
              <a:rPr lang="en-US" dirty="0" smtClean="0"/>
              <a:t>:  </a:t>
            </a:r>
            <a:r>
              <a:rPr lang="ru-RU" dirty="0" smtClean="0"/>
              <a:t>АРГУМЕНТЫ В ПОЛЬЗУ РАЦИОНАЛИЗАЦИИ КОНТРТЕРРОРИСТИЧЕСКОЙ МИССИИ США И ОБЕСПЕЧЕНИЯ ЕЕ УСТОЙЧИВОСТИ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3593" y="2072255"/>
            <a:ext cx="11047590" cy="9545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Соответствующее изменение баланса ресурсов между борьбой с терроризмом и другими приоритетами национальной безопасности имеет решающее значение.</a:t>
            </a:r>
            <a:endParaRPr lang="en-US" sz="2000" b="1" dirty="0">
              <a:latin typeface="Gill Sans MT Condensed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778" y="3266478"/>
            <a:ext cx="4825696" cy="2404210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33593" y="2770292"/>
            <a:ext cx="5786477" cy="4006182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Страна </a:t>
            </a:r>
            <a:r>
              <a:rPr lang="ru-RU" sz="2000" b="1" dirty="0" smtClean="0"/>
              <a:t>сталкивается с множеством критических </a:t>
            </a:r>
            <a:r>
              <a:rPr lang="ru-RU" sz="2000" b="1" dirty="0" smtClean="0"/>
              <a:t>проблем </a:t>
            </a:r>
            <a:r>
              <a:rPr lang="ru-RU" sz="2000" b="1" dirty="0" smtClean="0"/>
              <a:t>- от Covid-19 до вопросов расовой справедливости, изменения климата и многого другого - в период сокращения бюджетов и быстрорастущего федерального дефицита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Любой </a:t>
            </a:r>
            <a:r>
              <a:rPr lang="ru-RU" sz="2000" b="1" dirty="0" smtClean="0"/>
              <a:t>сдвиг в политике должен быть направлен на получение максимальной отдачи от 20-летних инвестиций США в борьбу с терроризмом при одновременном сохранении многих </a:t>
            </a:r>
            <a:r>
              <a:rPr lang="ru-RU" sz="2000" b="1" dirty="0" smtClean="0"/>
              <a:t>достижений </a:t>
            </a:r>
            <a:r>
              <a:rPr lang="ru-RU" sz="2000" b="1" dirty="0" smtClean="0"/>
              <a:t>за этот период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Этот </a:t>
            </a:r>
            <a:r>
              <a:rPr lang="ru-RU" sz="2000" b="1" dirty="0" smtClean="0"/>
              <a:t>сдвиг потребует периода восстановления баланса, а также переходного периода, когда бремя перекладывается между партнерами и союзниками.</a:t>
            </a:r>
            <a:endParaRPr lang="en-US" sz="2000" b="1" dirty="0"/>
          </a:p>
        </p:txBody>
      </p:sp>
    </p:spTree>
    <p:extLst>
      <p:ext uri="{BB962C8B-B14F-4D97-AF65-F5344CB8AC3E}">
        <p14:creationId xmlns="" xmlns:p14="http://schemas.microsoft.com/office/powerpoint/2010/main" val="24638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Большая идея</a:t>
            </a:r>
            <a:r>
              <a:rPr lang="en-US" dirty="0" smtClean="0"/>
              <a:t>:  </a:t>
            </a:r>
            <a:r>
              <a:rPr lang="ru-RU" dirty="0" smtClean="0"/>
              <a:t>как может выглядеть рационализированная глобальная </a:t>
            </a:r>
            <a:r>
              <a:rPr lang="ru-RU" dirty="0" err="1" smtClean="0"/>
              <a:t>контртеррористическая</a:t>
            </a:r>
            <a:r>
              <a:rPr lang="ru-RU" dirty="0" smtClean="0"/>
              <a:t> позиция </a:t>
            </a:r>
            <a:r>
              <a:rPr lang="ru-RU" dirty="0" err="1" smtClean="0"/>
              <a:t>сша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59875"/>
            <a:ext cx="5422392" cy="3831786"/>
          </a:xfrm>
        </p:spPr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Переворот давней модели </a:t>
            </a:r>
            <a:r>
              <a:rPr lang="ru-RU" sz="2000" b="1" dirty="0" smtClean="0"/>
              <a:t>глобальной </a:t>
            </a:r>
            <a:r>
              <a:rPr lang="ru-RU" sz="2000" b="1" dirty="0" err="1" smtClean="0"/>
              <a:t>контртеррористической</a:t>
            </a:r>
            <a:r>
              <a:rPr lang="ru-RU" sz="2000" b="1" dirty="0" smtClean="0"/>
              <a:t> модели, возглавляемой США и поддерживаемой партнерами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Сосредоточение </a:t>
            </a:r>
            <a:r>
              <a:rPr lang="ru-RU" sz="2000" b="1" dirty="0" err="1" smtClean="0"/>
              <a:t>контртеррористических</a:t>
            </a:r>
            <a:r>
              <a:rPr lang="ru-RU" sz="2000" b="1" dirty="0" smtClean="0"/>
              <a:t> ресурсов </a:t>
            </a:r>
            <a:r>
              <a:rPr lang="ru-RU" sz="2000" b="1" dirty="0" smtClean="0"/>
              <a:t>на защите территории США, в большей степени полагаясь на индикаторы и предупреждения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Борьба с терроризмом и конкуренция великих держав могут быть </a:t>
            </a:r>
            <a:r>
              <a:rPr lang="ru-RU" sz="2000" b="1" dirty="0" err="1" smtClean="0"/>
              <a:t>взаимоусиливающими</a:t>
            </a:r>
            <a:r>
              <a:rPr lang="ru-RU" sz="2000" b="1" dirty="0" smtClean="0"/>
              <a:t>, а не исключающими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Сосредоточение </a:t>
            </a:r>
            <a:r>
              <a:rPr lang="ru-RU" sz="2000" b="1" dirty="0" smtClean="0"/>
              <a:t>на том, где эти миссии пересекаются.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45" y="2238651"/>
            <a:ext cx="476250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8479" y="3884142"/>
            <a:ext cx="2547522" cy="271238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0795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</a:t>
            </a:r>
            <a:r>
              <a:rPr lang="en-US" dirty="0" smtClean="0"/>
              <a:t>: </a:t>
            </a:r>
            <a:r>
              <a:rPr lang="ru-RU" dirty="0" smtClean="0"/>
              <a:t>ИНВЕСТИРОВАНИЕ В ПАРТНЕРСТВО И СОЮЗЫ И ПОДГОТОВКА РАЗВЕДЫВАТЕЛЬНОГО СООБЩЕСТВА К БОЛЕЕ АКТИВНОЙ РОЛИ В ПРОГНОЗИРОВАНИИ УГРОЗ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1" y="2440039"/>
            <a:ext cx="6134919" cy="2078954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Восстановить </a:t>
            </a:r>
            <a:r>
              <a:rPr lang="ru-RU" sz="2000" b="1" dirty="0" smtClean="0"/>
              <a:t>авторитет США как надежного партнера по борьбе с терроризмом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Отделить </a:t>
            </a:r>
            <a:r>
              <a:rPr lang="ru-RU" sz="2000" b="1" dirty="0" smtClean="0"/>
              <a:t>доллары США и разведывательные возможности от кинетических операций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Сообщество разведки отчаянно нуждается в инвестициях в возможности искусственного интеллекта и машинного обучения.</a:t>
            </a:r>
            <a:endParaRPr lang="en-US" sz="2000" b="1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581191" y="4717774"/>
            <a:ext cx="10828930" cy="190168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/>
              <a:t>Научиться рассматривать усилия </a:t>
            </a:r>
            <a:r>
              <a:rPr lang="ru-RU" sz="2000" b="1" dirty="0" smtClean="0"/>
              <a:t>по борьбе с терроризмом не </a:t>
            </a:r>
            <a:r>
              <a:rPr lang="ru-RU" sz="2000" b="1" dirty="0" smtClean="0"/>
              <a:t>как победу </a:t>
            </a:r>
            <a:r>
              <a:rPr lang="ru-RU" sz="2000" b="1" dirty="0" smtClean="0"/>
              <a:t>или поражение, а скорее как непрерывное усилие, </a:t>
            </a:r>
            <a:r>
              <a:rPr lang="ru-RU" sz="2000" b="1" dirty="0" smtClean="0"/>
              <a:t>если не считать войну </a:t>
            </a:r>
            <a:r>
              <a:rPr lang="ru-RU" sz="2000" b="1" dirty="0" smtClean="0"/>
              <a:t>и </a:t>
            </a:r>
            <a:r>
              <a:rPr lang="ru-RU" sz="2000" b="1" dirty="0" smtClean="0"/>
              <a:t>мир.</a:t>
            </a:r>
          </a:p>
          <a:p>
            <a:r>
              <a:rPr lang="ru-RU" sz="2000" b="1" dirty="0" smtClean="0"/>
              <a:t>Соединенные Штаты должны значительно увеличить инвестиции в некинетические средства борьбы с </a:t>
            </a:r>
            <a:r>
              <a:rPr lang="ru-RU" sz="2000" b="1" dirty="0" smtClean="0"/>
              <a:t>терроризмом. Необходимо </a:t>
            </a:r>
            <a:r>
              <a:rPr lang="ru-RU" sz="2000" b="1" dirty="0" smtClean="0"/>
              <a:t>предоставить средства для запуска программы модернизации разведывательного сообщества и разработки давно назревших инноваций для решения сегодняшних террористических проблем.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863015" y="2539430"/>
            <a:ext cx="4443822" cy="217834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6335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48ACA7-CFB5-7B40-9366-5D3E834F87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1142" y="232817"/>
            <a:ext cx="7608698" cy="104393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СТРАТЕГИЧЕСКИЕ РЕКОММЕНДАЦИИ</a:t>
            </a:r>
            <a:endParaRPr lang="en-US" b="1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1478B13-2AE9-F247-B01E-A73608C5FCBA}"/>
              </a:ext>
            </a:extLst>
          </p:cNvPr>
          <p:cNvSpPr/>
          <p:nvPr/>
        </p:nvSpPr>
        <p:spPr>
          <a:xfrm>
            <a:off x="445260" y="1424337"/>
            <a:ext cx="11265408" cy="52327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0A0129A-24F4-014D-BFCA-0BF1ACC3F35C}"/>
              </a:ext>
            </a:extLst>
          </p:cNvPr>
          <p:cNvSpPr/>
          <p:nvPr/>
        </p:nvSpPr>
        <p:spPr>
          <a:xfrm>
            <a:off x="666206" y="1719497"/>
            <a:ext cx="5212081" cy="464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7F012355-0A7F-704D-B217-2AD001AD29E8}"/>
              </a:ext>
            </a:extLst>
          </p:cNvPr>
          <p:cNvSpPr/>
          <p:nvPr/>
        </p:nvSpPr>
        <p:spPr>
          <a:xfrm>
            <a:off x="6240687" y="1719498"/>
            <a:ext cx="5212081" cy="4642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0644DC70-2034-BD46-8B2F-3D2C9EE61319}"/>
              </a:ext>
            </a:extLst>
          </p:cNvPr>
          <p:cNvSpPr txBox="1">
            <a:spLocks/>
          </p:cNvSpPr>
          <p:nvPr/>
        </p:nvSpPr>
        <p:spPr>
          <a:xfrm>
            <a:off x="666207" y="1894114"/>
            <a:ext cx="5212080" cy="421572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ru-RU" sz="1300" b="1" cap="none" dirty="0" err="1" smtClean="0">
                <a:latin typeface="Gill Sans MT Condensed" panose="020B0506020104020203" pitchFamily="34" charset="77"/>
              </a:rPr>
              <a:t>Контртеррористические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 усилия следует рассматривать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 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не с точки зрения победы или поражения, а скорее как постоянные усилия.</a:t>
            </a:r>
            <a:endParaRPr lang="en-US" sz="1300" b="1" cap="none" dirty="0" smtClean="0">
              <a:latin typeface="Gill Sans MT Condensed" panose="020B05060201040202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Военные США по-прежнему </a:t>
            </a:r>
            <a:r>
              <a:rPr lang="ru-RU" sz="1300" b="1" cap="none" dirty="0" err="1" smtClean="0">
                <a:latin typeface="Gill Sans MT Condensed" panose="020B0506020104020203" pitchFamily="34" charset="77"/>
              </a:rPr>
              <a:t>будт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 играть решающую роль в борьбе с терроризмом, поддерживая усилия 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партнеров и защищая родину.</a:t>
            </a:r>
            <a:endParaRPr lang="en-US" sz="1300" b="1" cap="none" dirty="0" smtClean="0">
              <a:latin typeface="Gill Sans MT Condensed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Переход к модели, в которой партнеры возглавляют (где это возможно), а соединенные Штаты позволяют, должен произойти с течением времени.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Дипломатия – это значительно недооцененный инструмент борьбы с терроризмом, который имеет решающее значение для построения партнерских отношений.</a:t>
            </a:r>
            <a:endParaRPr lang="en-US" sz="1300" b="1" cap="none" dirty="0" smtClean="0">
              <a:latin typeface="Gill Sans MT Condensed" panose="020B05060201040202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США должны восстановить свой подорванный авторитет и продемонстрировать стойкость,  чтобы выполнить свои союзнические обязательства.</a:t>
            </a:r>
            <a:endParaRPr lang="en-US" sz="1950" b="1" cap="none" dirty="0" smtClean="0">
              <a:latin typeface="Gill Sans MT Condensed" panose="020B0506020104020203" pitchFamily="34" charset="77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Вашингтону следует уделять первоочередное внимание инвестициям в создание гражданского </a:t>
            </a:r>
            <a:r>
              <a:rPr lang="ru-RU" sz="1300" b="1" cap="none" dirty="0" err="1" smtClean="0">
                <a:latin typeface="Gill Sans MT Condensed" panose="020B0506020104020203" pitchFamily="34" charset="77"/>
              </a:rPr>
              <a:t>контртеррористического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 потенциала.</a:t>
            </a:r>
            <a:endParaRPr lang="en-US" sz="1300" b="1" cap="none" dirty="0">
              <a:latin typeface="Gill Sans MT Condensed" panose="020B0506020104020203" pitchFamily="34" charset="77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FD8EAEB7-A6D2-3F42-9C61-52ADBC1841D0}"/>
              </a:ext>
            </a:extLst>
          </p:cNvPr>
          <p:cNvSpPr txBox="1">
            <a:spLocks/>
          </p:cNvSpPr>
          <p:nvPr/>
        </p:nvSpPr>
        <p:spPr>
          <a:xfrm>
            <a:off x="6240688" y="1970036"/>
            <a:ext cx="5212080" cy="43903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 cap="all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США не могут найти выход из проблемы, вызванной недовольством, конфликтами и нестабильностью, и следовать ему.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Практики должны выделить действия по краткосрочным вопросам, которые могут создать в будущем сильные террористические угрозы.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Политики должны отделить финансирование сбора разведывательной информации от более крупных статей военного бюджета.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Разведывательное сообщество требуе</a:t>
            </a:r>
            <a:r>
              <a:rPr lang="ru-RU" sz="1300" b="1" cap="none" dirty="0" smtClean="0">
                <a:latin typeface="Gill Sans MT Condensed" panose="020B0506020104020203" pitchFamily="34" charset="77"/>
              </a:rPr>
              <a:t>т значительных инвестиций для решения чрезвычайно сложных проблем с данными.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Уход от передовой обороны требует увеличения инвестиций в службы национальной безопасности и противодействия терроризму.</a:t>
            </a:r>
            <a:endParaRPr lang="en-US" sz="1300" b="1" cap="none" dirty="0">
              <a:latin typeface="Gill Sans MT Condensed" panose="020B0506020104020203" pitchFamily="34" charset="77"/>
            </a:endParaRPr>
          </a:p>
          <a:p>
            <a:pPr marL="457200" indent="-457200">
              <a:buAutoNum type="arabicPeriod" startAt="7"/>
            </a:pPr>
            <a:r>
              <a:rPr lang="ru-RU" sz="1300" b="1" cap="none" dirty="0" smtClean="0">
                <a:latin typeface="Gill Sans MT Condensed" panose="020B0506020104020203" pitchFamily="34" charset="77"/>
              </a:rPr>
              <a:t>Лидеры США должны взять на себя обязательство по формированию у американской общественности чувства устойчивости.</a:t>
            </a:r>
            <a:endParaRPr lang="en-US" sz="1300" b="1" cap="none" dirty="0">
              <a:latin typeface="Gill Sans MT Condensed" panose="020B0506020104020203" pitchFamily="34" charset="7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29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9547968E7E041B44EA1D6E2BEC30C" ma:contentTypeVersion="17" ma:contentTypeDescription="Create a new document." ma:contentTypeScope="" ma:versionID="0f8b3ff1935922aba9d7a7b94d2a3160">
  <xsd:schema xmlns:xsd="http://www.w3.org/2001/XMLSchema" xmlns:xs="http://www.w3.org/2001/XMLSchema" xmlns:p="http://schemas.microsoft.com/office/2006/metadata/properties" xmlns:ns2="79372cad-906e-4e2f-b498-2cb2f8f67a22" xmlns:ns3="04e5b532-bce6-4a74-882f-197d7c8ee05a" targetNamespace="http://schemas.microsoft.com/office/2006/metadata/properties" ma:root="true" ma:fieldsID="04a328f4c16f5eb5d7c618ced9645277" ns2:_="" ns3:_="">
    <xsd:import namespace="79372cad-906e-4e2f-b498-2cb2f8f67a22"/>
    <xsd:import namespace="04e5b532-bce6-4a74-882f-197d7c8ee0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astmodified" minOccurs="0"/>
                <xsd:element ref="ns2:MediaLengthInSeconds" minOccurs="0"/>
                <xsd:element ref="ns3:TaxKeywordTaxHTField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72cad-906e-4e2f-b498-2cb2f8f67a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astmodified" ma:index="20" nillable="true" ma:displayName="last modified" ma:format="DateOnly" ma:internalName="lastmodified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e5b532-bce6-4a74-882f-197d7c8ee0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3" nillable="true" ma:taxonomy="true" ma:internalName="TaxKeywordTaxHTField" ma:taxonomyFieldName="TaxKeyword" ma:displayName="Enterprise Keywords" ma:fieldId="{23f27201-bee3-471e-b2e7-b64fd8b7ca38}" ma:taxonomyMulti="true" ma:sspId="d634031f-5af4-462f-909d-b01dcfe10349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24" nillable="true" ma:displayName="Taxonomy Catch All Column" ma:hidden="true" ma:list="{44a495a8-dfb6-4c93-8233-ef39401eedbd}" ma:internalName="TaxCatchAll" ma:showField="CatchAllData" ma:web="04e5b532-bce6-4a74-882f-197d7c8ee0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e5b532-bce6-4a74-882f-197d7c8ee05a" xsi:nil="true"/>
    <TaxKeywordTaxHTField xmlns="04e5b532-bce6-4a74-882f-197d7c8ee05a">
      <Terms xmlns="http://schemas.microsoft.com/office/infopath/2007/PartnerControls"/>
    </TaxKeywordTaxHTField>
    <lastmodified xmlns="79372cad-906e-4e2f-b498-2cb2f8f67a22" xsi:nil="true"/>
  </documentManagement>
</p:properties>
</file>

<file path=customXml/itemProps1.xml><?xml version="1.0" encoding="utf-8"?>
<ds:datastoreItem xmlns:ds="http://schemas.openxmlformats.org/officeDocument/2006/customXml" ds:itemID="{C70F00DB-53AE-42EA-B224-C39D45B482E8}"/>
</file>

<file path=customXml/itemProps2.xml><?xml version="1.0" encoding="utf-8"?>
<ds:datastoreItem xmlns:ds="http://schemas.openxmlformats.org/officeDocument/2006/customXml" ds:itemID="{DC35F0D5-4506-424C-9607-1322676C4F1F}"/>
</file>

<file path=customXml/itemProps3.xml><?xml version="1.0" encoding="utf-8"?>
<ds:datastoreItem xmlns:ds="http://schemas.openxmlformats.org/officeDocument/2006/customXml" ds:itemID="{4724A6F9-0BC7-4E59-AAEB-CFFA7BD1FDD5}"/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238</TotalTime>
  <Words>505</Words>
  <Application>Microsoft Office PowerPoint</Application>
  <PresentationFormat>Произвольный</PresentationFormat>
  <Paragraphs>32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Dividend</vt:lpstr>
      <vt:lpstr>ПЕРЕОСМЫСЛЕНИЕ УСИЛИЙ сша ПО БОРЬБЕ С ТЕРРОРИЗМОМ </vt:lpstr>
      <vt:lpstr>ПОЧЕМУ:  АРГУМЕНТЫ В ПОЛЬЗУ РАЦИОНАЛИЗАЦИИ КОНТРТЕРРОРИСТИЧЕСКОЙ МИССИИ США И ОБЕСПЕЧЕНИЯ ЕЕ УСТОЙЧИВОСТИ</vt:lpstr>
      <vt:lpstr>Большая идея:  как может выглядеть рационализированная глобальная контртеррористическая позиция сша </vt:lpstr>
      <vt:lpstr>КАК: ИНВЕСТИРОВАНИЕ В ПАРТНЕРСТВО И СОЮЗЫ И ПОДГОТОВКА РАЗВЕДЫВАТЕЛЬНОГО СООБЩЕСТВА К БОЛЕЕ АКТИВНОЙ РОЛИ В ПРОГНОЗИРОВАНИИ УГРОЗ </vt:lpstr>
      <vt:lpstr>СТРАТЕГИЧЕСКИЕ РЕКОММЕНДАЦИИ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U.S. Efforts on Counterterrorism</dc:title>
  <dc:creator>Lauren Fredericks</dc:creator>
  <cp:lastModifiedBy>Ромашка</cp:lastModifiedBy>
  <cp:revision>25</cp:revision>
  <dcterms:created xsi:type="dcterms:W3CDTF">2021-09-15T20:38:23Z</dcterms:created>
  <dcterms:modified xsi:type="dcterms:W3CDTF">2021-11-10T19:28:31Z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0x010100C9F9547968E7E041B44EA1D6E2BEC30C</vt:lpwstr>
  </property>
</Properties>
</file>