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 id="2147483697" r:id="rId7"/>
  </p:sldMasterIdLst>
  <p:notesMasterIdLst>
    <p:notesMasterId r:id="rId35"/>
  </p:notesMasterIdLst>
  <p:handoutMasterIdLst>
    <p:handoutMasterId r:id="rId36"/>
  </p:handoutMasterIdLst>
  <p:sldIdLst>
    <p:sldId id="294" r:id="rId8"/>
    <p:sldId id="343" r:id="rId9"/>
    <p:sldId id="683" r:id="rId10"/>
    <p:sldId id="697" r:id="rId11"/>
    <p:sldId id="349" r:id="rId12"/>
    <p:sldId id="351" r:id="rId13"/>
    <p:sldId id="347" r:id="rId14"/>
    <p:sldId id="368" r:id="rId15"/>
    <p:sldId id="370" r:id="rId16"/>
    <p:sldId id="369" r:id="rId17"/>
    <p:sldId id="373" r:id="rId18"/>
    <p:sldId id="325" r:id="rId19"/>
    <p:sldId id="315" r:id="rId20"/>
    <p:sldId id="345" r:id="rId21"/>
    <p:sldId id="346" r:id="rId22"/>
    <p:sldId id="317" r:id="rId23"/>
    <p:sldId id="340" r:id="rId24"/>
    <p:sldId id="342" r:id="rId25"/>
    <p:sldId id="321" r:id="rId26"/>
    <p:sldId id="695" r:id="rId27"/>
    <p:sldId id="344" r:id="rId28"/>
    <p:sldId id="318" r:id="rId29"/>
    <p:sldId id="348" r:id="rId30"/>
    <p:sldId id="322" r:id="rId31"/>
    <p:sldId id="328" r:id="rId32"/>
    <p:sldId id="324" r:id="rId33"/>
    <p:sldId id="326" r:id="rId3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ECFF"/>
    <a:srgbClr val="FF3300"/>
    <a:srgbClr val="FFFF6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51" d="100"/>
          <a:sy n="51" d="100"/>
        </p:scale>
        <p:origin x="412" y="32"/>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4" cy="465455"/>
          </a:xfrm>
          <a:prstGeom prst="rect">
            <a:avLst/>
          </a:prstGeom>
        </p:spPr>
        <p:txBody>
          <a:bodyPr vert="horz" lIns="93312" tIns="46656" rIns="93312" bIns="46656" rtlCol="0"/>
          <a:lstStyle>
            <a:lvl1pPr algn="l">
              <a:defRPr sz="1200"/>
            </a:lvl1pPr>
          </a:lstStyle>
          <a:p>
            <a:endParaRPr lang="en-US"/>
          </a:p>
        </p:txBody>
      </p:sp>
      <p:sp>
        <p:nvSpPr>
          <p:cNvPr id="3" name="Date Placeholder 2"/>
          <p:cNvSpPr>
            <a:spLocks noGrp="1"/>
          </p:cNvSpPr>
          <p:nvPr>
            <p:ph type="dt" sz="quarter" idx="1"/>
          </p:nvPr>
        </p:nvSpPr>
        <p:spPr>
          <a:xfrm>
            <a:off x="3978132" y="0"/>
            <a:ext cx="3043344" cy="465455"/>
          </a:xfrm>
          <a:prstGeom prst="rect">
            <a:avLst/>
          </a:prstGeom>
        </p:spPr>
        <p:txBody>
          <a:bodyPr vert="horz" lIns="93312" tIns="46656" rIns="93312" bIns="46656" rtlCol="0"/>
          <a:lstStyle>
            <a:lvl1pPr algn="r">
              <a:defRPr sz="1200"/>
            </a:lvl1pPr>
          </a:lstStyle>
          <a:p>
            <a:fld id="{7D6963E6-8E75-427E-A055-64FFD26D7A3A}" type="datetimeFigureOut">
              <a:rPr lang="en-US" smtClean="0"/>
              <a:pPr/>
              <a:t>10/15/2021</a:t>
            </a:fld>
            <a:endParaRPr lang="en-US"/>
          </a:p>
        </p:txBody>
      </p:sp>
      <p:sp>
        <p:nvSpPr>
          <p:cNvPr id="4" name="Footer Placeholder 3"/>
          <p:cNvSpPr>
            <a:spLocks noGrp="1"/>
          </p:cNvSpPr>
          <p:nvPr>
            <p:ph type="ftr" sz="quarter" idx="2"/>
          </p:nvPr>
        </p:nvSpPr>
        <p:spPr>
          <a:xfrm>
            <a:off x="0" y="8842030"/>
            <a:ext cx="3043344" cy="465455"/>
          </a:xfrm>
          <a:prstGeom prst="rect">
            <a:avLst/>
          </a:prstGeom>
        </p:spPr>
        <p:txBody>
          <a:bodyPr vert="horz" lIns="93312" tIns="46656" rIns="93312" bIns="46656"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4" cy="465455"/>
          </a:xfrm>
          <a:prstGeom prst="rect">
            <a:avLst/>
          </a:prstGeom>
        </p:spPr>
        <p:txBody>
          <a:bodyPr vert="horz" lIns="93312" tIns="46656" rIns="93312" bIns="46656" rtlCol="0" anchor="b"/>
          <a:lstStyle>
            <a:lvl1pPr algn="r">
              <a:defRPr sz="1200"/>
            </a:lvl1pPr>
          </a:lstStyle>
          <a:p>
            <a:fld id="{45257D42-6703-4692-898A-3D4F3FD0D702}" type="slidenum">
              <a:rPr lang="en-US" smtClean="0"/>
              <a:pPr/>
              <a:t>‹#›</a:t>
            </a:fld>
            <a:endParaRPr lang="en-US"/>
          </a:p>
        </p:txBody>
      </p:sp>
    </p:spTree>
    <p:extLst>
      <p:ext uri="{BB962C8B-B14F-4D97-AF65-F5344CB8AC3E}">
        <p14:creationId xmlns:p14="http://schemas.microsoft.com/office/powerpoint/2010/main" val="10241242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4" cy="465455"/>
          </a:xfrm>
          <a:prstGeom prst="rect">
            <a:avLst/>
          </a:prstGeom>
        </p:spPr>
        <p:txBody>
          <a:bodyPr vert="horz" lIns="93312" tIns="46656" rIns="93312" bIns="46656" rtlCol="0"/>
          <a:lstStyle>
            <a:lvl1pPr algn="l">
              <a:defRPr sz="1200"/>
            </a:lvl1pPr>
          </a:lstStyle>
          <a:p>
            <a:endParaRPr lang="en-US"/>
          </a:p>
        </p:txBody>
      </p:sp>
      <p:sp>
        <p:nvSpPr>
          <p:cNvPr id="3" name="Date Placeholder 2"/>
          <p:cNvSpPr>
            <a:spLocks noGrp="1"/>
          </p:cNvSpPr>
          <p:nvPr>
            <p:ph type="dt" idx="1"/>
          </p:nvPr>
        </p:nvSpPr>
        <p:spPr>
          <a:xfrm>
            <a:off x="3978132" y="0"/>
            <a:ext cx="3043344" cy="465455"/>
          </a:xfrm>
          <a:prstGeom prst="rect">
            <a:avLst/>
          </a:prstGeom>
        </p:spPr>
        <p:txBody>
          <a:bodyPr vert="horz" lIns="93312" tIns="46656" rIns="93312" bIns="46656" rtlCol="0"/>
          <a:lstStyle>
            <a:lvl1pPr algn="r">
              <a:defRPr sz="1200"/>
            </a:lvl1pPr>
          </a:lstStyle>
          <a:p>
            <a:fld id="{6E19B627-230F-4F9D-97AD-C10156636B04}" type="datetimeFigureOut">
              <a:rPr lang="en-US" smtClean="0"/>
              <a:pPr/>
              <a:t>10/15/2021</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2" tIns="46656" rIns="93312" bIns="46656" rtlCol="0" anchor="ctr"/>
          <a:lstStyle/>
          <a:p>
            <a:endParaRPr lang="en-US"/>
          </a:p>
        </p:txBody>
      </p:sp>
      <p:sp>
        <p:nvSpPr>
          <p:cNvPr id="5" name="Notes Placeholder 4"/>
          <p:cNvSpPr>
            <a:spLocks noGrp="1"/>
          </p:cNvSpPr>
          <p:nvPr>
            <p:ph type="body" sz="quarter" idx="3"/>
          </p:nvPr>
        </p:nvSpPr>
        <p:spPr>
          <a:xfrm>
            <a:off x="702311" y="4421824"/>
            <a:ext cx="5618480" cy="4189095"/>
          </a:xfrm>
          <a:prstGeom prst="rect">
            <a:avLst/>
          </a:prstGeom>
        </p:spPr>
        <p:txBody>
          <a:bodyPr vert="horz" lIns="93312" tIns="46656" rIns="93312" bIns="466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4" cy="465455"/>
          </a:xfrm>
          <a:prstGeom prst="rect">
            <a:avLst/>
          </a:prstGeom>
        </p:spPr>
        <p:txBody>
          <a:bodyPr vert="horz" lIns="93312" tIns="46656" rIns="93312" bIns="46656"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4" cy="465455"/>
          </a:xfrm>
          <a:prstGeom prst="rect">
            <a:avLst/>
          </a:prstGeom>
        </p:spPr>
        <p:txBody>
          <a:bodyPr vert="horz" lIns="93312" tIns="46656" rIns="93312" bIns="46656" rtlCol="0" anchor="b"/>
          <a:lstStyle>
            <a:lvl1pPr algn="r">
              <a:defRPr sz="1200"/>
            </a:lvl1pPr>
          </a:lstStyle>
          <a:p>
            <a:fld id="{7D50F81F-0304-4BC4-AB19-7A37E7A02654}" type="slidenum">
              <a:rPr lang="en-US" smtClean="0"/>
              <a:pPr/>
              <a:t>‹#›</a:t>
            </a:fld>
            <a:endParaRPr lang="en-US"/>
          </a:p>
        </p:txBody>
      </p:sp>
    </p:spTree>
    <p:extLst>
      <p:ext uri="{BB962C8B-B14F-4D97-AF65-F5344CB8AC3E}">
        <p14:creationId xmlns:p14="http://schemas.microsoft.com/office/powerpoint/2010/main" val="55942129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7374" indent="-286838">
              <a:spcBef>
                <a:spcPct val="30000"/>
              </a:spcBef>
              <a:defRPr sz="1200">
                <a:solidFill>
                  <a:schemeClr val="tx1"/>
                </a:solidFill>
                <a:latin typeface="Arial" panose="020B0604020202020204" pitchFamily="34" charset="0"/>
                <a:cs typeface="Arial" panose="020B0604020202020204" pitchFamily="34" charset="0"/>
              </a:defRPr>
            </a:lvl2pPr>
            <a:lvl3pPr marL="1150541" indent="-229471">
              <a:spcBef>
                <a:spcPct val="30000"/>
              </a:spcBef>
              <a:defRPr sz="1200">
                <a:solidFill>
                  <a:schemeClr val="tx1"/>
                </a:solidFill>
                <a:latin typeface="Arial" panose="020B0604020202020204" pitchFamily="34" charset="0"/>
                <a:cs typeface="Arial" panose="020B0604020202020204" pitchFamily="34" charset="0"/>
              </a:defRPr>
            </a:lvl3pPr>
            <a:lvl4pPr marL="1611076" indent="-229471">
              <a:spcBef>
                <a:spcPct val="30000"/>
              </a:spcBef>
              <a:defRPr sz="1200">
                <a:solidFill>
                  <a:schemeClr val="tx1"/>
                </a:solidFill>
                <a:latin typeface="Arial" panose="020B0604020202020204" pitchFamily="34" charset="0"/>
                <a:cs typeface="Arial" panose="020B0604020202020204" pitchFamily="34" charset="0"/>
              </a:defRPr>
            </a:lvl4pPr>
            <a:lvl5pPr marL="2073206" indent="-229471">
              <a:spcBef>
                <a:spcPct val="30000"/>
              </a:spcBef>
              <a:defRPr sz="1200">
                <a:solidFill>
                  <a:schemeClr val="tx1"/>
                </a:solidFill>
                <a:latin typeface="Arial" panose="020B0604020202020204" pitchFamily="34" charset="0"/>
                <a:cs typeface="Arial" panose="020B0604020202020204" pitchFamily="34" charset="0"/>
              </a:defRPr>
            </a:lvl5pPr>
            <a:lvl6pPr marL="2532147" indent="-22947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91089" indent="-22947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50031" indent="-22947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08972" indent="-22947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97F0546-C788-4F4D-85B2-20E08A9F1942}" type="slidenum">
              <a:rPr lang="en-US" altLang="en-US" smtClean="0">
                <a:solidFill>
                  <a:srgbClr val="000000"/>
                </a:solidFill>
              </a:rPr>
              <a:pPr>
                <a:spcBef>
                  <a:spcPct val="0"/>
                </a:spcBef>
              </a:pPr>
              <a:t>3</a:t>
            </a:fld>
            <a:endParaRPr lang="en-US" altLang="en-US">
              <a:solidFill>
                <a:srgbClr val="000000"/>
              </a:solidFill>
            </a:endParaRPr>
          </a:p>
        </p:txBody>
      </p:sp>
      <p:sp>
        <p:nvSpPr>
          <p:cNvPr id="6147" name="Slide Image Placeholder 1"/>
          <p:cNvSpPr>
            <a:spLocks noGrp="1" noRot="1" noChangeAspect="1" noTextEdit="1"/>
          </p:cNvSpPr>
          <p:nvPr>
            <p:ph type="sldImg"/>
          </p:nvPr>
        </p:nvSpPr>
        <p:spPr>
          <a:xfrm>
            <a:off x="1123950" y="701675"/>
            <a:ext cx="4686300" cy="3514725"/>
          </a:xfrm>
          <a:ln/>
        </p:spPr>
      </p:sp>
      <p:sp>
        <p:nvSpPr>
          <p:cNvPr id="6148" name="Notes Placeholder 2"/>
          <p:cNvSpPr>
            <a:spLocks noGrp="1"/>
          </p:cNvSpPr>
          <p:nvPr>
            <p:ph type="body" idx="1"/>
          </p:nvPr>
        </p:nvSpPr>
        <p:spPr>
          <a:xfrm>
            <a:off x="924093" y="4452110"/>
            <a:ext cx="5084100" cy="4219381"/>
          </a:xfrm>
          <a:noFill/>
        </p:spPr>
        <p:txBody>
          <a:bodyPr lIns="93002" tIns="46502" rIns="93002" bIns="46502"/>
          <a:lstStyle/>
          <a:p>
            <a:pPr eaLnBrk="1" hangingPunct="1"/>
            <a:endParaRPr lang="en-US" altLang="en-US"/>
          </a:p>
        </p:txBody>
      </p:sp>
      <p:sp>
        <p:nvSpPr>
          <p:cNvPr id="6149" name="Slide Number Placeholder 3"/>
          <p:cNvSpPr txBox="1">
            <a:spLocks noGrp="1"/>
          </p:cNvSpPr>
          <p:nvPr/>
        </p:nvSpPr>
        <p:spPr bwMode="auto">
          <a:xfrm>
            <a:off x="3927392" y="8902625"/>
            <a:ext cx="3004893" cy="4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02" tIns="46502" rIns="93002" bIns="46502"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fld id="{96145A1B-E317-48C0-BAF5-1C5CE59690A5}" type="slidenum">
              <a:rPr lang="en-US" altLang="en-US" smtClean="0">
                <a:solidFill>
                  <a:srgbClr val="000000"/>
                </a:solidFill>
                <a:latin typeface="Times New Roman" panose="02020603050405020304" pitchFamily="18" charset="0"/>
                <a:ea typeface="ＭＳ Ｐゴシック" panose="020B0600070205080204" pitchFamily="34" charset="-128"/>
              </a:rPr>
              <a:pPr algn="r" fontAlgn="base">
                <a:spcBef>
                  <a:spcPct val="0"/>
                </a:spcBef>
                <a:spcAft>
                  <a:spcPct val="0"/>
                </a:spcAft>
              </a:pPr>
              <a:t>3</a:t>
            </a:fld>
            <a:endParaRPr lang="en-US" altLang="en-US">
              <a:solidFill>
                <a:srgbClr val="000000"/>
              </a:solidFill>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467052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pPr eaLnBrk="1" hangingPunct="1"/>
            <a:endParaRPr lang="en-US" altLang="en-US"/>
          </a:p>
        </p:txBody>
      </p:sp>
      <p:sp>
        <p:nvSpPr>
          <p:cNvPr id="2150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7374" indent="-286838">
              <a:defRPr>
                <a:solidFill>
                  <a:schemeClr val="tx1"/>
                </a:solidFill>
                <a:latin typeface="Arial" panose="020B0604020202020204" pitchFamily="34" charset="0"/>
                <a:cs typeface="Arial" panose="020B0604020202020204" pitchFamily="34" charset="0"/>
              </a:defRPr>
            </a:lvl2pPr>
            <a:lvl3pPr marL="1150541" indent="-229471">
              <a:defRPr>
                <a:solidFill>
                  <a:schemeClr val="tx1"/>
                </a:solidFill>
                <a:latin typeface="Arial" panose="020B0604020202020204" pitchFamily="34" charset="0"/>
                <a:cs typeface="Arial" panose="020B0604020202020204" pitchFamily="34" charset="0"/>
              </a:defRPr>
            </a:lvl3pPr>
            <a:lvl4pPr marL="1611076" indent="-229471">
              <a:defRPr>
                <a:solidFill>
                  <a:schemeClr val="tx1"/>
                </a:solidFill>
                <a:latin typeface="Arial" panose="020B0604020202020204" pitchFamily="34" charset="0"/>
                <a:cs typeface="Arial" panose="020B0604020202020204" pitchFamily="34" charset="0"/>
              </a:defRPr>
            </a:lvl4pPr>
            <a:lvl5pPr marL="2073206" indent="-229471">
              <a:defRPr>
                <a:solidFill>
                  <a:schemeClr val="tx1"/>
                </a:solidFill>
                <a:latin typeface="Arial" panose="020B0604020202020204" pitchFamily="34" charset="0"/>
                <a:cs typeface="Arial" panose="020B0604020202020204" pitchFamily="34" charset="0"/>
              </a:defRPr>
            </a:lvl5pPr>
            <a:lvl6pPr marL="2532147" indent="-22947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1089" indent="-22947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0031" indent="-22947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08972" indent="-22947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8BC214D-BED0-410D-819F-14982C5B4BD2}" type="slidenum">
              <a:rPr lang="en-US" altLang="en-US" smtClean="0">
                <a:solidFill>
                  <a:srgbClr val="000000"/>
                </a:solidFill>
              </a:rPr>
              <a:pPr/>
              <a:t>12</a:t>
            </a:fld>
            <a:endParaRPr lang="en-US" altLang="en-US">
              <a:solidFill>
                <a:srgbClr val="000000"/>
              </a:solidFill>
            </a:endParaRPr>
          </a:p>
        </p:txBody>
      </p:sp>
    </p:spTree>
    <p:extLst>
      <p:ext uri="{BB962C8B-B14F-4D97-AF65-F5344CB8AC3E}">
        <p14:creationId xmlns:p14="http://schemas.microsoft.com/office/powerpoint/2010/main" val="2766438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p:spPr>
        <p:txBody>
          <a:bodyPr/>
          <a:lstStyle/>
          <a:p>
            <a:pPr eaLnBrk="1" hangingPunct="1"/>
            <a:endParaRPr lang="en-US" altLang="en-US"/>
          </a:p>
        </p:txBody>
      </p:sp>
      <p:sp>
        <p:nvSpPr>
          <p:cNvPr id="819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7374" indent="-286838">
              <a:defRPr>
                <a:solidFill>
                  <a:schemeClr val="tx1"/>
                </a:solidFill>
                <a:latin typeface="Arial" panose="020B0604020202020204" pitchFamily="34" charset="0"/>
                <a:cs typeface="Arial" panose="020B0604020202020204" pitchFamily="34" charset="0"/>
              </a:defRPr>
            </a:lvl2pPr>
            <a:lvl3pPr marL="1150541" indent="-229471">
              <a:defRPr>
                <a:solidFill>
                  <a:schemeClr val="tx1"/>
                </a:solidFill>
                <a:latin typeface="Arial" panose="020B0604020202020204" pitchFamily="34" charset="0"/>
                <a:cs typeface="Arial" panose="020B0604020202020204" pitchFamily="34" charset="0"/>
              </a:defRPr>
            </a:lvl3pPr>
            <a:lvl4pPr marL="1611076" indent="-229471">
              <a:defRPr>
                <a:solidFill>
                  <a:schemeClr val="tx1"/>
                </a:solidFill>
                <a:latin typeface="Arial" panose="020B0604020202020204" pitchFamily="34" charset="0"/>
                <a:cs typeface="Arial" panose="020B0604020202020204" pitchFamily="34" charset="0"/>
              </a:defRPr>
            </a:lvl4pPr>
            <a:lvl5pPr marL="2073206" indent="-229471">
              <a:defRPr>
                <a:solidFill>
                  <a:schemeClr val="tx1"/>
                </a:solidFill>
                <a:latin typeface="Arial" panose="020B0604020202020204" pitchFamily="34" charset="0"/>
                <a:cs typeface="Arial" panose="020B0604020202020204" pitchFamily="34" charset="0"/>
              </a:defRPr>
            </a:lvl5pPr>
            <a:lvl6pPr marL="2532147" indent="-22947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1089" indent="-22947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0031" indent="-22947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08972" indent="-22947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F81154C-CDC0-4118-A9FA-A513331A2A67}" type="slidenum">
              <a:rPr lang="en-US" altLang="en-US" smtClean="0">
                <a:solidFill>
                  <a:srgbClr val="000000"/>
                </a:solidFill>
              </a:rPr>
              <a:pPr/>
              <a:t>13</a:t>
            </a:fld>
            <a:endParaRPr lang="en-US" altLang="en-US">
              <a:solidFill>
                <a:srgbClr val="000000"/>
              </a:solidFill>
            </a:endParaRPr>
          </a:p>
        </p:txBody>
      </p:sp>
    </p:spTree>
    <p:extLst>
      <p:ext uri="{BB962C8B-B14F-4D97-AF65-F5344CB8AC3E}">
        <p14:creationId xmlns:p14="http://schemas.microsoft.com/office/powerpoint/2010/main" val="1370037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5A631DE-3CD9-4296-8D3B-DAFCA5CD7451}" type="datetime1">
              <a:rPr lang="en-US" smtClean="0"/>
              <a:pPr/>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89E64-C387-4FC5-8EFE-93D3B2B2DD6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51A563-95DF-4AC3-B75B-71A3F89131D2}" type="datetime1">
              <a:rPr lang="en-US" smtClean="0"/>
              <a:pPr/>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89E64-C387-4FC5-8EFE-93D3B2B2DD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3BB46B-4FCA-4EDD-BC54-93DAA02ED2B6}" type="datetime1">
              <a:rPr lang="en-US" smtClean="0"/>
              <a:pPr/>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89E64-C387-4FC5-8EFE-93D3B2B2DD6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4E2A300-1A09-465D-BB98-1BE3753ACFC3}" type="datetime1">
              <a:rPr lang="en-US" smtClean="0"/>
              <a:pPr/>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A7D3A-C475-4C66-9828-00B2881D680F}"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BE9627-BF6D-4E66-AE53-EA5E8B757147}" type="datetime1">
              <a:rPr lang="en-US" smtClean="0"/>
              <a:pPr/>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A7D3A-C475-4C66-9828-00B2881D680F}"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1F209-6C7B-44C0-89D3-1E10103FF1F0}" type="datetime1">
              <a:rPr lang="en-US" smtClean="0"/>
              <a:pPr/>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A7D3A-C475-4C66-9828-00B2881D680F}"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FF121B-F241-4B43-9037-50DD45B42842}" type="datetime1">
              <a:rPr lang="en-US" smtClean="0"/>
              <a:pPr/>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7A7D3A-C475-4C66-9828-00B2881D680F}"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4160216-FA65-4224-911D-B48E86AE2562}" type="datetime1">
              <a:rPr lang="en-US" smtClean="0"/>
              <a:pPr/>
              <a:t>10/15/2021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7A7D3A-C475-4C66-9828-00B2881D680F}"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8BEBA2-2E12-4385-9DDD-0A949E9AF67E}" type="datetime1">
              <a:rPr lang="en-US" smtClean="0"/>
              <a:pPr/>
              <a:t>10/15/2021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7A7D3A-C475-4C66-9828-00B2881D680F}"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12AD83-46F4-4D71-8F4D-BEF07F7B392C}" type="datetime1">
              <a:rPr lang="en-US" smtClean="0"/>
              <a:pPr/>
              <a:t>10/15/2021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7A7D3A-C475-4C66-9828-00B2881D680F}"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992383-8EA8-46EC-8465-2F8B90CC6AD6}" type="datetime1">
              <a:rPr lang="en-US" smtClean="0"/>
              <a:pPr/>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7A7D3A-C475-4C66-9828-00B2881D680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2B9160-1B0A-4046-951F-4DE7392838B7}" type="datetime1">
              <a:rPr lang="en-US" smtClean="0"/>
              <a:pPr/>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89E64-C387-4FC5-8EFE-93D3B2B2DD69}"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4B0AFD-3065-465F-9EE1-F625EB56EBB6}" type="datetime1">
              <a:rPr lang="en-US" smtClean="0"/>
              <a:pPr/>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7A7D3A-C475-4C66-9828-00B2881D680F}"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C8EA4A-4B21-466A-8813-0274F6CA551A}" type="datetime1">
              <a:rPr lang="en-US" smtClean="0"/>
              <a:pPr/>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A7D3A-C475-4C66-9828-00B2881D680F}"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F0B654-2BD7-49AF-98FC-F615A2E054F1}" type="datetime1">
              <a:rPr lang="en-US" smtClean="0"/>
              <a:pPr/>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A7D3A-C475-4C66-9828-00B2881D680F}"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FBA58C-F52F-4C2F-992B-D0F553184CC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32439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27C0BE-1A21-48AC-B5FB-A03CDC7A892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24641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BE966D-0229-4A6A-A55D-8B747C57ED9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878576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6866AF-C06E-49F4-AFB7-1C67C71C34A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3957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CAE48B8-0CB0-48DB-AF8D-9F4B345BAFC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280812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38649CE-FDDE-46BE-A631-853B1EA1966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911768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B867946-9347-4337-8A93-1E6ADB1403B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0091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9A8FFF-24F0-4967-A0C5-22DA88665CC4}" type="datetime1">
              <a:rPr lang="en-US" smtClean="0"/>
              <a:pPr/>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89E64-C387-4FC5-8EFE-93D3B2B2DD69}"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2B86F7-32B0-4FBF-8329-6D1FD1B5135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220949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5785860-D0A7-4193-8677-418B88A28FD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602928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CEA006-A51A-4341-868A-A720234D947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034386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20160-092B-4F05-B681-D58A7C5B226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674960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290" name="Picture 2" descr="http://resonateordie.com/wp-content/uploads/2010/11/American-Flag.jpg"/>
          <p:cNvPicPr>
            <a:picLocks noChangeAspect="1" noChangeArrowheads="1"/>
          </p:cNvPicPr>
          <p:nvPr userDrawn="1"/>
        </p:nvPicPr>
        <p:blipFill>
          <a:blip r:embed="rId2" cstate="print"/>
          <a:stretch>
            <a:fillRect/>
          </a:stretch>
        </p:blipFill>
        <p:spPr bwMode="auto">
          <a:xfrm>
            <a:off x="0" y="-1"/>
            <a:ext cx="9144000" cy="6858001"/>
          </a:xfrm>
          <a:prstGeom prst="rect">
            <a:avLst/>
          </a:prstGeom>
          <a:solidFill>
            <a:schemeClr val="accent1">
              <a:alpha val="49000"/>
            </a:schemeClr>
          </a:solidFill>
          <a:ln>
            <a:noFill/>
          </a:ln>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9104227-955C-499D-9F45-6BA6C7E6C8B3}" type="datetime1">
              <a:rPr lang="en-US" smtClean="0"/>
              <a:pPr/>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705600" y="6492875"/>
            <a:ext cx="2133600" cy="365125"/>
          </a:xfrm>
        </p:spPr>
        <p:txBody>
          <a:bodyPr/>
          <a:lstStyle/>
          <a:p>
            <a:fld id="{67ACA314-F713-4C6D-B244-58E0CFAFFD82}" type="slidenum">
              <a:rPr lang="en-US" smtClean="0"/>
              <a:pPr/>
              <a:t>‹#›</a:t>
            </a:fld>
            <a:endParaRPr lang="en-US" dirty="0"/>
          </a:p>
        </p:txBody>
      </p:sp>
    </p:spTree>
    <p:extLst>
      <p:ext uri="{BB962C8B-B14F-4D97-AF65-F5344CB8AC3E}">
        <p14:creationId xmlns:p14="http://schemas.microsoft.com/office/powerpoint/2010/main" val="11341595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B1A928-D2A5-46B7-9DD0-115CA1771533}" type="datetime1">
              <a:rPr lang="en-US" smtClean="0"/>
              <a:pPr/>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CA314-F713-4C6D-B244-58E0CFAFFD82}" type="slidenum">
              <a:rPr lang="en-US" smtClean="0"/>
              <a:pPr/>
              <a:t>‹#›</a:t>
            </a:fld>
            <a:endParaRPr lang="en-US"/>
          </a:p>
        </p:txBody>
      </p:sp>
    </p:spTree>
    <p:extLst>
      <p:ext uri="{BB962C8B-B14F-4D97-AF65-F5344CB8AC3E}">
        <p14:creationId xmlns:p14="http://schemas.microsoft.com/office/powerpoint/2010/main" val="16390585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6033F0-90CE-48BE-B332-97692CBB0EED}" type="datetime1">
              <a:rPr lang="en-US" smtClean="0"/>
              <a:pPr/>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CA314-F713-4C6D-B244-58E0CFAFFD82}" type="slidenum">
              <a:rPr lang="en-US" smtClean="0"/>
              <a:pPr/>
              <a:t>‹#›</a:t>
            </a:fld>
            <a:endParaRPr lang="en-US"/>
          </a:p>
        </p:txBody>
      </p:sp>
    </p:spTree>
    <p:extLst>
      <p:ext uri="{BB962C8B-B14F-4D97-AF65-F5344CB8AC3E}">
        <p14:creationId xmlns:p14="http://schemas.microsoft.com/office/powerpoint/2010/main" val="16796063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25B6E2-9246-4E24-89F6-7F26AF118960}" type="datetime1">
              <a:rPr lang="en-US" smtClean="0"/>
              <a:pPr/>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CA314-F713-4C6D-B244-58E0CFAFFD82}" type="slidenum">
              <a:rPr lang="en-US" smtClean="0"/>
              <a:pPr/>
              <a:t>‹#›</a:t>
            </a:fld>
            <a:endParaRPr lang="en-US"/>
          </a:p>
        </p:txBody>
      </p:sp>
    </p:spTree>
    <p:extLst>
      <p:ext uri="{BB962C8B-B14F-4D97-AF65-F5344CB8AC3E}">
        <p14:creationId xmlns:p14="http://schemas.microsoft.com/office/powerpoint/2010/main" val="13958531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D3CB02D-18D1-44F5-B9E6-0DAD1FB00F8F}" type="datetime1">
              <a:rPr lang="en-US" smtClean="0"/>
              <a:pPr/>
              <a:t>10/15/2021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ACA314-F713-4C6D-B244-58E0CFAFFD82}" type="slidenum">
              <a:rPr lang="en-US" smtClean="0"/>
              <a:pPr/>
              <a:t>‹#›</a:t>
            </a:fld>
            <a:endParaRPr lang="en-US"/>
          </a:p>
        </p:txBody>
      </p:sp>
    </p:spTree>
    <p:extLst>
      <p:ext uri="{BB962C8B-B14F-4D97-AF65-F5344CB8AC3E}">
        <p14:creationId xmlns:p14="http://schemas.microsoft.com/office/powerpoint/2010/main" val="20683431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64199F-21C6-4EC6-8B11-82FBABCE9006}" type="datetime1">
              <a:rPr lang="en-US" smtClean="0"/>
              <a:pPr/>
              <a:t>10/15/2021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ACA314-F713-4C6D-B244-58E0CFAFFD82}" type="slidenum">
              <a:rPr lang="en-US" smtClean="0"/>
              <a:pPr/>
              <a:t>‹#›</a:t>
            </a:fld>
            <a:endParaRPr lang="en-US"/>
          </a:p>
        </p:txBody>
      </p:sp>
    </p:spTree>
    <p:extLst>
      <p:ext uri="{BB962C8B-B14F-4D97-AF65-F5344CB8AC3E}">
        <p14:creationId xmlns:p14="http://schemas.microsoft.com/office/powerpoint/2010/main" val="2422333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9C9DD6-DA23-4136-920C-2C003EF14AB3}" type="datetime1">
              <a:rPr lang="en-US" smtClean="0"/>
              <a:pPr/>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189E64-C387-4FC5-8EFE-93D3B2B2DD69}"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122" name="Picture 2" descr="http://resonateordie.com/wp-content/uploads/2010/11/American-Flag.jpg"/>
          <p:cNvPicPr>
            <a:picLocks noChangeAspect="1" noChangeArrowheads="1"/>
          </p:cNvPicPr>
          <p:nvPr userDrawn="1"/>
        </p:nvPicPr>
        <p:blipFill>
          <a:blip r:embed="rId2" cstate="print"/>
          <a:srcRect/>
          <a:stretch>
            <a:fillRect/>
          </a:stretch>
        </p:blipFill>
        <p:spPr bwMode="auto">
          <a:xfrm>
            <a:off x="0" y="0"/>
            <a:ext cx="9159472" cy="6858000"/>
          </a:xfrm>
          <a:prstGeom prst="rect">
            <a:avLst/>
          </a:prstGeom>
          <a:noFill/>
        </p:spPr>
      </p:pic>
      <p:sp>
        <p:nvSpPr>
          <p:cNvPr id="2" name="Date Placeholder 1"/>
          <p:cNvSpPr>
            <a:spLocks noGrp="1"/>
          </p:cNvSpPr>
          <p:nvPr>
            <p:ph type="dt" sz="half" idx="10"/>
          </p:nvPr>
        </p:nvSpPr>
        <p:spPr/>
        <p:txBody>
          <a:bodyPr/>
          <a:lstStyle/>
          <a:p>
            <a:fld id="{D7C8E15E-A995-4546-9E0A-67E7DC313F1E}" type="datetime1">
              <a:rPr lang="en-US" smtClean="0"/>
              <a:pPr/>
              <a:t>10/15/2021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67ACA314-F713-4C6D-B244-58E0CFAFFD82}" type="slidenum">
              <a:rPr lang="en-US" smtClean="0"/>
              <a:pPr/>
              <a:t>‹#›</a:t>
            </a:fld>
            <a:endParaRPr lang="en-US" dirty="0"/>
          </a:p>
        </p:txBody>
      </p:sp>
      <p:cxnSp>
        <p:nvCxnSpPr>
          <p:cNvPr id="6" name="Straight Connector 5"/>
          <p:cNvCxnSpPr/>
          <p:nvPr userDrawn="1"/>
        </p:nvCxnSpPr>
        <p:spPr>
          <a:xfrm>
            <a:off x="0" y="685800"/>
            <a:ext cx="8915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10347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E9D455-8399-4FB2-B8A5-9CB0C7CB22EB}" type="datetime1">
              <a:rPr lang="en-US" smtClean="0"/>
              <a:pPr/>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CA314-F713-4C6D-B244-58E0CFAFFD82}" type="slidenum">
              <a:rPr lang="en-US" smtClean="0"/>
              <a:pPr/>
              <a:t>‹#›</a:t>
            </a:fld>
            <a:endParaRPr lang="en-US"/>
          </a:p>
        </p:txBody>
      </p:sp>
    </p:spTree>
    <p:extLst>
      <p:ext uri="{BB962C8B-B14F-4D97-AF65-F5344CB8AC3E}">
        <p14:creationId xmlns:p14="http://schemas.microsoft.com/office/powerpoint/2010/main" val="14561736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6049BC-F48E-41EE-9F0C-27947B581053}" type="datetime1">
              <a:rPr lang="en-US" smtClean="0"/>
              <a:pPr/>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CA314-F713-4C6D-B244-58E0CFAFFD82}" type="slidenum">
              <a:rPr lang="en-US" smtClean="0"/>
              <a:pPr/>
              <a:t>‹#›</a:t>
            </a:fld>
            <a:endParaRPr lang="en-US"/>
          </a:p>
        </p:txBody>
      </p:sp>
    </p:spTree>
    <p:extLst>
      <p:ext uri="{BB962C8B-B14F-4D97-AF65-F5344CB8AC3E}">
        <p14:creationId xmlns:p14="http://schemas.microsoft.com/office/powerpoint/2010/main" val="37697578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37208A-3EB3-479D-8744-C461E0209F67}" type="datetime1">
              <a:rPr lang="en-US" smtClean="0"/>
              <a:pPr/>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CA314-F713-4C6D-B244-58E0CFAFFD82}" type="slidenum">
              <a:rPr lang="en-US" smtClean="0"/>
              <a:pPr/>
              <a:t>‹#›</a:t>
            </a:fld>
            <a:endParaRPr lang="en-US"/>
          </a:p>
        </p:txBody>
      </p:sp>
    </p:spTree>
    <p:extLst>
      <p:ext uri="{BB962C8B-B14F-4D97-AF65-F5344CB8AC3E}">
        <p14:creationId xmlns:p14="http://schemas.microsoft.com/office/powerpoint/2010/main" val="17555207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4D85DB-C585-4A2E-B0F0-6A6AA877686A}" type="datetime1">
              <a:rPr lang="en-US" smtClean="0"/>
              <a:pPr/>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CA314-F713-4C6D-B244-58E0CFAFFD82}" type="slidenum">
              <a:rPr lang="en-US" smtClean="0"/>
              <a:pPr/>
              <a:t>‹#›</a:t>
            </a:fld>
            <a:endParaRPr lang="en-US"/>
          </a:p>
        </p:txBody>
      </p:sp>
    </p:spTree>
    <p:extLst>
      <p:ext uri="{BB962C8B-B14F-4D97-AF65-F5344CB8AC3E}">
        <p14:creationId xmlns:p14="http://schemas.microsoft.com/office/powerpoint/2010/main" val="3549550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EE1038-8E80-48A7-92BA-EAE849408E0B}" type="datetime1">
              <a:rPr lang="en-US" smtClean="0"/>
              <a:pPr/>
              <a:t>10/15/2021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189E64-C387-4FC5-8EFE-93D3B2B2DD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C21001-4AE1-4FDE-B44C-46B82A2FC47F}" type="datetime1">
              <a:rPr lang="en-US" smtClean="0"/>
              <a:pPr/>
              <a:t>10/15/2021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189E64-C387-4FC5-8EFE-93D3B2B2DD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B30CD6-0766-4560-A854-AE48E7EE7ABF}" type="datetime1">
              <a:rPr lang="en-US" smtClean="0"/>
              <a:pPr/>
              <a:t>10/15/2021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189E64-C387-4FC5-8EFE-93D3B2B2DD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E78432-E96D-4DC0-8239-28BD7CE6DBFE}" type="datetime1">
              <a:rPr lang="en-US" smtClean="0"/>
              <a:pPr/>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189E64-C387-4FC5-8EFE-93D3B2B2DD6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1C6A3B-858D-4048-8674-3741B5FE4D6C}" type="datetime1">
              <a:rPr lang="en-US" smtClean="0"/>
              <a:pPr/>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189E64-C387-4FC5-8EFE-93D3B2B2DD6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F5BD70-481D-4CCB-BC4E-C9F25A0EC9C8}" type="datetime1">
              <a:rPr lang="en-US" smtClean="0"/>
              <a:pPr/>
              <a:t>10/15/2021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189E64-C387-4FC5-8EFE-93D3B2B2DD6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C0B315-0B99-43CC-857C-A88F59D98AE6}" type="datetime1">
              <a:rPr lang="en-US" smtClean="0"/>
              <a:pPr/>
              <a:t>10/15/2021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7A7D3A-C475-4C66-9828-00B2881D680F}" type="slidenum">
              <a:rPr lang="en-US" smtClean="0"/>
              <a:pPr/>
              <a:t>‹#›</a:t>
            </a:fld>
            <a:endParaRPr lang="en-US"/>
          </a:p>
        </p:txBody>
      </p:sp>
      <p:pic>
        <p:nvPicPr>
          <p:cNvPr id="26626" name="Picture 2" descr="http://resonateordie.com/wp-content/uploads/2010/11/American-Flag.jpg"/>
          <p:cNvPicPr>
            <a:picLocks noChangeAspect="1" noChangeArrowheads="1"/>
          </p:cNvPicPr>
          <p:nvPr userDrawn="1"/>
        </p:nvPicPr>
        <p:blipFill>
          <a:blip r:embed="rId13" cstate="print"/>
          <a:srcRect/>
          <a:stretch>
            <a:fillRect/>
          </a:stretch>
        </p:blipFill>
        <p:spPr bwMode="auto">
          <a:xfrm>
            <a:off x="0" y="0"/>
            <a:ext cx="9159472" cy="6858000"/>
          </a:xfrm>
          <a:prstGeom prst="rect">
            <a:avLst/>
          </a:prstGeom>
          <a:noFill/>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E6652407-8E70-4F60-98E6-C30782072738}"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9538830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FAB117-EBD8-4145-8845-48AFF6F54ED6}" type="datetime1">
              <a:rPr lang="en-US" smtClean="0"/>
              <a:pPr/>
              <a:t>10/15/2021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ACA314-F713-4C6D-B244-58E0CFAFFD82}" type="slidenum">
              <a:rPr lang="en-US" smtClean="0"/>
              <a:pPr/>
              <a:t>‹#›</a:t>
            </a:fld>
            <a:endParaRPr lang="en-US"/>
          </a:p>
        </p:txBody>
      </p:sp>
    </p:spTree>
    <p:extLst>
      <p:ext uri="{BB962C8B-B14F-4D97-AF65-F5344CB8AC3E}">
        <p14:creationId xmlns:p14="http://schemas.microsoft.com/office/powerpoint/2010/main" val="414224353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4.xml"/><Relationship Id="rId5" Type="http://schemas.openxmlformats.org/officeDocument/2006/relationships/image" Target="../media/image14.jpe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hyperlink" Target="http://wallpaper-s.org/63_~_US_Capitol_Building_at_Night,_Washington_DC.htm" TargetMode="External"/><Relationship Id="rId2" Type="http://schemas.openxmlformats.org/officeDocument/2006/relationships/image" Target="../media/image3.jpeg"/><Relationship Id="rId1" Type="http://schemas.openxmlformats.org/officeDocument/2006/relationships/slideLayout" Target="../slideLayouts/slideLayout2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24.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9.xml"/><Relationship Id="rId1" Type="http://schemas.openxmlformats.org/officeDocument/2006/relationships/vmlDrawing" Target="../drawings/vmlDrawing1.vml"/><Relationship Id="rId6" Type="http://schemas.openxmlformats.org/officeDocument/2006/relationships/image" Target="../media/image8.jpeg"/><Relationship Id="rId5" Type="http://schemas.openxmlformats.org/officeDocument/2006/relationships/image" Target="../media/image7.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us-whitehouse-logo">
            <a:extLst>
              <a:ext uri="{FF2B5EF4-FFF2-40B4-BE49-F238E27FC236}">
                <a16:creationId xmlns:a16="http://schemas.microsoft.com/office/drawing/2014/main" id="{0051671F-CC77-43B7-8667-40EB44A375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00" r="27299" b="1"/>
          <a:stretch/>
        </p:blipFill>
        <p:spPr bwMode="auto">
          <a:xfrm>
            <a:off x="2642616" y="10"/>
            <a:ext cx="6501384"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82870" y="1520266"/>
            <a:ext cx="2961131" cy="3204134"/>
          </a:xfrm>
        </p:spPr>
        <p:txBody>
          <a:bodyPr anchor="b">
            <a:noAutofit/>
          </a:bodyPr>
          <a:lstStyle/>
          <a:p>
            <a:pPr algn="l">
              <a:lnSpc>
                <a:spcPct val="90000"/>
              </a:lnSpc>
            </a:pPr>
            <a:r>
              <a:rPr lang="en-US" sz="2800" b="1" dirty="0">
                <a:effectLst>
                  <a:outerShdw blurRad="38100" dist="38100" dir="2700000" algn="tl">
                    <a:srgbClr val="000000">
                      <a:alpha val="43137"/>
                    </a:srgbClr>
                  </a:outerShdw>
                </a:effectLst>
              </a:rPr>
              <a:t>How Washington Works: Understanding the U.S. Government’s Power Centers </a:t>
            </a:r>
            <a:br>
              <a:rPr lang="en-US" sz="2400" b="1" dirty="0">
                <a:effectLst>
                  <a:outerShdw blurRad="38100" dist="38100" dir="2700000" algn="tl">
                    <a:srgbClr val="000000">
                      <a:alpha val="43137"/>
                    </a:srgbClr>
                  </a:outerShdw>
                </a:effectLst>
              </a:rPr>
            </a:br>
            <a:br>
              <a:rPr lang="en-US" sz="1050" b="1" dirty="0">
                <a:effectLst>
                  <a:outerShdw blurRad="38100" dist="38100" dir="2700000" algn="tl">
                    <a:srgbClr val="000000">
                      <a:alpha val="43137"/>
                    </a:srgbClr>
                  </a:outerShdw>
                </a:effectLst>
              </a:rPr>
            </a:br>
            <a:r>
              <a:rPr lang="en-US" sz="2000" b="1" i="1" dirty="0">
                <a:effectLst>
                  <a:outerShdw blurRad="38100" dist="38100" dir="2700000" algn="tl">
                    <a:srgbClr val="000000">
                      <a:alpha val="43137"/>
                    </a:srgbClr>
                  </a:outerShdw>
                </a:effectLst>
              </a:rPr>
              <a:t>Washington Embassy Orientation</a:t>
            </a:r>
            <a:br>
              <a:rPr lang="en-US" sz="2400" b="1" i="1" dirty="0">
                <a:effectLst>
                  <a:outerShdw blurRad="38100" dist="38100" dir="2700000" algn="tl">
                    <a:srgbClr val="000000">
                      <a:alpha val="43137"/>
                    </a:srgbClr>
                  </a:outerShdw>
                </a:effectLst>
              </a:rPr>
            </a:br>
            <a:br>
              <a:rPr lang="en-US" sz="1050" b="1" i="1" dirty="0">
                <a:effectLst>
                  <a:outerShdw blurRad="38100" dist="38100" dir="2700000" algn="tl">
                    <a:srgbClr val="000000">
                      <a:alpha val="43137"/>
                    </a:srgbClr>
                  </a:outerShdw>
                </a:effectLst>
              </a:rPr>
            </a:br>
            <a:r>
              <a:rPr lang="en-US" sz="1800" b="1" i="1" dirty="0">
                <a:effectLst>
                  <a:outerShdw blurRad="38100" dist="38100" dir="2700000" algn="tl">
                    <a:srgbClr val="000000">
                      <a:alpha val="43137"/>
                    </a:srgbClr>
                  </a:outerShdw>
                </a:effectLst>
              </a:rPr>
              <a:t>18 October 2021</a:t>
            </a:r>
            <a:endParaRPr lang="en-US" sz="2800" b="1" i="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358486" y="4800600"/>
            <a:ext cx="3375314" cy="1752600"/>
          </a:xfrm>
        </p:spPr>
        <p:txBody>
          <a:bodyPr>
            <a:noAutofit/>
          </a:bodyPr>
          <a:lstStyle/>
          <a:p>
            <a:pPr algn="l">
              <a:lnSpc>
                <a:spcPct val="90000"/>
              </a:lnSpc>
            </a:pPr>
            <a:r>
              <a:rPr lang="en-US" sz="1600" b="1" dirty="0">
                <a:effectLst>
                  <a:outerShdw blurRad="38100" dist="38100" dir="2700000" algn="tl">
                    <a:srgbClr val="000000">
                      <a:alpha val="43137"/>
                    </a:srgbClr>
                  </a:outerShdw>
                </a:effectLst>
              </a:rPr>
              <a:t>Michael S. Bell, Ph.D.</a:t>
            </a:r>
          </a:p>
          <a:p>
            <a:pPr algn="l">
              <a:lnSpc>
                <a:spcPct val="90000"/>
              </a:lnSpc>
            </a:pPr>
            <a:r>
              <a:rPr lang="en-US" sz="1400" i="1" dirty="0">
                <a:effectLst>
                  <a:outerShdw blurRad="38100" dist="38100" dir="2700000" algn="tl">
                    <a:srgbClr val="000000">
                      <a:alpha val="43137"/>
                    </a:srgbClr>
                  </a:outerShdw>
                </a:effectLst>
              </a:rPr>
              <a:t>Near East South Asia Center for Strategic Studies</a:t>
            </a:r>
          </a:p>
          <a:p>
            <a:pPr algn="l">
              <a:lnSpc>
                <a:spcPct val="90000"/>
              </a:lnSpc>
            </a:pPr>
            <a:r>
              <a:rPr lang="en-US" sz="1400" dirty="0">
                <a:effectLst>
                  <a:outerShdw blurRad="38100" dist="38100" dir="2700000" algn="tl">
                    <a:srgbClr val="000000">
                      <a:alpha val="43137"/>
                    </a:srgbClr>
                  </a:outerShdw>
                </a:effectLst>
              </a:rPr>
              <a:t>Former Special Assistant to the President for National Security Affairs &amp; Senior Director for Middle East Affairs, </a:t>
            </a:r>
          </a:p>
          <a:p>
            <a:pPr algn="l">
              <a:lnSpc>
                <a:spcPct val="90000"/>
              </a:lnSpc>
            </a:pPr>
            <a:r>
              <a:rPr lang="en-US" sz="1400" dirty="0">
                <a:effectLst>
                  <a:outerShdw blurRad="38100" dist="38100" dir="2700000" algn="tl">
                    <a:srgbClr val="000000">
                      <a:alpha val="43137"/>
                    </a:srgbClr>
                  </a:outerShdw>
                </a:effectLst>
              </a:rPr>
              <a:t>National Security Council</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E6705E9-6130-4EA3-8AD0-A9AC218DEA5E}"/>
              </a:ext>
            </a:extLst>
          </p:cNvPr>
          <p:cNvSpPr txBox="1"/>
          <p:nvPr/>
        </p:nvSpPr>
        <p:spPr>
          <a:xfrm>
            <a:off x="24385" y="24453"/>
            <a:ext cx="3709415" cy="415498"/>
          </a:xfrm>
          <a:prstGeom prst="rect">
            <a:avLst/>
          </a:prstGeom>
          <a:noFill/>
        </p:spPr>
        <p:txBody>
          <a:bodyPr wrap="square" rtlCol="0">
            <a:spAutoFit/>
          </a:bodyPr>
          <a:lstStyle/>
          <a:p>
            <a:pPr algn="ctr"/>
            <a:r>
              <a:rPr lang="en-US" sz="1000" dirty="0">
                <a:solidFill>
                  <a:schemeClr val="bg2"/>
                </a:solidFill>
              </a:rPr>
              <a:t>The views expressed are the author’s personal views and do not necessarily reflect official DoD policy.</a:t>
            </a:r>
          </a:p>
        </p:txBody>
      </p:sp>
    </p:spTree>
    <p:extLst>
      <p:ext uri="{BB962C8B-B14F-4D97-AF65-F5344CB8AC3E}">
        <p14:creationId xmlns:p14="http://schemas.microsoft.com/office/powerpoint/2010/main" val="80925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1500"/>
                                  </p:stCondLst>
                                  <p:iterate>
                                    <p:tmPct val="10000"/>
                                  </p:iterate>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7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0"/>
            <a:ext cx="4297843"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Delegated Powers</a:t>
            </a:r>
          </a:p>
        </p:txBody>
      </p:sp>
      <p:cxnSp>
        <p:nvCxnSpPr>
          <p:cNvPr id="4" name="Straight Connector 3"/>
          <p:cNvCxnSpPr/>
          <p:nvPr/>
        </p:nvCxnSpPr>
        <p:spPr>
          <a:xfrm>
            <a:off x="0" y="685800"/>
            <a:ext cx="8915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23900" y="1013601"/>
            <a:ext cx="7658100" cy="5139869"/>
          </a:xfrm>
          <a:prstGeom prst="rect">
            <a:avLst/>
          </a:prstGeom>
          <a:solidFill>
            <a:schemeClr val="tx2">
              <a:lumMod val="60000"/>
              <a:lumOff val="40000"/>
              <a:alpha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Congress has given power to the Executive Branch in domestic policy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Granted President authorities to respond to crisis—FDR, post-9/11 AUMF</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Create new cabinet agencies and departments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Fixed responsibilities for Federal Government to address problems with welfare, education, environment, homeland security, etc.</a:t>
            </a:r>
          </a:p>
        </p:txBody>
      </p:sp>
      <p:sp>
        <p:nvSpPr>
          <p:cNvPr id="8" name="Slide Number Placeholder 7"/>
          <p:cNvSpPr>
            <a:spLocks noGrp="1"/>
          </p:cNvSpPr>
          <p:nvPr>
            <p:ph type="sldNum" sz="quarter" idx="12"/>
          </p:nvPr>
        </p:nvSpPr>
        <p:spPr>
          <a:xfrm>
            <a:off x="6781800" y="64166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ACA314-F713-4C6D-B244-58E0CFAFFD82}"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0033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0"/>
            <a:ext cx="3314562"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Other Powers</a:t>
            </a:r>
          </a:p>
        </p:txBody>
      </p:sp>
      <p:cxnSp>
        <p:nvCxnSpPr>
          <p:cNvPr id="4" name="Straight Connector 3"/>
          <p:cNvCxnSpPr/>
          <p:nvPr/>
        </p:nvCxnSpPr>
        <p:spPr>
          <a:xfrm>
            <a:off x="0" y="685800"/>
            <a:ext cx="8915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23900" y="1013601"/>
            <a:ext cx="7810500" cy="5016758"/>
          </a:xfrm>
          <a:prstGeom prst="rect">
            <a:avLst/>
          </a:prstGeom>
          <a:solidFill>
            <a:schemeClr val="tx2">
              <a:lumMod val="60000"/>
              <a:lumOff val="40000"/>
              <a:alpha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Executive responsibility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Manage national affairs and the priorities of the government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Issue rules, regulations, and instructions (as Executive Orders)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U.S. Federal Budget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Political power</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Leader of a political party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“Bully Pulpit”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Raise important issues to public</a:t>
            </a:r>
          </a:p>
        </p:txBody>
      </p:sp>
      <p:sp>
        <p:nvSpPr>
          <p:cNvPr id="8" name="Slide Number Placeholder 7"/>
          <p:cNvSpPr>
            <a:spLocks noGrp="1"/>
          </p:cNvSpPr>
          <p:nvPr>
            <p:ph type="sldNum" sz="quarter" idx="12"/>
          </p:nvPr>
        </p:nvSpPr>
        <p:spPr>
          <a:xfrm>
            <a:off x="6781800" y="64166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ACA314-F713-4C6D-B244-58E0CFAFFD82}"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82029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pPr eaLnBrk="1" hangingPunct="1">
              <a:defRPr/>
            </a:pPr>
            <a:r>
              <a:rPr lang="en-US" sz="3600" b="1" dirty="0"/>
              <a:t>The Executive Branch</a:t>
            </a:r>
          </a:p>
        </p:txBody>
      </p:sp>
      <p:sp>
        <p:nvSpPr>
          <p:cNvPr id="20483"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F787A867-C7FA-47CE-88F7-69238FBE9BD6}" type="slidenum">
              <a:rPr lang="en-US" altLang="en-US" sz="1400" smtClean="0">
                <a:solidFill>
                  <a:srgbClr val="000000"/>
                </a:solidFill>
              </a:rPr>
              <a:pPr>
                <a:spcBef>
                  <a:spcPct val="0"/>
                </a:spcBef>
                <a:buFontTx/>
                <a:buNone/>
              </a:pPr>
              <a:t>12</a:t>
            </a:fld>
            <a:endParaRPr lang="en-US" altLang="en-US" sz="1400">
              <a:solidFill>
                <a:srgbClr val="000000"/>
              </a:solidFill>
            </a:endParaRPr>
          </a:p>
        </p:txBody>
      </p:sp>
      <p:pic>
        <p:nvPicPr>
          <p:cNvPr id="2048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942975"/>
            <a:ext cx="8153400" cy="591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5"/>
          <p:cNvSpPr txBox="1">
            <a:spLocks noChangeArrowheads="1"/>
          </p:cNvSpPr>
          <p:nvPr/>
        </p:nvSpPr>
        <p:spPr bwMode="auto">
          <a:xfrm>
            <a:off x="857250" y="3581400"/>
            <a:ext cx="144780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1200" b="1">
                <a:solidFill>
                  <a:srgbClr val="000000"/>
                </a:solidFill>
              </a:rPr>
              <a:t>Cong. Budget Office</a:t>
            </a:r>
          </a:p>
        </p:txBody>
      </p:sp>
      <p:sp>
        <p:nvSpPr>
          <p:cNvPr id="20486" name="TextBox 6"/>
          <p:cNvSpPr txBox="1">
            <a:spLocks noChangeArrowheads="1"/>
          </p:cNvSpPr>
          <p:nvPr/>
        </p:nvSpPr>
        <p:spPr bwMode="auto">
          <a:xfrm>
            <a:off x="3440113" y="3094038"/>
            <a:ext cx="2246312"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1200" b="1">
                <a:solidFill>
                  <a:srgbClr val="000000"/>
                </a:solidFill>
              </a:rPr>
              <a:t>National Security Council Staff</a:t>
            </a:r>
          </a:p>
        </p:txBody>
      </p:sp>
      <p:sp>
        <p:nvSpPr>
          <p:cNvPr id="8" name="Oval 7"/>
          <p:cNvSpPr/>
          <p:nvPr/>
        </p:nvSpPr>
        <p:spPr>
          <a:xfrm>
            <a:off x="3352800" y="3094038"/>
            <a:ext cx="2438400" cy="277812"/>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9" name="Rectangle 8"/>
          <p:cNvSpPr/>
          <p:nvPr/>
        </p:nvSpPr>
        <p:spPr>
          <a:xfrm>
            <a:off x="2724150" y="4657725"/>
            <a:ext cx="1066800" cy="6000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0" name="Rectangle 9"/>
          <p:cNvSpPr/>
          <p:nvPr/>
        </p:nvSpPr>
        <p:spPr>
          <a:xfrm>
            <a:off x="5295900" y="4667250"/>
            <a:ext cx="1066800" cy="6000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1" name="Rectangle 10"/>
          <p:cNvSpPr/>
          <p:nvPr/>
        </p:nvSpPr>
        <p:spPr>
          <a:xfrm>
            <a:off x="4000500" y="5524500"/>
            <a:ext cx="1066800" cy="6000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2" name="Rectangle 11"/>
          <p:cNvSpPr/>
          <p:nvPr/>
        </p:nvSpPr>
        <p:spPr>
          <a:xfrm>
            <a:off x="1609725" y="5524500"/>
            <a:ext cx="1066800" cy="601663"/>
          </a:xfrm>
          <a:prstGeom prst="rect">
            <a:avLst/>
          </a:prstGeom>
          <a:no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3" name="Rectangle 12"/>
          <p:cNvSpPr/>
          <p:nvPr/>
        </p:nvSpPr>
        <p:spPr>
          <a:xfrm>
            <a:off x="6421438" y="5524500"/>
            <a:ext cx="1066800" cy="600075"/>
          </a:xfrm>
          <a:prstGeom prst="rect">
            <a:avLst/>
          </a:prstGeom>
          <a:no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cxnSp>
        <p:nvCxnSpPr>
          <p:cNvPr id="15" name="Straight Connector 14"/>
          <p:cNvCxnSpPr/>
          <p:nvPr/>
        </p:nvCxnSpPr>
        <p:spPr>
          <a:xfrm>
            <a:off x="1562100" y="5410200"/>
            <a:ext cx="0" cy="838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000125" y="6238875"/>
            <a:ext cx="1114425" cy="51435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100" b="1" dirty="0">
                <a:solidFill>
                  <a:srgbClr val="000000"/>
                </a:solidFill>
              </a:rPr>
              <a:t>Department of</a:t>
            </a:r>
          </a:p>
          <a:p>
            <a:pPr algn="ctr" fontAlgn="base">
              <a:spcBef>
                <a:spcPct val="0"/>
              </a:spcBef>
              <a:spcAft>
                <a:spcPct val="0"/>
              </a:spcAft>
              <a:defRPr/>
            </a:pPr>
            <a:r>
              <a:rPr lang="en-US" sz="1100" b="1" dirty="0">
                <a:solidFill>
                  <a:srgbClr val="000000"/>
                </a:solidFill>
              </a:rPr>
              <a:t>Homeland Security</a:t>
            </a:r>
          </a:p>
        </p:txBody>
      </p:sp>
      <p:sp>
        <p:nvSpPr>
          <p:cNvPr id="18" name="Rectangle 17"/>
          <p:cNvSpPr/>
          <p:nvPr/>
        </p:nvSpPr>
        <p:spPr>
          <a:xfrm>
            <a:off x="914400" y="6191250"/>
            <a:ext cx="1295400" cy="600075"/>
          </a:xfrm>
          <a:prstGeom prst="rect">
            <a:avLst/>
          </a:prstGeom>
          <a:no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9" name="Oval 18"/>
          <p:cNvSpPr/>
          <p:nvPr/>
        </p:nvSpPr>
        <p:spPr>
          <a:xfrm>
            <a:off x="3355975" y="2571750"/>
            <a:ext cx="2438400" cy="277813"/>
          </a:xfrm>
          <a:prstGeom prst="ellipse">
            <a:avLst/>
          </a:prstGeom>
          <a:noFill/>
          <a:ln w="79375" cmpd="thinThick">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grpSp>
        <p:nvGrpSpPr>
          <p:cNvPr id="20497" name="Group 19"/>
          <p:cNvGrpSpPr>
            <a:grpSpLocks/>
          </p:cNvGrpSpPr>
          <p:nvPr/>
        </p:nvGrpSpPr>
        <p:grpSpPr bwMode="auto">
          <a:xfrm>
            <a:off x="228600" y="838200"/>
            <a:ext cx="8915400" cy="6019800"/>
            <a:chOff x="228600" y="838200"/>
            <a:chExt cx="8915400" cy="6019800"/>
          </a:xfrm>
        </p:grpSpPr>
        <p:sp>
          <p:nvSpPr>
            <p:cNvPr id="3" name="Rectangle 2"/>
            <p:cNvSpPr/>
            <p:nvPr/>
          </p:nvSpPr>
          <p:spPr>
            <a:xfrm>
              <a:off x="228600" y="838200"/>
              <a:ext cx="8915400" cy="60198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ln w="0"/>
                <a:solidFill>
                  <a:srgbClr val="000000"/>
                </a:solidFill>
                <a:effectLst>
                  <a:outerShdw blurRad="38100" dist="19050" dir="2700000" algn="tl" rotWithShape="0">
                    <a:srgbClr val="000000">
                      <a:alpha val="40000"/>
                    </a:srgbClr>
                  </a:outerShdw>
                </a:effectLst>
              </a:endParaRPr>
            </a:p>
            <a:p>
              <a:pPr algn="ctr" fontAlgn="base">
                <a:spcBef>
                  <a:spcPct val="0"/>
                </a:spcBef>
                <a:spcAft>
                  <a:spcPct val="0"/>
                </a:spcAft>
                <a:defRPr/>
              </a:pPr>
              <a:endParaRPr lang="en-US" dirty="0">
                <a:ln w="0"/>
                <a:solidFill>
                  <a:srgbClr val="000000"/>
                </a:solidFill>
                <a:effectLst>
                  <a:outerShdw blurRad="38100" dist="19050" dir="2700000" algn="tl" rotWithShape="0">
                    <a:srgbClr val="000000">
                      <a:alpha val="40000"/>
                    </a:srgbClr>
                  </a:outerShdw>
                </a:effectLst>
              </a:endParaRPr>
            </a:p>
            <a:p>
              <a:pPr algn="ctr" fontAlgn="base">
                <a:spcBef>
                  <a:spcPct val="0"/>
                </a:spcBef>
                <a:spcAft>
                  <a:spcPct val="0"/>
                </a:spcAft>
                <a:defRPr/>
              </a:pPr>
              <a:endParaRPr lang="en-US" dirty="0">
                <a:ln w="0"/>
                <a:solidFill>
                  <a:srgbClr val="000000"/>
                </a:solidFill>
                <a:effectLst>
                  <a:outerShdw blurRad="38100" dist="19050" dir="2700000" algn="tl" rotWithShape="0">
                    <a:srgbClr val="000000">
                      <a:alpha val="40000"/>
                    </a:srgbClr>
                  </a:outerShdw>
                </a:effectLst>
              </a:endParaRPr>
            </a:p>
            <a:p>
              <a:pPr algn="ctr" fontAlgn="base">
                <a:spcBef>
                  <a:spcPct val="0"/>
                </a:spcBef>
                <a:spcAft>
                  <a:spcPct val="0"/>
                </a:spcAft>
                <a:defRPr/>
              </a:pPr>
              <a:endParaRPr lang="en-US" dirty="0">
                <a:ln w="0"/>
                <a:solidFill>
                  <a:srgbClr val="000000"/>
                </a:solidFill>
                <a:effectLst>
                  <a:outerShdw blurRad="38100" dist="19050" dir="2700000" algn="tl" rotWithShape="0">
                    <a:srgbClr val="000000">
                      <a:alpha val="40000"/>
                    </a:srgbClr>
                  </a:outerShdw>
                </a:effectLst>
              </a:endParaRPr>
            </a:p>
            <a:p>
              <a:pPr algn="ctr" fontAlgn="base">
                <a:spcBef>
                  <a:spcPct val="0"/>
                </a:spcBef>
                <a:spcAft>
                  <a:spcPct val="0"/>
                </a:spcAft>
                <a:defRPr/>
              </a:pPr>
              <a:endParaRPr lang="en-US" dirty="0">
                <a:ln w="0"/>
                <a:solidFill>
                  <a:srgbClr val="000000"/>
                </a:solidFill>
                <a:effectLst>
                  <a:outerShdw blurRad="38100" dist="19050" dir="2700000" algn="tl" rotWithShape="0">
                    <a:srgbClr val="000000">
                      <a:alpha val="40000"/>
                    </a:srgbClr>
                  </a:outerShdw>
                </a:effectLst>
              </a:endParaRPr>
            </a:p>
            <a:p>
              <a:pPr algn="ctr" fontAlgn="base">
                <a:spcBef>
                  <a:spcPct val="0"/>
                </a:spcBef>
                <a:spcAft>
                  <a:spcPct val="0"/>
                </a:spcAft>
                <a:defRPr/>
              </a:pPr>
              <a:endParaRPr lang="en-US" dirty="0">
                <a:ln w="0"/>
                <a:solidFill>
                  <a:srgbClr val="000000"/>
                </a:solidFill>
                <a:effectLst>
                  <a:outerShdw blurRad="38100" dist="19050" dir="2700000" algn="tl" rotWithShape="0">
                    <a:srgbClr val="000000">
                      <a:alpha val="40000"/>
                    </a:srgbClr>
                  </a:outerShdw>
                </a:effectLst>
              </a:endParaRPr>
            </a:p>
            <a:p>
              <a:pPr algn="ctr" fontAlgn="base">
                <a:spcBef>
                  <a:spcPct val="0"/>
                </a:spcBef>
                <a:spcAft>
                  <a:spcPct val="0"/>
                </a:spcAft>
                <a:defRPr/>
              </a:pPr>
              <a:endParaRPr lang="en-US" dirty="0">
                <a:ln w="0"/>
                <a:solidFill>
                  <a:srgbClr val="000000"/>
                </a:solidFill>
                <a:effectLst>
                  <a:outerShdw blurRad="38100" dist="19050" dir="2700000" algn="tl" rotWithShape="0">
                    <a:srgbClr val="000000">
                      <a:alpha val="40000"/>
                    </a:srgbClr>
                  </a:outerShdw>
                </a:effectLst>
              </a:endParaRPr>
            </a:p>
            <a:p>
              <a:pPr algn="ctr" fontAlgn="base">
                <a:spcBef>
                  <a:spcPct val="0"/>
                </a:spcBef>
                <a:spcAft>
                  <a:spcPct val="0"/>
                </a:spcAft>
                <a:defRPr/>
              </a:pPr>
              <a:endParaRPr lang="en-US" dirty="0">
                <a:ln w="0"/>
                <a:solidFill>
                  <a:srgbClr val="000000"/>
                </a:solidFill>
                <a:effectLst>
                  <a:outerShdw blurRad="38100" dist="19050" dir="2700000" algn="tl" rotWithShape="0">
                    <a:srgbClr val="000000">
                      <a:alpha val="40000"/>
                    </a:srgbClr>
                  </a:outerShdw>
                </a:effectLst>
              </a:endParaRPr>
            </a:p>
          </p:txBody>
        </p:sp>
        <p:sp>
          <p:nvSpPr>
            <p:cNvPr id="14" name="TextBox 13"/>
            <p:cNvSpPr txBox="1"/>
            <p:nvPr/>
          </p:nvSpPr>
          <p:spPr>
            <a:xfrm>
              <a:off x="1370013" y="1379538"/>
              <a:ext cx="6423025" cy="1076325"/>
            </a:xfrm>
            <a:prstGeom prst="rect">
              <a:avLst/>
            </a:prstGeom>
            <a:solidFill>
              <a:schemeClr val="bg1"/>
            </a:solidFill>
            <a:ln w="57150">
              <a:solidFill>
                <a:schemeClr val="tx1"/>
              </a:solidFill>
            </a:ln>
          </p:spPr>
          <p:txBody>
            <a:bodyPr wrap="none">
              <a:spAutoFit/>
            </a:bodyPr>
            <a:lstStyle/>
            <a:p>
              <a:pPr algn="ctr" fontAlgn="base">
                <a:spcBef>
                  <a:spcPct val="0"/>
                </a:spcBef>
                <a:spcAft>
                  <a:spcPct val="0"/>
                </a:spcAft>
                <a:defRPr/>
              </a:pPr>
              <a:r>
                <a:rPr lang="en-US" sz="3200" dirty="0">
                  <a:ln w="0"/>
                  <a:solidFill>
                    <a:srgbClr val="000000"/>
                  </a:solidFill>
                  <a:effectLst>
                    <a:outerShdw blurRad="38100" dist="19050" dir="2700000" algn="tl" rotWithShape="0">
                      <a:srgbClr val="000000">
                        <a:alpha val="40000"/>
                      </a:srgbClr>
                    </a:outerShdw>
                  </a:effectLst>
                </a:rPr>
                <a:t>Integrate, Coordinate, and Employ</a:t>
              </a:r>
              <a:br>
                <a:rPr lang="en-US" sz="3200" dirty="0">
                  <a:ln w="0"/>
                  <a:solidFill>
                    <a:srgbClr val="000000"/>
                  </a:solidFill>
                  <a:effectLst>
                    <a:outerShdw blurRad="38100" dist="19050" dir="2700000" algn="tl" rotWithShape="0">
                      <a:srgbClr val="000000">
                        <a:alpha val="40000"/>
                      </a:srgbClr>
                    </a:outerShdw>
                  </a:effectLst>
                </a:rPr>
              </a:br>
              <a:r>
                <a:rPr lang="en-US" sz="3200" dirty="0">
                  <a:ln w="0"/>
                  <a:solidFill>
                    <a:srgbClr val="000000"/>
                  </a:solidFill>
                  <a:effectLst>
                    <a:outerShdw blurRad="38100" dist="19050" dir="2700000" algn="tl" rotWithShape="0">
                      <a:srgbClr val="000000">
                        <a:alpha val="40000"/>
                      </a:srgbClr>
                    </a:outerShdw>
                  </a:effectLst>
                </a:rPr>
                <a:t> ALL Elements of National Power</a:t>
              </a:r>
            </a:p>
          </p:txBody>
        </p:sp>
        <p:sp>
          <p:nvSpPr>
            <p:cNvPr id="20500" name="TextBox 15"/>
            <p:cNvSpPr txBox="1">
              <a:spLocks noChangeArrowheads="1"/>
            </p:cNvSpPr>
            <p:nvPr/>
          </p:nvSpPr>
          <p:spPr bwMode="auto">
            <a:xfrm>
              <a:off x="1459375" y="2895600"/>
              <a:ext cx="6239069" cy="3539430"/>
            </a:xfrm>
            <a:prstGeom prst="rect">
              <a:avLst/>
            </a:prstGeom>
            <a:solidFill>
              <a:schemeClr val="bg1"/>
            </a:solidFill>
            <a:ln w="31750">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dirty="0">
                  <a:solidFill>
                    <a:srgbClr val="000000"/>
                  </a:solidFill>
                </a:rPr>
                <a:t>Diplomatic</a:t>
              </a:r>
            </a:p>
            <a:p>
              <a:pPr algn="ctr" fontAlgn="base">
                <a:spcBef>
                  <a:spcPct val="0"/>
                </a:spcBef>
                <a:spcAft>
                  <a:spcPct val="0"/>
                </a:spcAft>
                <a:buFontTx/>
                <a:buNone/>
              </a:pPr>
              <a:r>
                <a:rPr lang="en-US" altLang="en-US" dirty="0">
                  <a:solidFill>
                    <a:srgbClr val="000000"/>
                  </a:solidFill>
                </a:rPr>
                <a:t>Informational</a:t>
              </a:r>
            </a:p>
            <a:p>
              <a:pPr algn="ctr" fontAlgn="base">
                <a:spcBef>
                  <a:spcPct val="0"/>
                </a:spcBef>
                <a:spcAft>
                  <a:spcPct val="0"/>
                </a:spcAft>
                <a:buFontTx/>
                <a:buNone/>
              </a:pPr>
              <a:r>
                <a:rPr lang="en-US" altLang="en-US" dirty="0">
                  <a:solidFill>
                    <a:srgbClr val="000000"/>
                  </a:solidFill>
                </a:rPr>
                <a:t>Military</a:t>
              </a:r>
            </a:p>
            <a:p>
              <a:pPr algn="ctr" fontAlgn="base">
                <a:spcBef>
                  <a:spcPct val="0"/>
                </a:spcBef>
                <a:spcAft>
                  <a:spcPct val="0"/>
                </a:spcAft>
                <a:buFontTx/>
                <a:buNone/>
              </a:pPr>
              <a:r>
                <a:rPr lang="en-US" altLang="en-US" dirty="0">
                  <a:solidFill>
                    <a:srgbClr val="000000"/>
                  </a:solidFill>
                </a:rPr>
                <a:t>Economic</a:t>
              </a:r>
            </a:p>
            <a:p>
              <a:pPr algn="ctr" fontAlgn="base">
                <a:spcBef>
                  <a:spcPct val="0"/>
                </a:spcBef>
                <a:spcAft>
                  <a:spcPct val="0"/>
                </a:spcAft>
                <a:buFontTx/>
                <a:buNone/>
              </a:pPr>
              <a:r>
                <a:rPr lang="en-US" altLang="en-US" i="1" dirty="0">
                  <a:solidFill>
                    <a:srgbClr val="7030A0"/>
                  </a:solidFill>
                </a:rPr>
                <a:t>Financial</a:t>
              </a:r>
            </a:p>
            <a:p>
              <a:pPr algn="ctr" fontAlgn="base">
                <a:spcBef>
                  <a:spcPct val="0"/>
                </a:spcBef>
                <a:spcAft>
                  <a:spcPct val="0"/>
                </a:spcAft>
                <a:buFontTx/>
                <a:buNone/>
              </a:pPr>
              <a:r>
                <a:rPr lang="en-US" altLang="en-US" i="1" dirty="0">
                  <a:solidFill>
                    <a:srgbClr val="7030A0"/>
                  </a:solidFill>
                </a:rPr>
                <a:t>Intelligence</a:t>
              </a:r>
            </a:p>
            <a:p>
              <a:pPr algn="ctr" fontAlgn="base">
                <a:spcBef>
                  <a:spcPct val="0"/>
                </a:spcBef>
                <a:spcAft>
                  <a:spcPct val="0"/>
                </a:spcAft>
                <a:buFontTx/>
                <a:buNone/>
              </a:pPr>
              <a:r>
                <a:rPr lang="en-US" altLang="en-US" i="1" dirty="0">
                  <a:solidFill>
                    <a:srgbClr val="7030A0"/>
                  </a:solidFill>
                </a:rPr>
                <a:t>Law Enforcement</a:t>
              </a:r>
            </a:p>
          </p:txBody>
        </p:sp>
      </p:grpSp>
      <p:sp>
        <p:nvSpPr>
          <p:cNvPr id="21"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buFontTx/>
              <a:buNone/>
            </a:pPr>
            <a:r>
              <a:rPr lang="en-US" altLang="en-US" sz="1400" dirty="0">
                <a:solidFill>
                  <a:srgbClr val="000000"/>
                </a:solidFill>
                <a:ea typeface="ＭＳ Ｐゴシック" panose="020B0600070205080204" pitchFamily="34" charset="-128"/>
              </a:rPr>
              <a:t>4</a:t>
            </a:r>
          </a:p>
        </p:txBody>
      </p:sp>
    </p:spTree>
    <p:extLst>
      <p:ext uri="{BB962C8B-B14F-4D97-AF65-F5344CB8AC3E}">
        <p14:creationId xmlns:p14="http://schemas.microsoft.com/office/powerpoint/2010/main" val="1848855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pPr eaLnBrk="1" hangingPunct="1">
              <a:defRPr/>
            </a:pPr>
            <a:r>
              <a:rPr lang="en-US" sz="3600" b="1" dirty="0"/>
              <a:t>The Executive Branch</a:t>
            </a:r>
          </a:p>
        </p:txBody>
      </p:sp>
      <p:sp>
        <p:nvSpPr>
          <p:cNvPr id="7171"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DAD83CA5-C60C-49A3-A3C2-7F9430E0CBBA}" type="slidenum">
              <a:rPr lang="en-US" altLang="en-US" sz="1400" smtClean="0">
                <a:solidFill>
                  <a:srgbClr val="000000"/>
                </a:solidFill>
              </a:rPr>
              <a:pPr>
                <a:spcBef>
                  <a:spcPct val="0"/>
                </a:spcBef>
                <a:buFontTx/>
                <a:buNone/>
              </a:pPr>
              <a:t>13</a:t>
            </a:fld>
            <a:endParaRPr lang="en-US" altLang="en-US" sz="1400">
              <a:solidFill>
                <a:srgbClr val="000000"/>
              </a:solidFill>
            </a:endParaRPr>
          </a:p>
        </p:txBody>
      </p:sp>
      <p:pic>
        <p:nvPicPr>
          <p:cNvPr id="717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942975"/>
            <a:ext cx="8153400" cy="5915025"/>
          </a:xfrm>
          <a:prstGeom prst="rect">
            <a:avLst/>
          </a:prstGeom>
          <a:solidFill>
            <a:srgbClr val="CCECFF"/>
          </a:solidFill>
          <a:ln>
            <a:noFill/>
          </a:ln>
        </p:spPr>
      </p:pic>
      <p:sp>
        <p:nvSpPr>
          <p:cNvPr id="7173" name="TextBox 5"/>
          <p:cNvSpPr txBox="1">
            <a:spLocks noChangeArrowheads="1"/>
          </p:cNvSpPr>
          <p:nvPr/>
        </p:nvSpPr>
        <p:spPr bwMode="auto">
          <a:xfrm>
            <a:off x="857250" y="3581400"/>
            <a:ext cx="144780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1200" b="1">
                <a:solidFill>
                  <a:srgbClr val="000000"/>
                </a:solidFill>
              </a:rPr>
              <a:t>Cong. Budget Office</a:t>
            </a:r>
          </a:p>
        </p:txBody>
      </p:sp>
      <p:sp>
        <p:nvSpPr>
          <p:cNvPr id="7174" name="TextBox 6"/>
          <p:cNvSpPr txBox="1">
            <a:spLocks noChangeArrowheads="1"/>
          </p:cNvSpPr>
          <p:nvPr/>
        </p:nvSpPr>
        <p:spPr bwMode="auto">
          <a:xfrm>
            <a:off x="3440113" y="3094038"/>
            <a:ext cx="2246312" cy="261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1100" b="1">
                <a:solidFill>
                  <a:srgbClr val="000000"/>
                </a:solidFill>
              </a:rPr>
              <a:t>National Security Council Staff</a:t>
            </a:r>
          </a:p>
        </p:txBody>
      </p:sp>
      <p:sp>
        <p:nvSpPr>
          <p:cNvPr id="8" name="Oval 7"/>
          <p:cNvSpPr/>
          <p:nvPr/>
        </p:nvSpPr>
        <p:spPr>
          <a:xfrm>
            <a:off x="3352800" y="3094038"/>
            <a:ext cx="2438400" cy="277812"/>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9" name="Rectangle 8"/>
          <p:cNvSpPr/>
          <p:nvPr/>
        </p:nvSpPr>
        <p:spPr>
          <a:xfrm>
            <a:off x="2724150" y="4657725"/>
            <a:ext cx="1066800" cy="6000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0" name="Rectangle 9"/>
          <p:cNvSpPr/>
          <p:nvPr/>
        </p:nvSpPr>
        <p:spPr>
          <a:xfrm>
            <a:off x="5295900" y="4667250"/>
            <a:ext cx="1066800" cy="6000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1" name="Rectangle 10"/>
          <p:cNvSpPr/>
          <p:nvPr/>
        </p:nvSpPr>
        <p:spPr>
          <a:xfrm>
            <a:off x="4000500" y="5524500"/>
            <a:ext cx="1066800" cy="6000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2" name="Rectangle 11"/>
          <p:cNvSpPr/>
          <p:nvPr/>
        </p:nvSpPr>
        <p:spPr>
          <a:xfrm>
            <a:off x="1609725" y="5524500"/>
            <a:ext cx="1066800" cy="6016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3" name="Rectangle 12"/>
          <p:cNvSpPr/>
          <p:nvPr/>
        </p:nvSpPr>
        <p:spPr>
          <a:xfrm>
            <a:off x="6421438" y="5524500"/>
            <a:ext cx="1066800" cy="6000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cxnSp>
        <p:nvCxnSpPr>
          <p:cNvPr id="15" name="Straight Connector 14"/>
          <p:cNvCxnSpPr/>
          <p:nvPr/>
        </p:nvCxnSpPr>
        <p:spPr>
          <a:xfrm>
            <a:off x="1562100" y="5410200"/>
            <a:ext cx="0" cy="838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000125" y="6238875"/>
            <a:ext cx="1114425" cy="51435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050" b="1" dirty="0">
                <a:solidFill>
                  <a:srgbClr val="000000"/>
                </a:solidFill>
              </a:rPr>
              <a:t>Department of</a:t>
            </a:r>
          </a:p>
          <a:p>
            <a:pPr algn="ctr" fontAlgn="base">
              <a:spcBef>
                <a:spcPct val="0"/>
              </a:spcBef>
              <a:spcAft>
                <a:spcPct val="0"/>
              </a:spcAft>
              <a:defRPr/>
            </a:pPr>
            <a:r>
              <a:rPr lang="en-US" sz="1050" b="1" dirty="0">
                <a:solidFill>
                  <a:srgbClr val="000000"/>
                </a:solidFill>
              </a:rPr>
              <a:t>Homeland Security</a:t>
            </a:r>
          </a:p>
        </p:txBody>
      </p:sp>
      <p:sp>
        <p:nvSpPr>
          <p:cNvPr id="18" name="Rectangle 17"/>
          <p:cNvSpPr/>
          <p:nvPr/>
        </p:nvSpPr>
        <p:spPr>
          <a:xfrm>
            <a:off x="914400" y="6180138"/>
            <a:ext cx="1295400" cy="628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9" name="Oval 18"/>
          <p:cNvSpPr/>
          <p:nvPr/>
        </p:nvSpPr>
        <p:spPr>
          <a:xfrm>
            <a:off x="3355975" y="2571750"/>
            <a:ext cx="2438400" cy="277813"/>
          </a:xfrm>
          <a:prstGeom prst="ellipse">
            <a:avLst/>
          </a:prstGeom>
          <a:noFill/>
          <a:ln w="79375" cmpd="thinThick">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7185" name="TextBox 2"/>
          <p:cNvSpPr txBox="1">
            <a:spLocks noChangeArrowheads="1"/>
          </p:cNvSpPr>
          <p:nvPr/>
        </p:nvSpPr>
        <p:spPr bwMode="auto">
          <a:xfrm>
            <a:off x="3784600" y="3971925"/>
            <a:ext cx="155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r>
              <a:rPr lang="en-US" altLang="en-US" sz="1200" b="1">
                <a:solidFill>
                  <a:srgbClr val="000000"/>
                </a:solidFill>
              </a:rPr>
              <a:t>The Vice President</a:t>
            </a:r>
          </a:p>
        </p:txBody>
      </p:sp>
      <p:sp>
        <p:nvSpPr>
          <p:cNvPr id="20" name="Oval 19"/>
          <p:cNvSpPr/>
          <p:nvPr/>
        </p:nvSpPr>
        <p:spPr>
          <a:xfrm>
            <a:off x="3359150" y="3970338"/>
            <a:ext cx="2438400" cy="277812"/>
          </a:xfrm>
          <a:prstGeom prst="ellipse">
            <a:avLst/>
          </a:prstGeom>
          <a:noFill/>
          <a:ln w="79375" cmpd="thinThick">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37" name="Rectangle 36"/>
          <p:cNvSpPr/>
          <p:nvPr/>
        </p:nvSpPr>
        <p:spPr>
          <a:xfrm>
            <a:off x="3114675" y="6380163"/>
            <a:ext cx="590550" cy="4556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7188" name="TextBox 4"/>
          <p:cNvSpPr txBox="1">
            <a:spLocks noChangeArrowheads="1"/>
          </p:cNvSpPr>
          <p:nvPr/>
        </p:nvSpPr>
        <p:spPr bwMode="auto">
          <a:xfrm>
            <a:off x="3124200" y="6400800"/>
            <a:ext cx="533400" cy="400050"/>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US" altLang="en-US" sz="1000" b="1">
                <a:solidFill>
                  <a:srgbClr val="000000"/>
                </a:solidFill>
              </a:rPr>
              <a:t>Dir</a:t>
            </a:r>
            <a:br>
              <a:rPr lang="en-US" altLang="en-US" sz="1000" b="1">
                <a:solidFill>
                  <a:srgbClr val="000000"/>
                </a:solidFill>
              </a:rPr>
            </a:br>
            <a:r>
              <a:rPr lang="en-US" altLang="en-US" sz="1000" b="1">
                <a:solidFill>
                  <a:srgbClr val="000000"/>
                </a:solidFill>
              </a:rPr>
              <a:t>CIA</a:t>
            </a:r>
          </a:p>
        </p:txBody>
      </p:sp>
      <p:sp>
        <p:nvSpPr>
          <p:cNvPr id="4" name="Rectangle 3"/>
          <p:cNvSpPr/>
          <p:nvPr/>
        </p:nvSpPr>
        <p:spPr>
          <a:xfrm>
            <a:off x="2305050" y="6238875"/>
            <a:ext cx="895350" cy="5143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1000" b="1" dirty="0">
                <a:solidFill>
                  <a:srgbClr val="000000"/>
                </a:solidFill>
              </a:rPr>
              <a:t>Director of National Intelligence</a:t>
            </a:r>
          </a:p>
        </p:txBody>
      </p:sp>
      <p:sp>
        <p:nvSpPr>
          <p:cNvPr id="21" name="Rectangle 20"/>
          <p:cNvSpPr/>
          <p:nvPr/>
        </p:nvSpPr>
        <p:spPr>
          <a:xfrm>
            <a:off x="6038850" y="6248400"/>
            <a:ext cx="971550" cy="5143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1000" b="1" dirty="0">
                <a:solidFill>
                  <a:srgbClr val="000000"/>
                </a:solidFill>
              </a:rPr>
              <a:t>U.N.</a:t>
            </a:r>
            <a:br>
              <a:rPr lang="en-US" sz="1000" b="1" dirty="0">
                <a:solidFill>
                  <a:srgbClr val="000000"/>
                </a:solidFill>
              </a:rPr>
            </a:br>
            <a:r>
              <a:rPr lang="en-US" sz="1000" b="1" dirty="0">
                <a:solidFill>
                  <a:srgbClr val="000000"/>
                </a:solidFill>
              </a:rPr>
              <a:t>Ambassador</a:t>
            </a:r>
          </a:p>
        </p:txBody>
      </p:sp>
      <p:cxnSp>
        <p:nvCxnSpPr>
          <p:cNvPr id="7" name="Straight Connector 6"/>
          <p:cNvCxnSpPr/>
          <p:nvPr/>
        </p:nvCxnSpPr>
        <p:spPr>
          <a:xfrm>
            <a:off x="4914900" y="5943600"/>
            <a:ext cx="1333500" cy="45720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991225" y="6200775"/>
            <a:ext cx="1066800" cy="6016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7193" name="TextBox 13"/>
          <p:cNvSpPr txBox="1">
            <a:spLocks noChangeArrowheads="1"/>
          </p:cNvSpPr>
          <p:nvPr/>
        </p:nvSpPr>
        <p:spPr bwMode="auto">
          <a:xfrm>
            <a:off x="3294063" y="5108575"/>
            <a:ext cx="527050" cy="246063"/>
          </a:xfrm>
          <a:prstGeom prst="rect">
            <a:avLst/>
          </a:prstGeom>
          <a:solidFill>
            <a:schemeClr val="bg1"/>
          </a:solidFill>
          <a:ln w="9525">
            <a:solidFill>
              <a:schemeClr val="tx1"/>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r>
              <a:rPr lang="en-US" altLang="en-US" sz="1000" b="1">
                <a:solidFill>
                  <a:srgbClr val="000000"/>
                </a:solidFill>
              </a:rPr>
              <a:t>CJCS</a:t>
            </a:r>
          </a:p>
        </p:txBody>
      </p:sp>
      <p:sp>
        <p:nvSpPr>
          <p:cNvPr id="27" name="Rectangle 26"/>
          <p:cNvSpPr/>
          <p:nvPr/>
        </p:nvSpPr>
        <p:spPr>
          <a:xfrm>
            <a:off x="2276475" y="6191250"/>
            <a:ext cx="950913" cy="6000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grpSp>
        <p:nvGrpSpPr>
          <p:cNvPr id="22" name="Group 21"/>
          <p:cNvGrpSpPr>
            <a:grpSpLocks/>
          </p:cNvGrpSpPr>
          <p:nvPr/>
        </p:nvGrpSpPr>
        <p:grpSpPr bwMode="auto">
          <a:xfrm>
            <a:off x="685800" y="1676400"/>
            <a:ext cx="7848600" cy="2743200"/>
            <a:chOff x="685800" y="1676400"/>
            <a:chExt cx="7848600" cy="2743200"/>
          </a:xfrm>
        </p:grpSpPr>
        <p:sp>
          <p:nvSpPr>
            <p:cNvPr id="16" name="Rectangle 15"/>
            <p:cNvSpPr/>
            <p:nvPr/>
          </p:nvSpPr>
          <p:spPr>
            <a:xfrm>
              <a:off x="685800" y="1676400"/>
              <a:ext cx="1990725" cy="2743200"/>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29" name="Rectangle 28"/>
            <p:cNvSpPr/>
            <p:nvPr/>
          </p:nvSpPr>
          <p:spPr>
            <a:xfrm>
              <a:off x="6543675" y="1676400"/>
              <a:ext cx="1990725" cy="2743200"/>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30" name="Rectangle 29"/>
            <p:cNvSpPr/>
            <p:nvPr/>
          </p:nvSpPr>
          <p:spPr>
            <a:xfrm>
              <a:off x="2540000" y="1676400"/>
              <a:ext cx="1990725" cy="295275"/>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31" name="Rectangle 30"/>
            <p:cNvSpPr/>
            <p:nvPr/>
          </p:nvSpPr>
          <p:spPr>
            <a:xfrm>
              <a:off x="4638675" y="1676400"/>
              <a:ext cx="1990725" cy="295275"/>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grpSp>
      <p:grpSp>
        <p:nvGrpSpPr>
          <p:cNvPr id="39" name="Group 38"/>
          <p:cNvGrpSpPr>
            <a:grpSpLocks/>
          </p:cNvGrpSpPr>
          <p:nvPr/>
        </p:nvGrpSpPr>
        <p:grpSpPr bwMode="auto">
          <a:xfrm>
            <a:off x="1143000" y="3098800"/>
            <a:ext cx="7054850" cy="255588"/>
            <a:chOff x="1143000" y="3098884"/>
            <a:chExt cx="7054426" cy="255786"/>
          </a:xfrm>
        </p:grpSpPr>
        <p:sp>
          <p:nvSpPr>
            <p:cNvPr id="23" name="TextBox 22"/>
            <p:cNvSpPr txBox="1"/>
            <p:nvPr/>
          </p:nvSpPr>
          <p:spPr>
            <a:xfrm>
              <a:off x="1143000" y="3098884"/>
              <a:ext cx="1822340" cy="254197"/>
            </a:xfrm>
            <a:prstGeom prst="rect">
              <a:avLst/>
            </a:prstGeom>
            <a:solidFill>
              <a:schemeClr val="bg1"/>
            </a:solidFill>
            <a:ln>
              <a:solidFill>
                <a:schemeClr val="accent1">
                  <a:shade val="50000"/>
                </a:schemeClr>
              </a:solidFill>
            </a:ln>
          </p:spPr>
          <p:txBody>
            <a:bodyPr wrap="none">
              <a:spAutoFit/>
            </a:bodyPr>
            <a:lstStyle/>
            <a:p>
              <a:pPr eaLnBrk="0" fontAlgn="base" hangingPunct="0">
                <a:spcBef>
                  <a:spcPct val="0"/>
                </a:spcBef>
                <a:spcAft>
                  <a:spcPct val="0"/>
                </a:spcAft>
                <a:defRPr/>
              </a:pPr>
              <a:r>
                <a:rPr lang="en-US" sz="1050" b="1" dirty="0">
                  <a:solidFill>
                    <a:srgbClr val="000000"/>
                  </a:solidFill>
                </a:rPr>
                <a:t>National Security Advisor</a:t>
              </a:r>
            </a:p>
          </p:txBody>
        </p:sp>
        <p:sp>
          <p:nvSpPr>
            <p:cNvPr id="34" name="TextBox 33"/>
            <p:cNvSpPr txBox="1"/>
            <p:nvPr/>
          </p:nvSpPr>
          <p:spPr>
            <a:xfrm>
              <a:off x="6254443" y="3100473"/>
              <a:ext cx="1942983" cy="254197"/>
            </a:xfrm>
            <a:prstGeom prst="rect">
              <a:avLst/>
            </a:prstGeom>
            <a:solidFill>
              <a:schemeClr val="bg1"/>
            </a:solidFill>
            <a:ln>
              <a:solidFill>
                <a:schemeClr val="accent1">
                  <a:shade val="50000"/>
                </a:schemeClr>
              </a:solidFill>
            </a:ln>
          </p:spPr>
          <p:txBody>
            <a:bodyPr wrap="none">
              <a:spAutoFit/>
            </a:bodyPr>
            <a:lstStyle/>
            <a:p>
              <a:pPr eaLnBrk="0" fontAlgn="base" hangingPunct="0">
                <a:spcBef>
                  <a:spcPct val="0"/>
                </a:spcBef>
                <a:spcAft>
                  <a:spcPct val="0"/>
                </a:spcAft>
                <a:defRPr/>
              </a:pPr>
              <a:r>
                <a:rPr lang="en-US" sz="1050" b="1" dirty="0">
                  <a:solidFill>
                    <a:srgbClr val="000000"/>
                  </a:solidFill>
                </a:rPr>
                <a:t>Homeland Security Advisor</a:t>
              </a:r>
            </a:p>
          </p:txBody>
        </p:sp>
        <p:cxnSp>
          <p:nvCxnSpPr>
            <p:cNvPr id="38" name="Straight Connector 37"/>
            <p:cNvCxnSpPr/>
            <p:nvPr/>
          </p:nvCxnSpPr>
          <p:spPr>
            <a:xfrm>
              <a:off x="2936767" y="3229160"/>
              <a:ext cx="45717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790921" y="3235515"/>
              <a:ext cx="45717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Rectangle 39"/>
          <p:cNvSpPr/>
          <p:nvPr/>
        </p:nvSpPr>
        <p:spPr>
          <a:xfrm>
            <a:off x="3262313" y="5095875"/>
            <a:ext cx="593725" cy="3032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3" name="Oval 2"/>
          <p:cNvSpPr/>
          <p:nvPr/>
        </p:nvSpPr>
        <p:spPr>
          <a:xfrm>
            <a:off x="3294063" y="3235325"/>
            <a:ext cx="496887" cy="346075"/>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41" name="Slide Number Placeholder 3"/>
          <p:cNvSpPr txBox="1">
            <a:spLocks noGrp="1"/>
          </p:cNvSpPr>
          <p:nvPr/>
        </p:nvSpPr>
        <p:spPr bwMode="auto">
          <a:xfrm>
            <a:off x="6629400" y="629602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buFontTx/>
              <a:buNone/>
            </a:pPr>
            <a:r>
              <a:rPr lang="en-US" altLang="en-US" sz="1400" dirty="0">
                <a:solidFill>
                  <a:srgbClr val="000000"/>
                </a:solidFill>
                <a:ea typeface="ＭＳ Ｐゴシック" panose="020B0600070205080204" pitchFamily="34" charset="-128"/>
              </a:rPr>
              <a:t>5</a:t>
            </a:r>
          </a:p>
        </p:txBody>
      </p:sp>
      <p:sp>
        <p:nvSpPr>
          <p:cNvPr id="5" name="Oval 4">
            <a:extLst>
              <a:ext uri="{FF2B5EF4-FFF2-40B4-BE49-F238E27FC236}">
                <a16:creationId xmlns:a16="http://schemas.microsoft.com/office/drawing/2014/main" id="{CCBBCB9C-B8AA-4DF6-A69D-1C760D4D7279}"/>
              </a:ext>
            </a:extLst>
          </p:cNvPr>
          <p:cNvSpPr/>
          <p:nvPr/>
        </p:nvSpPr>
        <p:spPr>
          <a:xfrm>
            <a:off x="4419600" y="3513136"/>
            <a:ext cx="1835150" cy="269875"/>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B098C353-0ACE-47E2-B96A-D2C530B71056}"/>
              </a:ext>
            </a:extLst>
          </p:cNvPr>
          <p:cNvSpPr/>
          <p:nvPr/>
        </p:nvSpPr>
        <p:spPr>
          <a:xfrm>
            <a:off x="4495800" y="3352800"/>
            <a:ext cx="1835150" cy="269875"/>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0EB586CF-B55E-4E0E-AF26-5E2BEAC1318C}"/>
              </a:ext>
            </a:extLst>
          </p:cNvPr>
          <p:cNvSpPr/>
          <p:nvPr/>
        </p:nvSpPr>
        <p:spPr>
          <a:xfrm>
            <a:off x="2819400" y="3692525"/>
            <a:ext cx="1835150" cy="269875"/>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65636ED-C9CE-4576-81B1-FC701ECC2CD5}"/>
              </a:ext>
            </a:extLst>
          </p:cNvPr>
          <p:cNvSpPr/>
          <p:nvPr/>
        </p:nvSpPr>
        <p:spPr>
          <a:xfrm>
            <a:off x="6438900" y="4667250"/>
            <a:ext cx="1066800" cy="59055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0B36B59-C83C-48A6-B4ED-F01B793C69C8}"/>
              </a:ext>
            </a:extLst>
          </p:cNvPr>
          <p:cNvSpPr/>
          <p:nvPr/>
        </p:nvSpPr>
        <p:spPr>
          <a:xfrm>
            <a:off x="1600200" y="4667250"/>
            <a:ext cx="1066800" cy="59055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4C5EC250-F3BD-44CD-8821-45537B2A13BC}"/>
              </a:ext>
            </a:extLst>
          </p:cNvPr>
          <p:cNvSpPr/>
          <p:nvPr/>
        </p:nvSpPr>
        <p:spPr>
          <a:xfrm>
            <a:off x="2895600" y="5494337"/>
            <a:ext cx="1066800" cy="601663"/>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8398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152400" y="76200"/>
            <a:ext cx="8534400" cy="1143000"/>
          </a:xfrm>
        </p:spPr>
        <p:txBody>
          <a:bodyPr/>
          <a:lstStyle/>
          <a:p>
            <a:pPr eaLnBrk="1" hangingPunct="1"/>
            <a:r>
              <a:rPr lang="en-US" altLang="en-US" sz="3600" b="1" dirty="0"/>
              <a:t>The National Security Council</a:t>
            </a:r>
          </a:p>
        </p:txBody>
      </p:sp>
      <p:pic>
        <p:nvPicPr>
          <p:cNvPr id="9" name="Content Placeholder 8" descr="A picture containing building, outdoor, old, government building&#10;&#10;Description automatically generated">
            <a:extLst>
              <a:ext uri="{FF2B5EF4-FFF2-40B4-BE49-F238E27FC236}">
                <a16:creationId xmlns:a16="http://schemas.microsoft.com/office/drawing/2014/main" id="{0B3EC782-FED2-4A4A-8325-DBC75160798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5360" y="4160520"/>
            <a:ext cx="3596640" cy="2697480"/>
          </a:xfrm>
        </p:spPr>
      </p:pic>
      <p:sp>
        <p:nvSpPr>
          <p:cNvPr id="1024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7D27639A-A88E-4C0B-9ADE-947064BA6CD5}" type="slidenum">
              <a:rPr lang="en-US" altLang="en-US" sz="1400" smtClean="0">
                <a:solidFill>
                  <a:srgbClr val="000000"/>
                </a:solidFill>
              </a:rPr>
              <a:pPr>
                <a:spcBef>
                  <a:spcPct val="0"/>
                </a:spcBef>
                <a:buFontTx/>
                <a:buNone/>
              </a:pPr>
              <a:t>14</a:t>
            </a:fld>
            <a:endParaRPr lang="en-US" altLang="en-US" sz="1400">
              <a:solidFill>
                <a:srgbClr val="000000"/>
              </a:solidFill>
            </a:endParaRPr>
          </a:p>
        </p:txBody>
      </p:sp>
      <p:sp>
        <p:nvSpPr>
          <p:cNvPr id="10245" name="Line 4"/>
          <p:cNvSpPr>
            <a:spLocks noChangeShapeType="1"/>
          </p:cNvSpPr>
          <p:nvPr/>
        </p:nvSpPr>
        <p:spPr bwMode="auto">
          <a:xfrm>
            <a:off x="0" y="11430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pic>
        <p:nvPicPr>
          <p:cNvPr id="13" name="Picture 12" descr="A picture containing plane, sky, outdoor, airplane&#10;&#10;Description automatically generated">
            <a:extLst>
              <a:ext uri="{FF2B5EF4-FFF2-40B4-BE49-F238E27FC236}">
                <a16:creationId xmlns:a16="http://schemas.microsoft.com/office/drawing/2014/main" id="{D4861F0F-95E8-4112-A5C6-8C4ED4C929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1561" y="4160520"/>
            <a:ext cx="3596639" cy="2697480"/>
          </a:xfrm>
          <a:prstGeom prst="rect">
            <a:avLst/>
          </a:prstGeom>
        </p:spPr>
      </p:pic>
      <p:pic>
        <p:nvPicPr>
          <p:cNvPr id="14" name="Picture 13">
            <a:extLst>
              <a:ext uri="{FF2B5EF4-FFF2-40B4-BE49-F238E27FC236}">
                <a16:creationId xmlns:a16="http://schemas.microsoft.com/office/drawing/2014/main" id="{7CDE68AF-84D9-433C-A99E-8AAD1ECB6A6E}"/>
              </a:ext>
            </a:extLst>
          </p:cNvPr>
          <p:cNvPicPr>
            <a:picLocks noChangeAspect="1"/>
          </p:cNvPicPr>
          <p:nvPr/>
        </p:nvPicPr>
        <p:blipFill>
          <a:blip r:embed="rId4"/>
          <a:stretch>
            <a:fillRect/>
          </a:stretch>
        </p:blipFill>
        <p:spPr>
          <a:xfrm>
            <a:off x="975360" y="1383589"/>
            <a:ext cx="3596640" cy="2397760"/>
          </a:xfrm>
          <a:prstGeom prst="rect">
            <a:avLst/>
          </a:prstGeom>
        </p:spPr>
      </p:pic>
      <p:pic>
        <p:nvPicPr>
          <p:cNvPr id="10" name="Picture 9" descr="A picture containing wall, person, person, clothing&#10;&#10;Description automatically generated">
            <a:extLst>
              <a:ext uri="{FF2B5EF4-FFF2-40B4-BE49-F238E27FC236}">
                <a16:creationId xmlns:a16="http://schemas.microsoft.com/office/drawing/2014/main" id="{4B148DFC-E552-4C68-878E-E0CC119A7EF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2478" b="-6477"/>
          <a:stretch/>
        </p:blipFill>
        <p:spPr>
          <a:xfrm>
            <a:off x="4861561" y="1383589"/>
            <a:ext cx="3652799" cy="2575209"/>
          </a:xfrm>
          <a:prstGeom prst="rect">
            <a:avLst/>
          </a:prstGeom>
        </p:spPr>
      </p:pic>
    </p:spTree>
    <p:extLst>
      <p:ext uri="{BB962C8B-B14F-4D97-AF65-F5344CB8AC3E}">
        <p14:creationId xmlns:p14="http://schemas.microsoft.com/office/powerpoint/2010/main" val="2902451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us-whitehouse-logo"/>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69888" y="1143000"/>
            <a:ext cx="8382000" cy="571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p:cNvSpPr>
            <a:spLocks noGrp="1" noChangeArrowheads="1"/>
          </p:cNvSpPr>
          <p:nvPr>
            <p:ph type="title"/>
          </p:nvPr>
        </p:nvSpPr>
        <p:spPr>
          <a:xfrm>
            <a:off x="152400" y="76200"/>
            <a:ext cx="8534400" cy="1143000"/>
          </a:xfrm>
        </p:spPr>
        <p:txBody>
          <a:bodyPr/>
          <a:lstStyle/>
          <a:p>
            <a:pPr eaLnBrk="1" hangingPunct="1"/>
            <a:r>
              <a:rPr lang="en-US" altLang="en-US" sz="3600" b="1" dirty="0"/>
              <a:t>The National Security Council</a:t>
            </a:r>
          </a:p>
        </p:txBody>
      </p:sp>
      <p:sp>
        <p:nvSpPr>
          <p:cNvPr id="10244" name="Rectangle 3"/>
          <p:cNvSpPr>
            <a:spLocks noGrp="1" noChangeArrowheads="1"/>
          </p:cNvSpPr>
          <p:nvPr>
            <p:ph idx="1"/>
          </p:nvPr>
        </p:nvSpPr>
        <p:spPr>
          <a:xfrm>
            <a:off x="437508" y="1219200"/>
            <a:ext cx="8512176" cy="4525962"/>
          </a:xfrm>
        </p:spPr>
        <p:txBody>
          <a:bodyPr>
            <a:noAutofit/>
          </a:bodyPr>
          <a:lstStyle/>
          <a:p>
            <a:pPr eaLnBrk="1" hangingPunct="1">
              <a:defRPr/>
            </a:pPr>
            <a:r>
              <a:rPr lang="en-US" altLang="en-US" sz="2400" dirty="0">
                <a:latin typeface="Calibri" panose="020F0502020204030204" pitchFamily="34" charset="0"/>
                <a:cs typeface="Calibri" panose="020F0502020204030204" pitchFamily="34" charset="0"/>
              </a:rPr>
              <a:t>The National Security Council (NSC) shall be the principal forum for consideration of national security policy issues requiring Presidential determination.  The functions, membership, and responsibilities of the NSC shall be as set forth in the National Security Act of 1947, as amended, and this National Security Memorandum.</a:t>
            </a:r>
          </a:p>
          <a:p>
            <a:pPr eaLnBrk="1" hangingPunct="1">
              <a:defRPr/>
            </a:pPr>
            <a:r>
              <a:rPr lang="en-US" altLang="en-US" sz="2400" dirty="0">
                <a:latin typeface="Calibri" panose="020F0502020204030204" pitchFamily="34" charset="0"/>
                <a:cs typeface="Calibri" panose="020F0502020204030204" pitchFamily="34" charset="0"/>
              </a:rPr>
              <a:t>The NSC shall advise and assist the President in integrating all aspects of national security policy.  Along with its subordinate committees, the NSC shall be the President’s principal means for coordinating executive departments and agencies in the development and implementation of national security policy, and in long-term strategic planning.</a:t>
            </a:r>
          </a:p>
          <a:p>
            <a:pPr eaLnBrk="1" hangingPunct="1">
              <a:defRPr/>
            </a:pPr>
            <a:endParaRPr lang="en-US" altLang="en-US" sz="2400" dirty="0">
              <a:latin typeface="Calibri" panose="020F0502020204030204" pitchFamily="34" charset="0"/>
              <a:cs typeface="Calibri" panose="020F0502020204030204" pitchFamily="34" charset="0"/>
            </a:endParaRPr>
          </a:p>
          <a:p>
            <a:pPr marL="0" indent="0" eaLnBrk="1" hangingPunct="1">
              <a:buNone/>
              <a:defRPr/>
            </a:pPr>
            <a:r>
              <a:rPr lang="en-US" altLang="en-US" sz="1600" dirty="0">
                <a:latin typeface="Calibri" panose="020F0502020204030204" pitchFamily="34" charset="0"/>
                <a:cs typeface="Calibri" panose="020F0502020204030204" pitchFamily="34" charset="0"/>
              </a:rPr>
              <a:t>President Joseph R. Biden, “Memorandum on Renewing the National Security Council System,” National Security Memorandum/NSM-2, 4 February 2021</a:t>
            </a:r>
          </a:p>
        </p:txBody>
      </p:sp>
      <p:sp>
        <p:nvSpPr>
          <p:cNvPr id="1024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7D27639A-A88E-4C0B-9ADE-947064BA6CD5}" type="slidenum">
              <a:rPr lang="en-US" altLang="en-US" sz="1400" smtClean="0">
                <a:solidFill>
                  <a:srgbClr val="000000"/>
                </a:solidFill>
              </a:rPr>
              <a:pPr>
                <a:spcBef>
                  <a:spcPct val="0"/>
                </a:spcBef>
                <a:buFontTx/>
                <a:buNone/>
              </a:pPr>
              <a:t>15</a:t>
            </a:fld>
            <a:endParaRPr lang="en-US" altLang="en-US" sz="1400">
              <a:solidFill>
                <a:srgbClr val="000000"/>
              </a:solidFill>
            </a:endParaRPr>
          </a:p>
        </p:txBody>
      </p:sp>
      <p:sp>
        <p:nvSpPr>
          <p:cNvPr id="10245" name="Line 4"/>
          <p:cNvSpPr>
            <a:spLocks noChangeShapeType="1"/>
          </p:cNvSpPr>
          <p:nvPr/>
        </p:nvSpPr>
        <p:spPr bwMode="auto">
          <a:xfrm>
            <a:off x="0" y="11430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544114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us-whitehouse-logo"/>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69888" y="1143000"/>
            <a:ext cx="8382000" cy="571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p:cNvSpPr>
            <a:spLocks noGrp="1" noChangeArrowheads="1"/>
          </p:cNvSpPr>
          <p:nvPr>
            <p:ph type="title"/>
          </p:nvPr>
        </p:nvSpPr>
        <p:spPr>
          <a:xfrm>
            <a:off x="152400" y="76200"/>
            <a:ext cx="8534400" cy="1143000"/>
          </a:xfrm>
        </p:spPr>
        <p:txBody>
          <a:bodyPr/>
          <a:lstStyle/>
          <a:p>
            <a:pPr eaLnBrk="1" hangingPunct="1"/>
            <a:r>
              <a:rPr lang="en-US" altLang="en-US" sz="3600" b="1" dirty="0"/>
              <a:t>The National Security Council System</a:t>
            </a:r>
          </a:p>
        </p:txBody>
      </p:sp>
      <p:sp>
        <p:nvSpPr>
          <p:cNvPr id="10244" name="Rectangle 3"/>
          <p:cNvSpPr>
            <a:spLocks noGrp="1" noChangeArrowheads="1"/>
          </p:cNvSpPr>
          <p:nvPr>
            <p:ph idx="1"/>
          </p:nvPr>
        </p:nvSpPr>
        <p:spPr>
          <a:xfrm>
            <a:off x="457200" y="1189038"/>
            <a:ext cx="8512176" cy="4525962"/>
          </a:xfrm>
        </p:spPr>
        <p:txBody>
          <a:bodyPr>
            <a:noAutofit/>
          </a:bodyPr>
          <a:lstStyle/>
          <a:p>
            <a:pPr eaLnBrk="1" hangingPunct="1">
              <a:defRPr/>
            </a:pPr>
            <a:r>
              <a:rPr lang="en-US" altLang="en-US" sz="2400" dirty="0">
                <a:latin typeface="Calibri" panose="020F0502020204030204" pitchFamily="34" charset="0"/>
                <a:cs typeface="Calibri" panose="020F0502020204030204" pitchFamily="34" charset="0"/>
              </a:rPr>
              <a:t>NSC established in 1947 National Security Act; chaired by President with Secretaries of State and Defense, Army, Navy, Air Force, and Chairman National Security Resources Board</a:t>
            </a:r>
          </a:p>
          <a:p>
            <a:pPr eaLnBrk="1" hangingPunct="1">
              <a:defRPr/>
            </a:pPr>
            <a:r>
              <a:rPr lang="en-US" altLang="en-US" sz="2400" dirty="0">
                <a:latin typeface="Calibri" panose="020F0502020204030204" pitchFamily="34" charset="0"/>
                <a:cs typeface="Calibri" panose="020F0502020204030204" pitchFamily="34" charset="0"/>
              </a:rPr>
              <a:t>Updated by each Administration—and reflects different styles, approaches, and priorities.</a:t>
            </a:r>
          </a:p>
          <a:p>
            <a:pPr eaLnBrk="1" hangingPunct="1">
              <a:defRPr/>
            </a:pPr>
            <a:r>
              <a:rPr lang="en-US" altLang="en-US" sz="2400" dirty="0">
                <a:latin typeface="Calibri" panose="020F0502020204030204" pitchFamily="34" charset="0"/>
                <a:cs typeface="Calibri" panose="020F0502020204030204" pitchFamily="34" charset="0"/>
              </a:rPr>
              <a:t>Eisenhower formalized for strategic planning and to monitor and implement policies; informal under Kennedy and Johnson—staff atrophied</a:t>
            </a:r>
          </a:p>
          <a:p>
            <a:pPr eaLnBrk="1" hangingPunct="1">
              <a:defRPr/>
            </a:pPr>
            <a:r>
              <a:rPr lang="en-US" altLang="en-US" sz="2400" dirty="0">
                <a:latin typeface="Calibri" panose="020F0502020204030204" pitchFamily="34" charset="0"/>
                <a:cs typeface="Calibri" panose="020F0502020204030204" pitchFamily="34" charset="0"/>
              </a:rPr>
              <a:t>Nixon, Ford, and Kissinger—analytic body</a:t>
            </a:r>
          </a:p>
          <a:p>
            <a:pPr eaLnBrk="1" hangingPunct="1">
              <a:defRPr/>
            </a:pPr>
            <a:r>
              <a:rPr lang="en-US" altLang="en-US" sz="2400" dirty="0">
                <a:latin typeface="Calibri" panose="020F0502020204030204" pitchFamily="34" charset="0"/>
                <a:cs typeface="Calibri" panose="020F0502020204030204" pitchFamily="34" charset="0"/>
              </a:rPr>
              <a:t>Carter—National Security Advisor served as principal source of foreign affairs ideas (State Department operations coordinator and institutional memory)</a:t>
            </a:r>
          </a:p>
        </p:txBody>
      </p:sp>
      <p:sp>
        <p:nvSpPr>
          <p:cNvPr id="1024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7D27639A-A88E-4C0B-9ADE-947064BA6CD5}" type="slidenum">
              <a:rPr lang="en-US" altLang="en-US" sz="1400" smtClean="0">
                <a:solidFill>
                  <a:srgbClr val="000000"/>
                </a:solidFill>
              </a:rPr>
              <a:pPr>
                <a:spcBef>
                  <a:spcPct val="0"/>
                </a:spcBef>
                <a:buFontTx/>
                <a:buNone/>
              </a:pPr>
              <a:t>16</a:t>
            </a:fld>
            <a:endParaRPr lang="en-US" altLang="en-US" sz="1400">
              <a:solidFill>
                <a:srgbClr val="000000"/>
              </a:solidFill>
            </a:endParaRPr>
          </a:p>
        </p:txBody>
      </p:sp>
      <p:sp>
        <p:nvSpPr>
          <p:cNvPr id="10245" name="Line 4"/>
          <p:cNvSpPr>
            <a:spLocks noChangeShapeType="1"/>
          </p:cNvSpPr>
          <p:nvPr/>
        </p:nvSpPr>
        <p:spPr bwMode="auto">
          <a:xfrm>
            <a:off x="0" y="11430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1129574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us-whitehouse-logo"/>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69888" y="1143000"/>
            <a:ext cx="8382000" cy="571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p:cNvSpPr>
            <a:spLocks noGrp="1" noChangeArrowheads="1"/>
          </p:cNvSpPr>
          <p:nvPr>
            <p:ph type="title"/>
          </p:nvPr>
        </p:nvSpPr>
        <p:spPr>
          <a:xfrm>
            <a:off x="152400" y="76200"/>
            <a:ext cx="8534400" cy="1143000"/>
          </a:xfrm>
        </p:spPr>
        <p:txBody>
          <a:bodyPr/>
          <a:lstStyle/>
          <a:p>
            <a:pPr eaLnBrk="1" hangingPunct="1"/>
            <a:r>
              <a:rPr lang="en-US" altLang="en-US" sz="3600" b="1"/>
              <a:t>The National Security Council System</a:t>
            </a:r>
          </a:p>
        </p:txBody>
      </p:sp>
      <p:sp>
        <p:nvSpPr>
          <p:cNvPr id="10244" name="Rectangle 3"/>
          <p:cNvSpPr>
            <a:spLocks noGrp="1" noChangeArrowheads="1"/>
          </p:cNvSpPr>
          <p:nvPr>
            <p:ph idx="1"/>
          </p:nvPr>
        </p:nvSpPr>
        <p:spPr>
          <a:xfrm>
            <a:off x="437508" y="1219199"/>
            <a:ext cx="8512176" cy="5502267"/>
          </a:xfrm>
        </p:spPr>
        <p:txBody>
          <a:bodyPr>
            <a:noAutofit/>
          </a:bodyPr>
          <a:lstStyle/>
          <a:p>
            <a:pPr eaLnBrk="1" hangingPunct="1">
              <a:defRPr/>
            </a:pPr>
            <a:r>
              <a:rPr lang="en-US" altLang="en-US" sz="2800" dirty="0">
                <a:latin typeface="Calibri" panose="020F0502020204030204" pitchFamily="34" charset="0"/>
                <a:cs typeface="Calibri" panose="020F0502020204030204" pitchFamily="34" charset="0"/>
              </a:rPr>
              <a:t>In Reagan administration the NSC staff tended to emerge as a separate, contending party.</a:t>
            </a:r>
          </a:p>
          <a:p>
            <a:pPr eaLnBrk="1" hangingPunct="1">
              <a:defRPr/>
            </a:pPr>
            <a:r>
              <a:rPr lang="en-US" altLang="en-US" sz="2800" dirty="0">
                <a:latin typeface="Calibri" panose="020F0502020204030204" pitchFamily="34" charset="0"/>
                <a:cs typeface="Calibri" panose="020F0502020204030204" pitchFamily="34" charset="0"/>
              </a:rPr>
              <a:t>Under President George H.W. Bush:</a:t>
            </a:r>
          </a:p>
          <a:p>
            <a:pPr lvl="1">
              <a:defRPr/>
            </a:pPr>
            <a:r>
              <a:rPr lang="en-US" altLang="en-US" sz="2400" dirty="0">
                <a:latin typeface="Calibri" panose="020F0502020204030204" pitchFamily="34" charset="0"/>
                <a:cs typeface="Calibri" panose="020F0502020204030204" pitchFamily="34" charset="0"/>
              </a:rPr>
              <a:t>Reorganized the NSC into a Principals Committee, Deputies Committee, and 8 Policy Coordinating Committees. </a:t>
            </a:r>
          </a:p>
          <a:p>
            <a:pPr lvl="1">
              <a:defRPr/>
            </a:pPr>
            <a:r>
              <a:rPr lang="en-US" altLang="en-US" sz="2400" dirty="0">
                <a:latin typeface="Calibri" panose="020F0502020204030204" pitchFamily="34" charset="0"/>
                <a:cs typeface="Calibri" panose="020F0502020204030204" pitchFamily="34" charset="0"/>
              </a:rPr>
              <a:t>Restored collegiality.</a:t>
            </a:r>
          </a:p>
          <a:p>
            <a:pPr eaLnBrk="1" hangingPunct="1">
              <a:defRPr/>
            </a:pPr>
            <a:r>
              <a:rPr lang="en-US" altLang="en-US" sz="2800" dirty="0">
                <a:latin typeface="Calibri" panose="020F0502020204030204" pitchFamily="34" charset="0"/>
                <a:cs typeface="Calibri" panose="020F0502020204030204" pitchFamily="34" charset="0"/>
              </a:rPr>
              <a:t>The Clinton administration expanded NSC membership.</a:t>
            </a:r>
          </a:p>
          <a:p>
            <a:pPr lvl="1">
              <a:defRPr/>
            </a:pPr>
            <a:r>
              <a:rPr lang="en-US" altLang="en-US" sz="2400" dirty="0">
                <a:latin typeface="Calibri" panose="020F0502020204030204" pitchFamily="34" charset="0"/>
                <a:cs typeface="Calibri" panose="020F0502020204030204" pitchFamily="34" charset="0"/>
              </a:rPr>
              <a:t>Included Secretary of the Treasury, U.S. Representative to the United Nations, newly-created Assistant to the President for Economic Policy (who was also head of a newly-created National Economic Council or NEC, parallel to the NSC), the White House Chief of Staff, and President's National Security Adviser.</a:t>
            </a:r>
          </a:p>
        </p:txBody>
      </p:sp>
      <p:sp>
        <p:nvSpPr>
          <p:cNvPr id="1024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7D27639A-A88E-4C0B-9ADE-947064BA6CD5}" type="slidenum">
              <a:rPr lang="en-US" altLang="en-US" sz="1400" smtClean="0">
                <a:solidFill>
                  <a:srgbClr val="000000"/>
                </a:solidFill>
              </a:rPr>
              <a:pPr>
                <a:spcBef>
                  <a:spcPct val="0"/>
                </a:spcBef>
                <a:buFontTx/>
                <a:buNone/>
              </a:pPr>
              <a:t>17</a:t>
            </a:fld>
            <a:endParaRPr lang="en-US" altLang="en-US" sz="1400">
              <a:solidFill>
                <a:srgbClr val="000000"/>
              </a:solidFill>
            </a:endParaRPr>
          </a:p>
        </p:txBody>
      </p:sp>
      <p:sp>
        <p:nvSpPr>
          <p:cNvPr id="10245" name="Line 4"/>
          <p:cNvSpPr>
            <a:spLocks noChangeShapeType="1"/>
          </p:cNvSpPr>
          <p:nvPr/>
        </p:nvSpPr>
        <p:spPr bwMode="auto">
          <a:xfrm>
            <a:off x="0" y="11430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1202945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us-whitehouse-logo"/>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69888" y="1143000"/>
            <a:ext cx="8382000" cy="571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p:cNvSpPr>
            <a:spLocks noGrp="1" noChangeArrowheads="1"/>
          </p:cNvSpPr>
          <p:nvPr>
            <p:ph type="title"/>
          </p:nvPr>
        </p:nvSpPr>
        <p:spPr>
          <a:xfrm>
            <a:off x="152400" y="76200"/>
            <a:ext cx="8534400" cy="1143000"/>
          </a:xfrm>
        </p:spPr>
        <p:txBody>
          <a:bodyPr/>
          <a:lstStyle/>
          <a:p>
            <a:pPr eaLnBrk="1" hangingPunct="1"/>
            <a:r>
              <a:rPr lang="en-US" altLang="en-US" sz="3600" b="1"/>
              <a:t>The National Security Council System</a:t>
            </a:r>
          </a:p>
        </p:txBody>
      </p:sp>
      <p:sp>
        <p:nvSpPr>
          <p:cNvPr id="10244" name="Rectangle 3"/>
          <p:cNvSpPr>
            <a:spLocks noGrp="1" noChangeArrowheads="1"/>
          </p:cNvSpPr>
          <p:nvPr>
            <p:ph idx="1"/>
          </p:nvPr>
        </p:nvSpPr>
        <p:spPr>
          <a:xfrm>
            <a:off x="457200" y="1154204"/>
            <a:ext cx="8512176" cy="4525962"/>
          </a:xfrm>
        </p:spPr>
        <p:txBody>
          <a:bodyPr>
            <a:noAutofit/>
          </a:bodyPr>
          <a:lstStyle/>
          <a:p>
            <a:pPr eaLnBrk="1" hangingPunct="1">
              <a:defRPr/>
            </a:pPr>
            <a:r>
              <a:rPr lang="en-US" altLang="en-US" dirty="0">
                <a:latin typeface="Calibri" panose="020F0502020204030204" pitchFamily="34" charset="0"/>
                <a:cs typeface="Calibri" panose="020F0502020204030204" pitchFamily="34" charset="0"/>
              </a:rPr>
              <a:t>Grown since 9/11 and with creation and incorporation of Homeland Security Council into the NSC staff</a:t>
            </a:r>
          </a:p>
          <a:p>
            <a:pPr eaLnBrk="1" hangingPunct="1">
              <a:defRPr/>
            </a:pPr>
            <a:r>
              <a:rPr lang="en-US" altLang="en-US" dirty="0">
                <a:latin typeface="Calibri" panose="020F0502020204030204" pitchFamily="34" charset="0"/>
                <a:cs typeface="Calibri" panose="020F0502020204030204" pitchFamily="34" charset="0"/>
              </a:rPr>
              <a:t>Most current directive: NSM-2, February 2, 2021</a:t>
            </a:r>
          </a:p>
          <a:p>
            <a:pPr lvl="1" eaLnBrk="1" hangingPunct="1">
              <a:defRPr/>
            </a:pPr>
            <a:r>
              <a:rPr lang="en-US" altLang="en-US" dirty="0">
                <a:latin typeface="Calibri" panose="020F0502020204030204" pitchFamily="34" charset="0"/>
                <a:cs typeface="Calibri" panose="020F0502020204030204" pitchFamily="34" charset="0"/>
              </a:rPr>
              <a:t>NSC – President chairs</a:t>
            </a:r>
          </a:p>
          <a:p>
            <a:pPr lvl="1" eaLnBrk="1" hangingPunct="1">
              <a:defRPr/>
            </a:pPr>
            <a:r>
              <a:rPr lang="en-US" altLang="en-US" dirty="0">
                <a:latin typeface="Calibri" panose="020F0502020204030204" pitchFamily="34" charset="0"/>
                <a:cs typeface="Calibri" panose="020F0502020204030204" pitchFamily="34" charset="0"/>
              </a:rPr>
              <a:t>Principals Committee – NSA chairs</a:t>
            </a:r>
          </a:p>
          <a:p>
            <a:pPr lvl="1" eaLnBrk="1" hangingPunct="1">
              <a:defRPr/>
            </a:pPr>
            <a:r>
              <a:rPr lang="en-US" altLang="en-US" dirty="0">
                <a:latin typeface="Calibri" panose="020F0502020204030204" pitchFamily="34" charset="0"/>
                <a:cs typeface="Calibri" panose="020F0502020204030204" pitchFamily="34" charset="0"/>
              </a:rPr>
              <a:t>Deputies Committee – Deputy NSA chairs</a:t>
            </a:r>
          </a:p>
          <a:p>
            <a:pPr lvl="1" eaLnBrk="1" hangingPunct="1">
              <a:defRPr/>
            </a:pPr>
            <a:r>
              <a:rPr lang="en-US" altLang="en-US" dirty="0">
                <a:latin typeface="Calibri" panose="020F0502020204030204" pitchFamily="34" charset="0"/>
                <a:cs typeface="Calibri" panose="020F0502020204030204" pitchFamily="34" charset="0"/>
              </a:rPr>
              <a:t>Interagency Policy Committees (previously Policy Coordinating Committees)</a:t>
            </a:r>
          </a:p>
        </p:txBody>
      </p:sp>
      <p:sp>
        <p:nvSpPr>
          <p:cNvPr id="1024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7D27639A-A88E-4C0B-9ADE-947064BA6CD5}" type="slidenum">
              <a:rPr lang="en-US" altLang="en-US" sz="1400" smtClean="0">
                <a:solidFill>
                  <a:srgbClr val="000000"/>
                </a:solidFill>
              </a:rPr>
              <a:pPr>
                <a:spcBef>
                  <a:spcPct val="0"/>
                </a:spcBef>
                <a:buFontTx/>
                <a:buNone/>
              </a:pPr>
              <a:t>18</a:t>
            </a:fld>
            <a:endParaRPr lang="en-US" altLang="en-US" sz="1400">
              <a:solidFill>
                <a:srgbClr val="000000"/>
              </a:solidFill>
            </a:endParaRPr>
          </a:p>
        </p:txBody>
      </p:sp>
      <p:sp>
        <p:nvSpPr>
          <p:cNvPr id="10245" name="Line 4"/>
          <p:cNvSpPr>
            <a:spLocks noChangeShapeType="1"/>
          </p:cNvSpPr>
          <p:nvPr/>
        </p:nvSpPr>
        <p:spPr bwMode="auto">
          <a:xfrm>
            <a:off x="0" y="11430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550386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2"/>
          <p:cNvSpPr>
            <a:spLocks noChangeArrowheads="1"/>
          </p:cNvSpPr>
          <p:nvPr/>
        </p:nvSpPr>
        <p:spPr bwMode="auto">
          <a:xfrm>
            <a:off x="228600" y="1295400"/>
            <a:ext cx="8763000" cy="5410200"/>
          </a:xfrm>
          <a:prstGeom prst="rect">
            <a:avLst/>
          </a:prstGeom>
          <a:gradFill rotWithShape="1">
            <a:gsLst>
              <a:gs pos="0">
                <a:srgbClr val="99CC00"/>
              </a:gs>
              <a:gs pos="100000">
                <a:srgbClr val="FFFF00">
                  <a:alpha val="79999"/>
                </a:srgbClr>
              </a:gs>
            </a:gsLst>
            <a:lin ang="54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endParaRPr lang="en-US" altLang="en-US" sz="1800">
              <a:solidFill>
                <a:srgbClr val="000000"/>
              </a:solidFill>
            </a:endParaRPr>
          </a:p>
        </p:txBody>
      </p:sp>
      <p:sp>
        <p:nvSpPr>
          <p:cNvPr id="14339" name="Rectangle 2"/>
          <p:cNvSpPr>
            <a:spLocks noGrp="1" noChangeArrowheads="1"/>
          </p:cNvSpPr>
          <p:nvPr>
            <p:ph type="title"/>
          </p:nvPr>
        </p:nvSpPr>
        <p:spPr>
          <a:xfrm>
            <a:off x="457200" y="90488"/>
            <a:ext cx="8229600" cy="1143000"/>
          </a:xfrm>
        </p:spPr>
        <p:txBody>
          <a:bodyPr/>
          <a:lstStyle/>
          <a:p>
            <a:pPr eaLnBrk="1" hangingPunct="1"/>
            <a:r>
              <a:rPr lang="en-US" altLang="en-US" sz="3600" b="1" dirty="0"/>
              <a:t>Elements of the System and Process</a:t>
            </a:r>
          </a:p>
        </p:txBody>
      </p:sp>
      <p:sp>
        <p:nvSpPr>
          <p:cNvPr id="14359" name="Slide Number Placeholder 22"/>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47D8EAFE-2EA9-4A20-945E-C65C1F258CA6}" type="slidenum">
              <a:rPr lang="en-US" altLang="en-US" sz="1400" smtClean="0">
                <a:solidFill>
                  <a:srgbClr val="000000"/>
                </a:solidFill>
              </a:rPr>
              <a:pPr>
                <a:spcBef>
                  <a:spcPct val="0"/>
                </a:spcBef>
                <a:buFontTx/>
                <a:buNone/>
              </a:pPr>
              <a:t>19</a:t>
            </a:fld>
            <a:endParaRPr lang="en-US" altLang="en-US" sz="1400" dirty="0">
              <a:solidFill>
                <a:srgbClr val="000000"/>
              </a:solidFill>
            </a:endParaRPr>
          </a:p>
        </p:txBody>
      </p:sp>
      <p:sp>
        <p:nvSpPr>
          <p:cNvPr id="4100" name="Rectangle 7"/>
          <p:cNvSpPr>
            <a:spLocks noChangeArrowheads="1"/>
          </p:cNvSpPr>
          <p:nvPr/>
        </p:nvSpPr>
        <p:spPr bwMode="auto">
          <a:xfrm>
            <a:off x="2286000" y="1447800"/>
            <a:ext cx="1905000" cy="838200"/>
          </a:xfrm>
          <a:prstGeom prst="rect">
            <a:avLst/>
          </a:prstGeom>
          <a:solidFill>
            <a:schemeClr val="tx2">
              <a:lumMod val="20000"/>
              <a:lumOff val="80000"/>
            </a:schemeClr>
          </a:solidFill>
          <a:ln w="9525">
            <a:solidFill>
              <a:schemeClr val="tx1"/>
            </a:solidFill>
            <a:miter lim="800000"/>
            <a:headEnd/>
            <a:tailEnd/>
          </a:ln>
        </p:spPr>
        <p:txBody>
          <a:bodyPr wrap="none" anchor="ctr"/>
          <a:lstStyle/>
          <a:p>
            <a:pPr algn="ctr" fontAlgn="base">
              <a:spcBef>
                <a:spcPct val="0"/>
              </a:spcBef>
              <a:spcAft>
                <a:spcPct val="0"/>
              </a:spcAft>
              <a:defRPr/>
            </a:pPr>
            <a:r>
              <a:rPr lang="en-US" dirty="0">
                <a:solidFill>
                  <a:srgbClr val="000000"/>
                </a:solidFill>
              </a:rPr>
              <a:t>NSC</a:t>
            </a:r>
          </a:p>
        </p:txBody>
      </p:sp>
      <p:sp>
        <p:nvSpPr>
          <p:cNvPr id="4101" name="Rectangle 8"/>
          <p:cNvSpPr>
            <a:spLocks noChangeArrowheads="1"/>
          </p:cNvSpPr>
          <p:nvPr/>
        </p:nvSpPr>
        <p:spPr bwMode="auto">
          <a:xfrm>
            <a:off x="2286000" y="5486400"/>
            <a:ext cx="1905000" cy="838200"/>
          </a:xfrm>
          <a:prstGeom prst="rect">
            <a:avLst/>
          </a:prstGeom>
          <a:solidFill>
            <a:schemeClr val="tx2">
              <a:lumMod val="20000"/>
              <a:lumOff val="80000"/>
            </a:schemeClr>
          </a:solidFill>
          <a:ln w="9525">
            <a:solidFill>
              <a:schemeClr val="tx1"/>
            </a:solidFill>
            <a:miter lim="800000"/>
            <a:headEnd/>
            <a:tailEnd/>
          </a:ln>
        </p:spPr>
        <p:txBody>
          <a:bodyPr wrap="none" anchor="ctr"/>
          <a:lstStyle/>
          <a:p>
            <a:pPr algn="ctr" fontAlgn="base">
              <a:spcBef>
                <a:spcPct val="0"/>
              </a:spcBef>
              <a:spcAft>
                <a:spcPct val="0"/>
              </a:spcAft>
              <a:defRPr/>
            </a:pPr>
            <a:r>
              <a:rPr lang="en-US" dirty="0">
                <a:solidFill>
                  <a:srgbClr val="000000"/>
                </a:solidFill>
              </a:rPr>
              <a:t>Interagency Policy</a:t>
            </a:r>
          </a:p>
          <a:p>
            <a:pPr algn="ctr" fontAlgn="base">
              <a:spcBef>
                <a:spcPct val="0"/>
              </a:spcBef>
              <a:spcAft>
                <a:spcPct val="0"/>
              </a:spcAft>
              <a:defRPr/>
            </a:pPr>
            <a:r>
              <a:rPr lang="en-US" dirty="0">
                <a:solidFill>
                  <a:srgbClr val="000000"/>
                </a:solidFill>
              </a:rPr>
              <a:t>Committees</a:t>
            </a:r>
            <a:r>
              <a:rPr lang="en-US" sz="1050" dirty="0">
                <a:solidFill>
                  <a:srgbClr val="000000"/>
                </a:solidFill>
              </a:rPr>
              <a:t> </a:t>
            </a:r>
          </a:p>
          <a:p>
            <a:pPr algn="ctr" fontAlgn="base">
              <a:spcBef>
                <a:spcPct val="0"/>
              </a:spcBef>
              <a:spcAft>
                <a:spcPct val="0"/>
              </a:spcAft>
              <a:defRPr/>
            </a:pPr>
            <a:r>
              <a:rPr lang="en-US" sz="1050" dirty="0">
                <a:solidFill>
                  <a:srgbClr val="000000"/>
                </a:solidFill>
              </a:rPr>
              <a:t>(IPC/PCC)</a:t>
            </a:r>
            <a:endParaRPr lang="en-US" dirty="0">
              <a:solidFill>
                <a:srgbClr val="000000"/>
              </a:solidFill>
            </a:endParaRPr>
          </a:p>
        </p:txBody>
      </p:sp>
      <p:sp>
        <p:nvSpPr>
          <p:cNvPr id="4102" name="Rectangle 9"/>
          <p:cNvSpPr>
            <a:spLocks noChangeArrowheads="1"/>
          </p:cNvSpPr>
          <p:nvPr/>
        </p:nvSpPr>
        <p:spPr bwMode="auto">
          <a:xfrm>
            <a:off x="2286000" y="4114800"/>
            <a:ext cx="1905000" cy="838200"/>
          </a:xfrm>
          <a:prstGeom prst="rect">
            <a:avLst/>
          </a:prstGeom>
          <a:solidFill>
            <a:schemeClr val="tx2">
              <a:lumMod val="20000"/>
              <a:lumOff val="80000"/>
            </a:schemeClr>
          </a:solidFill>
          <a:ln w="9525">
            <a:solidFill>
              <a:schemeClr val="tx1"/>
            </a:solidFill>
            <a:miter lim="800000"/>
            <a:headEnd/>
            <a:tailEnd/>
          </a:ln>
        </p:spPr>
        <p:txBody>
          <a:bodyPr wrap="none" anchor="ctr"/>
          <a:lstStyle/>
          <a:p>
            <a:pPr algn="ctr" fontAlgn="base">
              <a:spcBef>
                <a:spcPct val="0"/>
              </a:spcBef>
              <a:spcAft>
                <a:spcPct val="0"/>
              </a:spcAft>
              <a:defRPr/>
            </a:pPr>
            <a:r>
              <a:rPr lang="en-US">
                <a:solidFill>
                  <a:srgbClr val="000000"/>
                </a:solidFill>
              </a:rPr>
              <a:t>Deputies</a:t>
            </a:r>
          </a:p>
        </p:txBody>
      </p:sp>
      <p:sp>
        <p:nvSpPr>
          <p:cNvPr id="4103" name="Rectangle 10"/>
          <p:cNvSpPr>
            <a:spLocks noChangeArrowheads="1"/>
          </p:cNvSpPr>
          <p:nvPr/>
        </p:nvSpPr>
        <p:spPr bwMode="auto">
          <a:xfrm>
            <a:off x="2286000" y="2743200"/>
            <a:ext cx="1905000" cy="838200"/>
          </a:xfrm>
          <a:prstGeom prst="rect">
            <a:avLst/>
          </a:prstGeom>
          <a:solidFill>
            <a:schemeClr val="tx2">
              <a:lumMod val="20000"/>
              <a:lumOff val="80000"/>
            </a:schemeClr>
          </a:solidFill>
          <a:ln w="9525">
            <a:solidFill>
              <a:schemeClr val="tx1"/>
            </a:solidFill>
            <a:miter lim="800000"/>
            <a:headEnd/>
            <a:tailEnd/>
          </a:ln>
        </p:spPr>
        <p:txBody>
          <a:bodyPr wrap="none" anchor="ctr"/>
          <a:lstStyle/>
          <a:p>
            <a:pPr algn="ctr" fontAlgn="base">
              <a:spcBef>
                <a:spcPct val="0"/>
              </a:spcBef>
              <a:spcAft>
                <a:spcPct val="0"/>
              </a:spcAft>
              <a:defRPr/>
            </a:pPr>
            <a:r>
              <a:rPr lang="en-US" dirty="0">
                <a:solidFill>
                  <a:srgbClr val="000000"/>
                </a:solidFill>
              </a:rPr>
              <a:t>Principals</a:t>
            </a:r>
          </a:p>
        </p:txBody>
      </p:sp>
      <p:sp>
        <p:nvSpPr>
          <p:cNvPr id="14344" name="Rectangle 11"/>
          <p:cNvSpPr>
            <a:spLocks noChangeArrowheads="1"/>
          </p:cNvSpPr>
          <p:nvPr/>
        </p:nvSpPr>
        <p:spPr bwMode="auto">
          <a:xfrm>
            <a:off x="6477000" y="3962400"/>
            <a:ext cx="1905000" cy="838200"/>
          </a:xfrm>
          <a:prstGeom prst="rect">
            <a:avLst/>
          </a:prstGeom>
          <a:solidFill>
            <a:srgbClr val="3333CC"/>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1800">
                <a:solidFill>
                  <a:srgbClr val="FFFFFF"/>
                </a:solidFill>
              </a:rPr>
              <a:t>Departments</a:t>
            </a:r>
          </a:p>
          <a:p>
            <a:pPr algn="ctr" fontAlgn="base">
              <a:spcBef>
                <a:spcPct val="0"/>
              </a:spcBef>
              <a:spcAft>
                <a:spcPct val="0"/>
              </a:spcAft>
              <a:buFontTx/>
              <a:buNone/>
            </a:pPr>
            <a:r>
              <a:rPr lang="en-US" altLang="en-US" sz="1800">
                <a:solidFill>
                  <a:srgbClr val="FFFFFF"/>
                </a:solidFill>
              </a:rPr>
              <a:t>and Agencies</a:t>
            </a:r>
          </a:p>
        </p:txBody>
      </p:sp>
      <p:sp>
        <p:nvSpPr>
          <p:cNvPr id="14345" name="Rectangle 12"/>
          <p:cNvSpPr>
            <a:spLocks noChangeArrowheads="1"/>
          </p:cNvSpPr>
          <p:nvPr/>
        </p:nvSpPr>
        <p:spPr bwMode="auto">
          <a:xfrm>
            <a:off x="6477000" y="5334000"/>
            <a:ext cx="1905000" cy="838200"/>
          </a:xfrm>
          <a:prstGeom prst="rect">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1800">
                <a:solidFill>
                  <a:srgbClr val="000000"/>
                </a:solidFill>
              </a:rPr>
              <a:t>Embassies</a:t>
            </a:r>
          </a:p>
          <a:p>
            <a:pPr algn="ctr" fontAlgn="base">
              <a:spcBef>
                <a:spcPct val="0"/>
              </a:spcBef>
              <a:spcAft>
                <a:spcPct val="0"/>
              </a:spcAft>
              <a:buFontTx/>
              <a:buNone/>
            </a:pPr>
            <a:r>
              <a:rPr lang="en-US" altLang="en-US" sz="1800">
                <a:solidFill>
                  <a:srgbClr val="000000"/>
                </a:solidFill>
              </a:rPr>
              <a:t>and</a:t>
            </a:r>
          </a:p>
          <a:p>
            <a:pPr algn="ctr" fontAlgn="base">
              <a:spcBef>
                <a:spcPct val="0"/>
              </a:spcBef>
              <a:spcAft>
                <a:spcPct val="0"/>
              </a:spcAft>
              <a:buFontTx/>
              <a:buNone/>
            </a:pPr>
            <a:r>
              <a:rPr lang="en-US" altLang="en-US" sz="1800">
                <a:solidFill>
                  <a:srgbClr val="000000"/>
                </a:solidFill>
              </a:rPr>
              <a:t>Deployed Forces</a:t>
            </a:r>
          </a:p>
        </p:txBody>
      </p:sp>
      <p:sp>
        <p:nvSpPr>
          <p:cNvPr id="14346" name="AutoShape 13"/>
          <p:cNvSpPr>
            <a:spLocks noChangeArrowheads="1"/>
          </p:cNvSpPr>
          <p:nvPr/>
        </p:nvSpPr>
        <p:spPr bwMode="auto">
          <a:xfrm>
            <a:off x="2971800" y="4876800"/>
            <a:ext cx="457200" cy="609600"/>
          </a:xfrm>
          <a:prstGeom prst="upDownArrow">
            <a:avLst>
              <a:gd name="adj1" fmla="val 50000"/>
              <a:gd name="adj2" fmla="val 26667"/>
            </a:avLst>
          </a:prstGeom>
          <a:solidFill>
            <a:srgbClr val="FF3300"/>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14347" name="AutoShape 14"/>
          <p:cNvSpPr>
            <a:spLocks noChangeArrowheads="1"/>
          </p:cNvSpPr>
          <p:nvPr/>
        </p:nvSpPr>
        <p:spPr bwMode="auto">
          <a:xfrm>
            <a:off x="2971800" y="3505200"/>
            <a:ext cx="457200" cy="609600"/>
          </a:xfrm>
          <a:prstGeom prst="upDownArrow">
            <a:avLst>
              <a:gd name="adj1" fmla="val 50000"/>
              <a:gd name="adj2" fmla="val 26667"/>
            </a:avLst>
          </a:prstGeom>
          <a:solidFill>
            <a:srgbClr val="FF3300"/>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14348" name="AutoShape 15"/>
          <p:cNvSpPr>
            <a:spLocks noChangeArrowheads="1"/>
          </p:cNvSpPr>
          <p:nvPr/>
        </p:nvSpPr>
        <p:spPr bwMode="auto">
          <a:xfrm>
            <a:off x="2971800" y="2133600"/>
            <a:ext cx="457200" cy="609600"/>
          </a:xfrm>
          <a:prstGeom prst="upDownArrow">
            <a:avLst>
              <a:gd name="adj1" fmla="val 50000"/>
              <a:gd name="adj2" fmla="val 26667"/>
            </a:avLst>
          </a:prstGeom>
          <a:solidFill>
            <a:srgbClr val="FF3300"/>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14349" name="Line 17"/>
          <p:cNvSpPr>
            <a:spLocks noChangeShapeType="1"/>
          </p:cNvSpPr>
          <p:nvPr/>
        </p:nvSpPr>
        <p:spPr bwMode="auto">
          <a:xfrm flipV="1">
            <a:off x="4038600" y="4419600"/>
            <a:ext cx="2438400"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14350" name="AutoShape 18"/>
          <p:cNvSpPr>
            <a:spLocks noChangeArrowheads="1"/>
          </p:cNvSpPr>
          <p:nvPr/>
        </p:nvSpPr>
        <p:spPr bwMode="auto">
          <a:xfrm>
            <a:off x="7162800" y="4724400"/>
            <a:ext cx="457200" cy="685800"/>
          </a:xfrm>
          <a:prstGeom prst="upDownArrow">
            <a:avLst>
              <a:gd name="adj1" fmla="val 50000"/>
              <a:gd name="adj2" fmla="val 30000"/>
            </a:avLst>
          </a:prstGeom>
          <a:gradFill rotWithShape="1">
            <a:gsLst>
              <a:gs pos="0">
                <a:srgbClr val="3333CC"/>
              </a:gs>
              <a:gs pos="100000">
                <a:srgbClr val="FF3300"/>
              </a:gs>
            </a:gsLst>
            <a:lin ang="5400000" scaled="1"/>
          </a:gra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14351" name="Line 19"/>
          <p:cNvSpPr>
            <a:spLocks noChangeShapeType="1"/>
          </p:cNvSpPr>
          <p:nvPr/>
        </p:nvSpPr>
        <p:spPr bwMode="auto">
          <a:xfrm>
            <a:off x="4038600" y="4572000"/>
            <a:ext cx="2362200" cy="1066800"/>
          </a:xfrm>
          <a:prstGeom prst="line">
            <a:avLst/>
          </a:prstGeom>
          <a:noFill/>
          <a:ln w="7620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14352" name="Line 20"/>
          <p:cNvSpPr>
            <a:spLocks noChangeShapeType="1"/>
          </p:cNvSpPr>
          <p:nvPr/>
        </p:nvSpPr>
        <p:spPr bwMode="auto">
          <a:xfrm flipV="1">
            <a:off x="4114800" y="5943600"/>
            <a:ext cx="2286000" cy="0"/>
          </a:xfrm>
          <a:prstGeom prst="line">
            <a:avLst/>
          </a:prstGeom>
          <a:noFill/>
          <a:ln w="7620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14353" name="Line 21"/>
          <p:cNvSpPr>
            <a:spLocks noChangeShapeType="1"/>
          </p:cNvSpPr>
          <p:nvPr/>
        </p:nvSpPr>
        <p:spPr bwMode="auto">
          <a:xfrm>
            <a:off x="4114800" y="3124200"/>
            <a:ext cx="2362200" cy="1066800"/>
          </a:xfrm>
          <a:prstGeom prst="line">
            <a:avLst/>
          </a:prstGeom>
          <a:noFill/>
          <a:ln w="7620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14354" name="Text Box 24"/>
          <p:cNvSpPr txBox="1">
            <a:spLocks noChangeArrowheads="1"/>
          </p:cNvSpPr>
          <p:nvPr/>
        </p:nvSpPr>
        <p:spPr bwMode="auto">
          <a:xfrm>
            <a:off x="730250" y="1600200"/>
            <a:ext cx="103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1800" b="1">
                <a:solidFill>
                  <a:srgbClr val="000000"/>
                </a:solidFill>
              </a:rPr>
              <a:t>POLICY</a:t>
            </a:r>
          </a:p>
        </p:txBody>
      </p:sp>
      <p:sp>
        <p:nvSpPr>
          <p:cNvPr id="14355" name="Text Box 25"/>
          <p:cNvSpPr txBox="1">
            <a:spLocks noChangeArrowheads="1"/>
          </p:cNvSpPr>
          <p:nvPr/>
        </p:nvSpPr>
        <p:spPr bwMode="auto">
          <a:xfrm>
            <a:off x="228600" y="6324600"/>
            <a:ext cx="224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1800" b="1">
                <a:solidFill>
                  <a:srgbClr val="000000"/>
                </a:solidFill>
              </a:rPr>
              <a:t>IMPLEMENTATION</a:t>
            </a:r>
          </a:p>
        </p:txBody>
      </p:sp>
      <p:sp>
        <p:nvSpPr>
          <p:cNvPr id="14356" name="Line 26"/>
          <p:cNvSpPr>
            <a:spLocks noChangeShapeType="1"/>
          </p:cNvSpPr>
          <p:nvPr/>
        </p:nvSpPr>
        <p:spPr bwMode="auto">
          <a:xfrm flipV="1">
            <a:off x="1219200" y="1905000"/>
            <a:ext cx="0" cy="449580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14357" name="Line 27"/>
          <p:cNvSpPr>
            <a:spLocks noChangeShapeType="1"/>
          </p:cNvSpPr>
          <p:nvPr/>
        </p:nvSpPr>
        <p:spPr bwMode="auto">
          <a:xfrm>
            <a:off x="0" y="11430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14358" name="Text Box 28"/>
          <p:cNvSpPr txBox="1">
            <a:spLocks noChangeArrowheads="1"/>
          </p:cNvSpPr>
          <p:nvPr/>
        </p:nvSpPr>
        <p:spPr bwMode="auto">
          <a:xfrm>
            <a:off x="5638800" y="1462088"/>
            <a:ext cx="327096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1800" b="1" dirty="0">
                <a:solidFill>
                  <a:srgbClr val="000000"/>
                </a:solidFill>
              </a:rPr>
              <a:t>Congress, Judiciary, Public</a:t>
            </a:r>
          </a:p>
          <a:p>
            <a:pPr fontAlgn="base">
              <a:spcBef>
                <a:spcPct val="0"/>
              </a:spcBef>
              <a:spcAft>
                <a:spcPct val="0"/>
              </a:spcAft>
              <a:buFontTx/>
              <a:buNone/>
            </a:pPr>
            <a:endParaRPr lang="en-US" altLang="en-US" sz="1800" b="1" i="1" dirty="0">
              <a:solidFill>
                <a:srgbClr val="000000"/>
              </a:solidFill>
            </a:endParaRPr>
          </a:p>
          <a:p>
            <a:pPr fontAlgn="base">
              <a:spcBef>
                <a:spcPct val="0"/>
              </a:spcBef>
              <a:spcAft>
                <a:spcPct val="0"/>
              </a:spcAft>
              <a:buFontTx/>
              <a:buNone/>
            </a:pPr>
            <a:r>
              <a:rPr lang="en-US" altLang="en-US" sz="1800" b="1" i="1" dirty="0">
                <a:solidFill>
                  <a:srgbClr val="000000"/>
                </a:solidFill>
              </a:rPr>
              <a:t>Think Tanks, Lobbyists</a:t>
            </a:r>
          </a:p>
        </p:txBody>
      </p:sp>
      <p:cxnSp>
        <p:nvCxnSpPr>
          <p:cNvPr id="16" name="Connector: Curved 15">
            <a:extLst>
              <a:ext uri="{FF2B5EF4-FFF2-40B4-BE49-F238E27FC236}">
                <a16:creationId xmlns:a16="http://schemas.microsoft.com/office/drawing/2014/main" id="{A75898F3-45D3-4361-B63E-AD0AE9E26F7E}"/>
              </a:ext>
            </a:extLst>
          </p:cNvPr>
          <p:cNvCxnSpPr>
            <a:cxnSpLocks/>
          </p:cNvCxnSpPr>
          <p:nvPr/>
        </p:nvCxnSpPr>
        <p:spPr>
          <a:xfrm rot="16200000" flipH="1">
            <a:off x="3771900" y="2705100"/>
            <a:ext cx="3048000" cy="2209800"/>
          </a:xfrm>
          <a:prstGeom prst="curvedConnector3">
            <a:avLst>
              <a:gd name="adj1" fmla="val 50000"/>
            </a:avLst>
          </a:prstGeom>
          <a:ln w="63500" cap="flat" cmpd="sng" algn="ctr">
            <a:solidFill>
              <a:srgbClr val="FF0000"/>
            </a:solidFill>
            <a:prstDash val="sysDot"/>
            <a:round/>
            <a:headEnd type="triangle" w="med" len="med"/>
            <a:tailEnd type="triangl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279340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2D2322B-3429-4CA6-921A-18C4FA07CDAC}" type="slidenum">
              <a:rPr lang="en-US" altLang="en-US" sz="1400" smtClean="0">
                <a:solidFill>
                  <a:srgbClr val="000000"/>
                </a:solidFill>
              </a:rPr>
              <a:pPr>
                <a:spcBef>
                  <a:spcPct val="0"/>
                </a:spcBef>
                <a:buFontTx/>
                <a:buNone/>
              </a:pPr>
              <a:t>2</a:t>
            </a:fld>
            <a:endParaRPr lang="en-US" altLang="en-US" sz="1400">
              <a:solidFill>
                <a:srgbClr val="000000"/>
              </a:solidFill>
            </a:endParaRPr>
          </a:p>
        </p:txBody>
      </p:sp>
      <p:sp>
        <p:nvSpPr>
          <p:cNvPr id="18435" name="Rectangle 2"/>
          <p:cNvSpPr>
            <a:spLocks noGrp="1" noChangeArrowheads="1"/>
          </p:cNvSpPr>
          <p:nvPr>
            <p:ph type="title"/>
          </p:nvPr>
        </p:nvSpPr>
        <p:spPr>
          <a:xfrm>
            <a:off x="457200" y="119063"/>
            <a:ext cx="8229600" cy="1143000"/>
          </a:xfrm>
        </p:spPr>
        <p:txBody>
          <a:bodyPr/>
          <a:lstStyle/>
          <a:p>
            <a:pPr eaLnBrk="1" hangingPunct="1"/>
            <a:r>
              <a:rPr lang="en-US" altLang="en-US" sz="3200" b="1"/>
              <a:t>Who Defines U.S. Policy and Strategy?</a:t>
            </a:r>
          </a:p>
        </p:txBody>
      </p:sp>
      <p:pic>
        <p:nvPicPr>
          <p:cNvPr id="18443" name="Picture 5" descr="s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8013" y="1071330"/>
            <a:ext cx="1681163"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4" name="Rectangle 10"/>
          <p:cNvSpPr>
            <a:spLocks noChangeArrowheads="1"/>
          </p:cNvSpPr>
          <p:nvPr/>
        </p:nvSpPr>
        <p:spPr bwMode="auto">
          <a:xfrm>
            <a:off x="2514600" y="1143000"/>
            <a:ext cx="226341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2400" b="1" dirty="0">
                <a:solidFill>
                  <a:srgbClr val="000000"/>
                </a:solidFill>
              </a:rPr>
              <a:t>The President </a:t>
            </a:r>
            <a:r>
              <a:rPr lang="en-US" altLang="en-US" sz="2400" i="1" dirty="0">
                <a:solidFill>
                  <a:srgbClr val="000000"/>
                </a:solidFill>
              </a:rPr>
              <a:t>and the National Security Council process</a:t>
            </a:r>
          </a:p>
        </p:txBody>
      </p:sp>
      <p:grpSp>
        <p:nvGrpSpPr>
          <p:cNvPr id="6159" name="Group 15"/>
          <p:cNvGrpSpPr>
            <a:grpSpLocks/>
          </p:cNvGrpSpPr>
          <p:nvPr/>
        </p:nvGrpSpPr>
        <p:grpSpPr bwMode="auto">
          <a:xfrm>
            <a:off x="3505200" y="3212244"/>
            <a:ext cx="5181600" cy="2057400"/>
            <a:chOff x="1776" y="1800"/>
            <a:chExt cx="3264" cy="1296"/>
          </a:xfrm>
        </p:grpSpPr>
        <p:pic>
          <p:nvPicPr>
            <p:cNvPr id="18441" name="Picture 7" descr=" Desktop Wallpaper-s &gt; Landscapes &gt; US Capitol Building at Night, Washington DC">
              <a:hlinkClick r:id="rId3" tooltip="US Capitol Building at Night, Washington DC"/>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2" y="1800"/>
              <a:ext cx="1728"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Rectangle 11"/>
            <p:cNvSpPr>
              <a:spLocks noChangeArrowheads="1"/>
            </p:cNvSpPr>
            <p:nvPr/>
          </p:nvSpPr>
          <p:spPr bwMode="auto">
            <a:xfrm>
              <a:off x="1776" y="2121"/>
              <a:ext cx="13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2400" b="1" dirty="0">
                  <a:solidFill>
                    <a:srgbClr val="000000"/>
                  </a:solidFill>
                </a:rPr>
                <a:t>The Congress</a:t>
              </a:r>
            </a:p>
          </p:txBody>
        </p:sp>
      </p:grpSp>
      <p:pic>
        <p:nvPicPr>
          <p:cNvPr id="18439" name="Picture 9" descr="National Archives Renov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648200"/>
            <a:ext cx="3910013"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Rectangle 12"/>
          <p:cNvSpPr>
            <a:spLocks noChangeArrowheads="1"/>
          </p:cNvSpPr>
          <p:nvPr/>
        </p:nvSpPr>
        <p:spPr bwMode="auto">
          <a:xfrm>
            <a:off x="4572000" y="5719870"/>
            <a:ext cx="3451586"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lnSpc>
                <a:spcPct val="80000"/>
              </a:lnSpc>
              <a:spcAft>
                <a:spcPct val="0"/>
              </a:spcAft>
              <a:buFontTx/>
              <a:buNone/>
            </a:pPr>
            <a:r>
              <a:rPr lang="en-US" altLang="en-US" sz="2400" b="1" dirty="0">
                <a:solidFill>
                  <a:srgbClr val="000000"/>
                </a:solidFill>
              </a:rPr>
              <a:t>Precedent and History</a:t>
            </a:r>
          </a:p>
          <a:p>
            <a:pPr algn="ctr" fontAlgn="base">
              <a:lnSpc>
                <a:spcPct val="80000"/>
              </a:lnSpc>
              <a:spcAft>
                <a:spcPct val="0"/>
              </a:spcAft>
              <a:buFontTx/>
              <a:buNone/>
            </a:pPr>
            <a:r>
              <a:rPr lang="en-US" altLang="en-US" sz="2400" i="1" dirty="0">
                <a:solidFill>
                  <a:srgbClr val="000000"/>
                </a:solidFill>
              </a:rPr>
              <a:t>“Strategic Culture”</a:t>
            </a:r>
          </a:p>
        </p:txBody>
      </p:sp>
      <p:pic>
        <p:nvPicPr>
          <p:cNvPr id="3" name="Picture 2" descr="A picture containing outdoor, several&#10;&#10;Description automatically generated">
            <a:extLst>
              <a:ext uri="{FF2B5EF4-FFF2-40B4-BE49-F238E27FC236}">
                <a16:creationId xmlns:a16="http://schemas.microsoft.com/office/drawing/2014/main" id="{21F65C4A-9124-4109-AA00-43245FB7F3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8379" y="1170129"/>
            <a:ext cx="1933214" cy="2577619"/>
          </a:xfrm>
          <a:prstGeom prst="rect">
            <a:avLst/>
          </a:prstGeom>
        </p:spPr>
      </p:pic>
    </p:spTree>
    <p:extLst>
      <p:ext uri="{BB962C8B-B14F-4D97-AF65-F5344CB8AC3E}">
        <p14:creationId xmlns:p14="http://schemas.microsoft.com/office/powerpoint/2010/main" val="1773866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300" y="1370013"/>
            <a:ext cx="7659688" cy="510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6"/>
          <p:cNvSpPr txBox="1">
            <a:spLocks noChangeArrowheads="1"/>
          </p:cNvSpPr>
          <p:nvPr/>
        </p:nvSpPr>
        <p:spPr bwMode="auto">
          <a:xfrm>
            <a:off x="-1892993" y="79375"/>
            <a:ext cx="1291411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3600" b="1">
                <a:solidFill>
                  <a:schemeClr val="tx2"/>
                </a:solidFill>
                <a:latin typeface="+mj-lt"/>
                <a:ea typeface="+mj-ea"/>
                <a:cs typeface="+mj-cs"/>
              </a:defRPr>
            </a:lvl1pPr>
            <a:lvl2pPr algn="ctr"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0000"/>
                </a:solidFill>
                <a:effectLst/>
                <a:uLnTx/>
                <a:uFillTx/>
                <a:latin typeface="Arial"/>
                <a:ea typeface="+mj-ea"/>
                <a:cs typeface="Arial"/>
              </a:rPr>
              <a:t>A National Security Council Meeting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Arial"/>
                <a:ea typeface="+mj-ea"/>
                <a:cs typeface="Arial"/>
              </a:rPr>
              <a:t>March 3, 2014 (Official White House Photo by Pete Souza)</a:t>
            </a:r>
          </a:p>
        </p:txBody>
      </p:sp>
      <p:sp>
        <p:nvSpPr>
          <p:cNvPr id="25604" name="Text Box 8"/>
          <p:cNvSpPr txBox="1">
            <a:spLocks noChangeArrowheads="1"/>
          </p:cNvSpPr>
          <p:nvPr/>
        </p:nvSpPr>
        <p:spPr bwMode="auto">
          <a:xfrm>
            <a:off x="1371600" y="1905000"/>
            <a:ext cx="9271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National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Security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Adviser </a:t>
            </a:r>
          </a:p>
        </p:txBody>
      </p:sp>
      <p:sp>
        <p:nvSpPr>
          <p:cNvPr id="25605" name="Text Box 9"/>
          <p:cNvSpPr txBox="1">
            <a:spLocks noChangeArrowheads="1"/>
          </p:cNvSpPr>
          <p:nvPr/>
        </p:nvSpPr>
        <p:spPr bwMode="auto">
          <a:xfrm>
            <a:off x="2111375" y="1625600"/>
            <a:ext cx="1622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Deputy Secretary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Of State </a:t>
            </a:r>
          </a:p>
        </p:txBody>
      </p:sp>
      <p:sp>
        <p:nvSpPr>
          <p:cNvPr id="25606" name="Text Box 11"/>
          <p:cNvSpPr txBox="1">
            <a:spLocks noChangeArrowheads="1"/>
          </p:cNvSpPr>
          <p:nvPr/>
        </p:nvSpPr>
        <p:spPr bwMode="auto">
          <a:xfrm>
            <a:off x="6858000" y="5133975"/>
            <a:ext cx="10985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Vice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President </a:t>
            </a:r>
          </a:p>
        </p:txBody>
      </p:sp>
      <p:sp>
        <p:nvSpPr>
          <p:cNvPr id="25607" name="Text Box 13"/>
          <p:cNvSpPr txBox="1">
            <a:spLocks noChangeArrowheads="1"/>
          </p:cNvSpPr>
          <p:nvPr/>
        </p:nvSpPr>
        <p:spPr bwMode="auto">
          <a:xfrm>
            <a:off x="8342313" y="1981200"/>
            <a:ext cx="801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Chairman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JCS</a:t>
            </a:r>
          </a:p>
        </p:txBody>
      </p:sp>
      <p:sp>
        <p:nvSpPr>
          <p:cNvPr id="25608" name="Text Box 14"/>
          <p:cNvSpPr txBox="1">
            <a:spLocks noChangeArrowheads="1"/>
          </p:cNvSpPr>
          <p:nvPr/>
        </p:nvSpPr>
        <p:spPr bwMode="auto">
          <a:xfrm>
            <a:off x="8077200" y="2514600"/>
            <a:ext cx="1247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WH CoS </a:t>
            </a:r>
          </a:p>
        </p:txBody>
      </p:sp>
      <p:sp>
        <p:nvSpPr>
          <p:cNvPr id="25609" name="Text Box 16"/>
          <p:cNvSpPr txBox="1">
            <a:spLocks noChangeArrowheads="1"/>
          </p:cNvSpPr>
          <p:nvPr/>
        </p:nvSpPr>
        <p:spPr bwMode="auto">
          <a:xfrm>
            <a:off x="4067175" y="1704975"/>
            <a:ext cx="6572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Dep</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NSA </a:t>
            </a:r>
          </a:p>
        </p:txBody>
      </p:sp>
      <p:sp>
        <p:nvSpPr>
          <p:cNvPr id="25610" name="Line 20"/>
          <p:cNvSpPr>
            <a:spLocks noChangeShapeType="1"/>
          </p:cNvSpPr>
          <p:nvPr/>
        </p:nvSpPr>
        <p:spPr bwMode="auto">
          <a:xfrm>
            <a:off x="0" y="11430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25611" name="Line 23"/>
          <p:cNvSpPr>
            <a:spLocks noChangeShapeType="1"/>
          </p:cNvSpPr>
          <p:nvPr/>
        </p:nvSpPr>
        <p:spPr bwMode="auto">
          <a:xfrm flipH="1">
            <a:off x="7023100" y="2286000"/>
            <a:ext cx="1385888" cy="609600"/>
          </a:xfrm>
          <a:prstGeom prst="line">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25612" name="Text Box 24"/>
          <p:cNvSpPr txBox="1">
            <a:spLocks noChangeArrowheads="1"/>
          </p:cNvSpPr>
          <p:nvPr/>
        </p:nvSpPr>
        <p:spPr bwMode="auto">
          <a:xfrm>
            <a:off x="4953000" y="1143000"/>
            <a:ext cx="13303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Political Counselor</a:t>
            </a:r>
          </a:p>
        </p:txBody>
      </p:sp>
      <p:sp>
        <p:nvSpPr>
          <p:cNvPr id="25613" name="Line 25"/>
          <p:cNvSpPr>
            <a:spLocks noChangeShapeType="1"/>
          </p:cNvSpPr>
          <p:nvPr/>
        </p:nvSpPr>
        <p:spPr bwMode="auto">
          <a:xfrm>
            <a:off x="6607175" y="1754188"/>
            <a:ext cx="282575" cy="666750"/>
          </a:xfrm>
          <a:prstGeom prst="line">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25614" name="Line 27"/>
          <p:cNvSpPr>
            <a:spLocks noChangeShapeType="1"/>
          </p:cNvSpPr>
          <p:nvPr/>
        </p:nvSpPr>
        <p:spPr bwMode="auto">
          <a:xfrm>
            <a:off x="3810000" y="1370013"/>
            <a:ext cx="152400" cy="839787"/>
          </a:xfrm>
          <a:prstGeom prst="line">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25615" name="Line 29"/>
          <p:cNvSpPr>
            <a:spLocks noChangeShapeType="1"/>
          </p:cNvSpPr>
          <p:nvPr/>
        </p:nvSpPr>
        <p:spPr bwMode="auto">
          <a:xfrm flipH="1">
            <a:off x="5410200" y="1370013"/>
            <a:ext cx="0" cy="857250"/>
          </a:xfrm>
          <a:prstGeom prst="line">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25616" name="Text Box 12"/>
          <p:cNvSpPr txBox="1">
            <a:spLocks noChangeArrowheads="1"/>
          </p:cNvSpPr>
          <p:nvPr/>
        </p:nvSpPr>
        <p:spPr bwMode="auto">
          <a:xfrm>
            <a:off x="7772400" y="3302000"/>
            <a:ext cx="1127125" cy="584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Secretary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of Defense </a:t>
            </a:r>
          </a:p>
        </p:txBody>
      </p:sp>
      <p:sp>
        <p:nvSpPr>
          <p:cNvPr id="25617" name="Text Box 10"/>
          <p:cNvSpPr txBox="1">
            <a:spLocks noChangeArrowheads="1"/>
          </p:cNvSpPr>
          <p:nvPr/>
        </p:nvSpPr>
        <p:spPr bwMode="auto">
          <a:xfrm>
            <a:off x="7467600" y="2252663"/>
            <a:ext cx="542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DNI </a:t>
            </a:r>
          </a:p>
        </p:txBody>
      </p:sp>
      <p:sp>
        <p:nvSpPr>
          <p:cNvPr id="25618" name="Text Box 15"/>
          <p:cNvSpPr txBox="1">
            <a:spLocks noChangeArrowheads="1"/>
          </p:cNvSpPr>
          <p:nvPr/>
        </p:nvSpPr>
        <p:spPr bwMode="auto">
          <a:xfrm>
            <a:off x="7162800" y="2057400"/>
            <a:ext cx="4635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CIA</a:t>
            </a:r>
          </a:p>
        </p:txBody>
      </p:sp>
      <p:sp>
        <p:nvSpPr>
          <p:cNvPr id="25619" name="Text Box 28"/>
          <p:cNvSpPr txBox="1">
            <a:spLocks noChangeArrowheads="1"/>
          </p:cNvSpPr>
          <p:nvPr/>
        </p:nvSpPr>
        <p:spPr bwMode="auto">
          <a:xfrm>
            <a:off x="6400800" y="1371600"/>
            <a:ext cx="565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Speech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Writer</a:t>
            </a:r>
          </a:p>
        </p:txBody>
      </p:sp>
      <p:sp>
        <p:nvSpPr>
          <p:cNvPr id="25620" name="Text Box 32"/>
          <p:cNvSpPr txBox="1">
            <a:spLocks noChangeArrowheads="1"/>
          </p:cNvSpPr>
          <p:nvPr/>
        </p:nvSpPr>
        <p:spPr bwMode="auto">
          <a:xfrm>
            <a:off x="6985000" y="1339850"/>
            <a:ext cx="939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UN Amb</a:t>
            </a:r>
            <a:br>
              <a:rPr kumimoji="0" lang="en-US" altLang="en-US"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br>
            <a:r>
              <a:rPr kumimoji="0" lang="en-US" altLang="en-US"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(in New York) </a:t>
            </a:r>
            <a:endParaRPr kumimoji="0" lang="en-US" altLang="en-US"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5621" name="Slide Number Placeholder 2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B7F746C1-3C01-4228-AEB8-3659DAEB91C4}"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20</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622" name="Text Box 7"/>
          <p:cNvSpPr txBox="1">
            <a:spLocks noChangeArrowheads="1"/>
          </p:cNvSpPr>
          <p:nvPr/>
        </p:nvSpPr>
        <p:spPr bwMode="auto">
          <a:xfrm>
            <a:off x="1371600" y="5119688"/>
            <a:ext cx="1212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President </a:t>
            </a:r>
          </a:p>
        </p:txBody>
      </p:sp>
      <p:sp>
        <p:nvSpPr>
          <p:cNvPr id="25623" name="Text Box 24"/>
          <p:cNvSpPr txBox="1">
            <a:spLocks noChangeArrowheads="1"/>
          </p:cNvSpPr>
          <p:nvPr/>
        </p:nvSpPr>
        <p:spPr bwMode="auto">
          <a:xfrm>
            <a:off x="2667000" y="1066800"/>
            <a:ext cx="19859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Secretary of Treasury</a:t>
            </a:r>
          </a:p>
        </p:txBody>
      </p:sp>
      <p:sp>
        <p:nvSpPr>
          <p:cNvPr id="25624" name="Text Box 24"/>
          <p:cNvSpPr txBox="1">
            <a:spLocks noChangeArrowheads="1"/>
          </p:cNvSpPr>
          <p:nvPr/>
        </p:nvSpPr>
        <p:spPr bwMode="auto">
          <a:xfrm>
            <a:off x="4598988" y="1447800"/>
            <a:ext cx="7350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Homeland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Security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Adviser</a:t>
            </a:r>
          </a:p>
        </p:txBody>
      </p:sp>
      <p:sp>
        <p:nvSpPr>
          <p:cNvPr id="25625" name="Text Box 24"/>
          <p:cNvSpPr txBox="1">
            <a:spLocks noChangeArrowheads="1"/>
          </p:cNvSpPr>
          <p:nvPr/>
        </p:nvSpPr>
        <p:spPr bwMode="auto">
          <a:xfrm>
            <a:off x="5562600" y="1371600"/>
            <a:ext cx="893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Asst SecState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(in Kiev)</a:t>
            </a:r>
          </a:p>
        </p:txBody>
      </p:sp>
      <p:sp>
        <p:nvSpPr>
          <p:cNvPr id="3" name="TextBox 2"/>
          <p:cNvSpPr txBox="1">
            <a:spLocks noChangeArrowheads="1"/>
          </p:cNvSpPr>
          <p:nvPr/>
        </p:nvSpPr>
        <p:spPr bwMode="auto">
          <a:xfrm>
            <a:off x="2465388" y="5907088"/>
            <a:ext cx="3748719" cy="338554"/>
          </a:xfrm>
          <a:prstGeom prst="rect">
            <a:avLst/>
          </a:prstGeom>
          <a:solidFill>
            <a:schemeClr val="bg1"/>
          </a:solidFill>
          <a:ln w="9525">
            <a:solidFill>
              <a:schemeClr val="bg1"/>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Discussing the Actions in Ukraine &amp; Crimea</a:t>
            </a:r>
          </a:p>
        </p:txBody>
      </p:sp>
    </p:spTree>
    <p:extLst>
      <p:ext uri="{BB962C8B-B14F-4D97-AF65-F5344CB8AC3E}">
        <p14:creationId xmlns:p14="http://schemas.microsoft.com/office/powerpoint/2010/main" val="1072228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
          <p:cNvSpPr>
            <a:spLocks noChangeArrowheads="1"/>
          </p:cNvSpPr>
          <p:nvPr/>
        </p:nvSpPr>
        <p:spPr bwMode="auto">
          <a:xfrm>
            <a:off x="304800" y="1185863"/>
            <a:ext cx="8458200" cy="5519737"/>
          </a:xfrm>
          <a:prstGeom prst="rect">
            <a:avLst/>
          </a:prstGeom>
          <a:solidFill>
            <a:schemeClr val="accent1">
              <a:lumMod val="60000"/>
              <a:lumOff val="40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5123" name="Rectangle 9"/>
          <p:cNvSpPr>
            <a:spLocks noChangeArrowheads="1"/>
          </p:cNvSpPr>
          <p:nvPr/>
        </p:nvSpPr>
        <p:spPr bwMode="auto">
          <a:xfrm>
            <a:off x="795338" y="4354513"/>
            <a:ext cx="7543800" cy="1528762"/>
          </a:xfrm>
          <a:prstGeom prst="rect">
            <a:avLst/>
          </a:prstGeom>
          <a:solidFill>
            <a:schemeClr val="accent1">
              <a:lumMod val="20000"/>
              <a:lumOff val="80000"/>
            </a:schemeClr>
          </a:solidFill>
          <a:ln w="9525">
            <a:solidFill>
              <a:schemeClr val="tx1"/>
            </a:solidFill>
            <a:miter lim="800000"/>
            <a:headEnd/>
            <a:tailEnd/>
          </a:ln>
        </p:spPr>
        <p:txBody>
          <a:bodyPr wrap="none" anchor="ctr"/>
          <a:lstStyle/>
          <a:p>
            <a:pPr fontAlgn="base">
              <a:spcBef>
                <a:spcPct val="0"/>
              </a:spcBef>
              <a:spcAft>
                <a:spcPct val="0"/>
              </a:spcAft>
              <a:defRPr/>
            </a:pPr>
            <a:endParaRPr lang="en-US">
              <a:solidFill>
                <a:srgbClr val="000000"/>
              </a:solidFill>
            </a:endParaRPr>
          </a:p>
        </p:txBody>
      </p:sp>
      <p:sp>
        <p:nvSpPr>
          <p:cNvPr id="11268" name="Rectangle 2"/>
          <p:cNvSpPr>
            <a:spLocks noGrp="1" noChangeArrowheads="1"/>
          </p:cNvSpPr>
          <p:nvPr>
            <p:ph type="title"/>
          </p:nvPr>
        </p:nvSpPr>
        <p:spPr>
          <a:xfrm>
            <a:off x="457200" y="88900"/>
            <a:ext cx="8229600" cy="1143000"/>
          </a:xfrm>
        </p:spPr>
        <p:txBody>
          <a:bodyPr/>
          <a:lstStyle/>
          <a:p>
            <a:pPr eaLnBrk="1" hangingPunct="1"/>
            <a:r>
              <a:rPr lang="en-US" altLang="en-US" sz="3600" b="1" dirty="0"/>
              <a:t>Trump Administration NSC</a:t>
            </a:r>
          </a:p>
        </p:txBody>
      </p:sp>
      <p:sp>
        <p:nvSpPr>
          <p:cNvPr id="5125" name="Rectangle 3"/>
          <p:cNvSpPr>
            <a:spLocks noGrp="1" noChangeArrowheads="1"/>
          </p:cNvSpPr>
          <p:nvPr>
            <p:ph idx="1"/>
          </p:nvPr>
        </p:nvSpPr>
        <p:spPr>
          <a:xfrm>
            <a:off x="2776538" y="1219200"/>
            <a:ext cx="3581400" cy="2181225"/>
          </a:xfrm>
          <a:solidFill>
            <a:schemeClr val="accent1">
              <a:lumMod val="20000"/>
              <a:lumOff val="80000"/>
            </a:schemeClr>
          </a:solidFill>
          <a:ln>
            <a:solidFill>
              <a:schemeClr val="tx1"/>
            </a:solidFill>
          </a:ln>
        </p:spPr>
        <p:txBody>
          <a:bodyPr>
            <a:normAutofit fontScale="92500" lnSpcReduction="20000"/>
          </a:bodyPr>
          <a:lstStyle/>
          <a:p>
            <a:pPr algn="ctr" eaLnBrk="1" hangingPunct="1">
              <a:buFontTx/>
              <a:buNone/>
              <a:defRPr/>
            </a:pPr>
            <a:r>
              <a:rPr lang="en-US" sz="2000" b="1" dirty="0">
                <a:solidFill>
                  <a:srgbClr val="CC3300"/>
                </a:solidFill>
              </a:rPr>
              <a:t>By Law Members:</a:t>
            </a:r>
          </a:p>
          <a:p>
            <a:pPr marL="514350" indent="-285750" eaLnBrk="1" hangingPunct="1">
              <a:defRPr/>
            </a:pPr>
            <a:r>
              <a:rPr lang="en-US" sz="2100" b="1" dirty="0">
                <a:latin typeface="Calibri" panose="020F0502020204030204" pitchFamily="34" charset="0"/>
                <a:cs typeface="Calibri" panose="020F0502020204030204" pitchFamily="34" charset="0"/>
              </a:rPr>
              <a:t>President - chair</a:t>
            </a:r>
          </a:p>
          <a:p>
            <a:pPr marL="514350" indent="-285750" eaLnBrk="1" hangingPunct="1">
              <a:defRPr/>
            </a:pPr>
            <a:r>
              <a:rPr lang="en-US" sz="2100" b="1" dirty="0">
                <a:latin typeface="Calibri" panose="020F0502020204030204" pitchFamily="34" charset="0"/>
                <a:cs typeface="Calibri" panose="020F0502020204030204" pitchFamily="34" charset="0"/>
              </a:rPr>
              <a:t>Vice President</a:t>
            </a:r>
          </a:p>
          <a:p>
            <a:pPr marL="514350" indent="-285750" eaLnBrk="1" hangingPunct="1">
              <a:defRPr/>
            </a:pPr>
            <a:r>
              <a:rPr lang="en-US" sz="2100" b="1" dirty="0">
                <a:latin typeface="Calibri" panose="020F0502020204030204" pitchFamily="34" charset="0"/>
                <a:cs typeface="Calibri" panose="020F0502020204030204" pitchFamily="34" charset="0"/>
              </a:rPr>
              <a:t>Secretary of State</a:t>
            </a:r>
          </a:p>
          <a:p>
            <a:pPr marL="514350" indent="-285750" eaLnBrk="1" hangingPunct="1">
              <a:defRPr/>
            </a:pPr>
            <a:r>
              <a:rPr lang="en-US" sz="2100" b="1" dirty="0">
                <a:latin typeface="Calibri" panose="020F0502020204030204" pitchFamily="34" charset="0"/>
                <a:cs typeface="Calibri" panose="020F0502020204030204" pitchFamily="34" charset="0"/>
              </a:rPr>
              <a:t>Secretary of Treasury</a:t>
            </a:r>
          </a:p>
          <a:p>
            <a:pPr marL="514350" indent="-285750" eaLnBrk="1" hangingPunct="1">
              <a:defRPr/>
            </a:pPr>
            <a:r>
              <a:rPr lang="en-US" sz="2100" b="1" dirty="0">
                <a:latin typeface="Calibri" panose="020F0502020204030204" pitchFamily="34" charset="0"/>
                <a:cs typeface="Calibri" panose="020F0502020204030204" pitchFamily="34" charset="0"/>
              </a:rPr>
              <a:t>Secretary of Defense</a:t>
            </a:r>
          </a:p>
          <a:p>
            <a:pPr marL="514350" indent="-285750" eaLnBrk="1" hangingPunct="1">
              <a:defRPr/>
            </a:pPr>
            <a:r>
              <a:rPr lang="en-US" sz="2100" b="1" dirty="0">
                <a:latin typeface="Calibri" panose="020F0502020204030204" pitchFamily="34" charset="0"/>
                <a:cs typeface="Calibri" panose="020F0502020204030204" pitchFamily="34" charset="0"/>
              </a:rPr>
              <a:t>Secretary of Energy</a:t>
            </a:r>
          </a:p>
        </p:txBody>
      </p:sp>
      <p:sp>
        <p:nvSpPr>
          <p:cNvPr id="11275" name="Slide Number Placeholder 11"/>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5F2DB09C-2E42-4E30-92A2-4453BCE79477}" type="slidenum">
              <a:rPr lang="en-US" altLang="en-US" sz="1400" smtClean="0">
                <a:solidFill>
                  <a:srgbClr val="000000"/>
                </a:solidFill>
              </a:rPr>
              <a:pPr>
                <a:spcBef>
                  <a:spcPct val="0"/>
                </a:spcBef>
                <a:buFontTx/>
                <a:buNone/>
              </a:pPr>
              <a:t>21</a:t>
            </a:fld>
            <a:endParaRPr lang="en-US" altLang="en-US" sz="1400">
              <a:solidFill>
                <a:srgbClr val="000000"/>
              </a:solidFill>
            </a:endParaRPr>
          </a:p>
        </p:txBody>
      </p:sp>
      <p:sp>
        <p:nvSpPr>
          <p:cNvPr id="11270" name="Line 4"/>
          <p:cNvSpPr>
            <a:spLocks noChangeShapeType="1"/>
          </p:cNvSpPr>
          <p:nvPr/>
        </p:nvSpPr>
        <p:spPr bwMode="auto">
          <a:xfrm>
            <a:off x="0" y="11430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11271" name="Text Box 5"/>
          <p:cNvSpPr txBox="1">
            <a:spLocks noChangeArrowheads="1"/>
          </p:cNvSpPr>
          <p:nvPr/>
        </p:nvSpPr>
        <p:spPr bwMode="auto">
          <a:xfrm>
            <a:off x="914400" y="4683125"/>
            <a:ext cx="311598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1800" b="1" dirty="0">
                <a:solidFill>
                  <a:srgbClr val="000000"/>
                </a:solidFill>
                <a:latin typeface="Calibri" panose="020F0502020204030204" pitchFamily="34" charset="0"/>
                <a:cs typeface="Calibri" panose="020F0502020204030204" pitchFamily="34" charset="0"/>
              </a:rPr>
              <a:t> Attorney General (Justice)</a:t>
            </a:r>
          </a:p>
          <a:p>
            <a:pPr fontAlgn="base">
              <a:spcBef>
                <a:spcPct val="0"/>
              </a:spcBef>
              <a:spcAft>
                <a:spcPct val="0"/>
              </a:spcAft>
            </a:pPr>
            <a:r>
              <a:rPr lang="en-US" altLang="en-US" sz="1800" b="1" dirty="0">
                <a:solidFill>
                  <a:srgbClr val="000000"/>
                </a:solidFill>
                <a:latin typeface="Calibri" panose="020F0502020204030204" pitchFamily="34" charset="0"/>
                <a:cs typeface="Calibri" panose="020F0502020204030204" pitchFamily="34" charset="0"/>
              </a:rPr>
              <a:t> Secretary Homeland Security</a:t>
            </a:r>
          </a:p>
          <a:p>
            <a:pPr fontAlgn="base">
              <a:spcBef>
                <a:spcPct val="0"/>
              </a:spcBef>
              <a:spcAft>
                <a:spcPct val="0"/>
              </a:spcAft>
            </a:pPr>
            <a:r>
              <a:rPr lang="en-US" altLang="en-US" sz="1800" b="1" dirty="0">
                <a:solidFill>
                  <a:srgbClr val="000000"/>
                </a:solidFill>
                <a:latin typeface="Calibri" panose="020F0502020204030204" pitchFamily="34" charset="0"/>
                <a:cs typeface="Calibri" panose="020F0502020204030204" pitchFamily="34" charset="0"/>
              </a:rPr>
              <a:t> UN Ambassador</a:t>
            </a:r>
          </a:p>
        </p:txBody>
      </p:sp>
      <p:sp>
        <p:nvSpPr>
          <p:cNvPr id="5128" name="Text Box 6"/>
          <p:cNvSpPr txBox="1">
            <a:spLocks noChangeArrowheads="1"/>
          </p:cNvSpPr>
          <p:nvPr/>
        </p:nvSpPr>
        <p:spPr bwMode="auto">
          <a:xfrm>
            <a:off x="4343400" y="4687888"/>
            <a:ext cx="3995738" cy="923925"/>
          </a:xfrm>
          <a:prstGeom prst="rect">
            <a:avLst/>
          </a:prstGeom>
          <a:solidFill>
            <a:schemeClr val="accent1">
              <a:lumMod val="20000"/>
              <a:lumOff val="80000"/>
            </a:schemeClr>
          </a:solidFill>
          <a:ln w="9525">
            <a:noFill/>
            <a:miter lim="800000"/>
            <a:headEnd/>
            <a:tailEnd/>
          </a:ln>
        </p:spPr>
        <p:txBody>
          <a:bodyPr>
            <a:spAutoFit/>
          </a:bodyPr>
          <a:lstStyle/>
          <a:p>
            <a:pPr fontAlgn="base">
              <a:spcBef>
                <a:spcPct val="0"/>
              </a:spcBef>
              <a:spcAft>
                <a:spcPct val="0"/>
              </a:spcAft>
              <a:buFontTx/>
              <a:buChar char="•"/>
              <a:defRPr/>
            </a:pPr>
            <a:r>
              <a:rPr lang="en-US" b="1" dirty="0">
                <a:solidFill>
                  <a:srgbClr val="000000"/>
                </a:solidFill>
                <a:latin typeface="Calibri" panose="020F0502020204030204" pitchFamily="34" charset="0"/>
                <a:cs typeface="Calibri" panose="020F0502020204030204" pitchFamily="34" charset="0"/>
              </a:rPr>
              <a:t> National Security Advisor</a:t>
            </a:r>
          </a:p>
          <a:p>
            <a:pPr fontAlgn="base">
              <a:spcBef>
                <a:spcPct val="0"/>
              </a:spcBef>
              <a:spcAft>
                <a:spcPct val="0"/>
              </a:spcAft>
              <a:buFontTx/>
              <a:buChar char="•"/>
              <a:defRPr/>
            </a:pPr>
            <a:r>
              <a:rPr lang="en-US" b="1" dirty="0">
                <a:solidFill>
                  <a:srgbClr val="000000"/>
                </a:solidFill>
                <a:latin typeface="Calibri" panose="020F0502020204030204" pitchFamily="34" charset="0"/>
                <a:cs typeface="Calibri" panose="020F0502020204030204" pitchFamily="34" charset="0"/>
              </a:rPr>
              <a:t> Homeland Security Advisor</a:t>
            </a:r>
            <a:endParaRPr lang="en-US" b="1" dirty="0">
              <a:solidFill>
                <a:srgbClr val="7030A0"/>
              </a:solidFill>
              <a:latin typeface="Calibri" panose="020F0502020204030204" pitchFamily="34" charset="0"/>
              <a:cs typeface="Calibri" panose="020F0502020204030204" pitchFamily="34" charset="0"/>
            </a:endParaRPr>
          </a:p>
          <a:p>
            <a:pPr fontAlgn="base">
              <a:spcBef>
                <a:spcPct val="0"/>
              </a:spcBef>
              <a:spcAft>
                <a:spcPct val="0"/>
              </a:spcAft>
              <a:buFontTx/>
              <a:buChar char="•"/>
              <a:defRPr/>
            </a:pPr>
            <a:r>
              <a:rPr lang="en-US" b="1" dirty="0">
                <a:solidFill>
                  <a:srgbClr val="7030A0"/>
                </a:solidFill>
                <a:latin typeface="Calibri" panose="020F0502020204030204" pitchFamily="34" charset="0"/>
                <a:cs typeface="Calibri" panose="020F0502020204030204" pitchFamily="34" charset="0"/>
              </a:rPr>
              <a:t> Director, CIA</a:t>
            </a:r>
          </a:p>
        </p:txBody>
      </p:sp>
      <p:sp>
        <p:nvSpPr>
          <p:cNvPr id="5129" name="Text Box 7"/>
          <p:cNvSpPr txBox="1">
            <a:spLocks noChangeArrowheads="1"/>
          </p:cNvSpPr>
          <p:nvPr/>
        </p:nvSpPr>
        <p:spPr bwMode="auto">
          <a:xfrm>
            <a:off x="2832625" y="3400425"/>
            <a:ext cx="3456524" cy="923330"/>
          </a:xfrm>
          <a:prstGeom prst="rect">
            <a:avLst/>
          </a:prstGeom>
          <a:solidFill>
            <a:schemeClr val="accent1">
              <a:lumMod val="20000"/>
              <a:lumOff val="80000"/>
            </a:schemeClr>
          </a:solidFill>
          <a:ln w="9525">
            <a:solidFill>
              <a:schemeClr val="tx1"/>
            </a:solidFill>
            <a:miter lim="800000"/>
            <a:headEnd/>
            <a:tailEnd/>
          </a:ln>
        </p:spPr>
        <p:txBody>
          <a:bodyPr wrap="none">
            <a:spAutoFit/>
          </a:bodyPr>
          <a:lstStyle/>
          <a:p>
            <a:pPr marL="342900" indent="-342900" algn="ctr" fontAlgn="base">
              <a:spcBef>
                <a:spcPct val="0"/>
              </a:spcBef>
              <a:spcAft>
                <a:spcPct val="0"/>
              </a:spcAft>
              <a:defRPr/>
            </a:pPr>
            <a:r>
              <a:rPr lang="en-US" b="1" dirty="0">
                <a:solidFill>
                  <a:srgbClr val="FF3300"/>
                </a:solidFill>
                <a:latin typeface="Calibri" panose="020F0502020204030204" pitchFamily="34" charset="0"/>
                <a:cs typeface="Calibri" panose="020F0502020204030204" pitchFamily="34" charset="0"/>
              </a:rPr>
              <a:t> </a:t>
            </a:r>
            <a:r>
              <a:rPr lang="en-US" b="1" dirty="0">
                <a:solidFill>
                  <a:srgbClr val="CC3300"/>
                </a:solidFill>
                <a:cs typeface="Calibri" panose="020F0502020204030204" pitchFamily="34" charset="0"/>
              </a:rPr>
              <a:t>By Law Advisors:</a:t>
            </a:r>
          </a:p>
          <a:p>
            <a:pPr marL="342900" indent="-342900" fontAlgn="base">
              <a:spcBef>
                <a:spcPct val="0"/>
              </a:spcBef>
              <a:spcAft>
                <a:spcPct val="0"/>
              </a:spcAft>
              <a:buFontTx/>
              <a:buChar char="•"/>
              <a:defRPr/>
            </a:pPr>
            <a:r>
              <a:rPr lang="en-US" b="1" dirty="0">
                <a:solidFill>
                  <a:srgbClr val="0033CC"/>
                </a:solidFill>
                <a:latin typeface="Calibri" panose="020F0502020204030204" pitchFamily="34" charset="0"/>
                <a:cs typeface="Calibri" panose="020F0502020204030204" pitchFamily="34" charset="0"/>
              </a:rPr>
              <a:t>Director, National Intelligence</a:t>
            </a:r>
          </a:p>
          <a:p>
            <a:pPr marL="342900" indent="-342900" fontAlgn="base">
              <a:spcBef>
                <a:spcPct val="0"/>
              </a:spcBef>
              <a:spcAft>
                <a:spcPct val="0"/>
              </a:spcAft>
              <a:buFontTx/>
              <a:buChar char="•"/>
              <a:defRPr/>
            </a:pPr>
            <a:r>
              <a:rPr lang="en-US" b="1" dirty="0">
                <a:solidFill>
                  <a:srgbClr val="0033CC"/>
                </a:solidFill>
                <a:latin typeface="Calibri" panose="020F0502020204030204" pitchFamily="34" charset="0"/>
                <a:cs typeface="Calibri" panose="020F0502020204030204" pitchFamily="34" charset="0"/>
              </a:rPr>
              <a:t>Chairman, Joint Chiefs of Staff</a:t>
            </a:r>
          </a:p>
        </p:txBody>
      </p:sp>
      <p:sp>
        <p:nvSpPr>
          <p:cNvPr id="11274" name="Text Box 8"/>
          <p:cNvSpPr txBox="1">
            <a:spLocks noChangeArrowheads="1"/>
          </p:cNvSpPr>
          <p:nvPr/>
        </p:nvSpPr>
        <p:spPr bwMode="auto">
          <a:xfrm>
            <a:off x="3079750" y="4354513"/>
            <a:ext cx="2940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1800" b="1">
                <a:solidFill>
                  <a:srgbClr val="CC3300"/>
                </a:solidFill>
              </a:rPr>
              <a:t>By Presidential Directive:</a:t>
            </a:r>
          </a:p>
        </p:txBody>
      </p:sp>
      <p:sp>
        <p:nvSpPr>
          <p:cNvPr id="13" name="Rectangle 9"/>
          <p:cNvSpPr>
            <a:spLocks noChangeArrowheads="1"/>
          </p:cNvSpPr>
          <p:nvPr/>
        </p:nvSpPr>
        <p:spPr bwMode="auto">
          <a:xfrm>
            <a:off x="800100" y="5910263"/>
            <a:ext cx="7543800" cy="730250"/>
          </a:xfrm>
          <a:prstGeom prst="rect">
            <a:avLst/>
          </a:prstGeom>
          <a:solidFill>
            <a:schemeClr val="accent1">
              <a:lumMod val="20000"/>
              <a:lumOff val="80000"/>
            </a:schemeClr>
          </a:solidFill>
          <a:ln w="9525">
            <a:solidFill>
              <a:schemeClr val="tx1"/>
            </a:solidFill>
            <a:miter lim="800000"/>
            <a:headEnd/>
            <a:tailEnd/>
          </a:ln>
        </p:spPr>
        <p:txBody>
          <a:bodyPr wrap="none" anchor="ctr"/>
          <a:lstStyle/>
          <a:p>
            <a:pPr fontAlgn="base">
              <a:spcBef>
                <a:spcPct val="0"/>
              </a:spcBef>
              <a:spcAft>
                <a:spcPct val="0"/>
              </a:spcAft>
              <a:defRPr/>
            </a:pPr>
            <a:endParaRPr lang="en-US" dirty="0">
              <a:solidFill>
                <a:srgbClr val="000000"/>
              </a:solidFill>
            </a:endParaRPr>
          </a:p>
        </p:txBody>
      </p:sp>
      <p:sp>
        <p:nvSpPr>
          <p:cNvPr id="11277" name="Text Box 8"/>
          <p:cNvSpPr txBox="1">
            <a:spLocks noChangeArrowheads="1"/>
          </p:cNvSpPr>
          <p:nvPr/>
        </p:nvSpPr>
        <p:spPr bwMode="auto">
          <a:xfrm>
            <a:off x="3609975" y="6064250"/>
            <a:ext cx="190658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1400" b="1" dirty="0">
                <a:solidFill>
                  <a:srgbClr val="7030A0"/>
                </a:solidFill>
              </a:rPr>
              <a:t>“Invited Attendees”:</a:t>
            </a:r>
          </a:p>
        </p:txBody>
      </p:sp>
      <p:sp>
        <p:nvSpPr>
          <p:cNvPr id="11278" name="Text Box 5"/>
          <p:cNvSpPr txBox="1">
            <a:spLocks noChangeArrowheads="1"/>
          </p:cNvSpPr>
          <p:nvPr/>
        </p:nvSpPr>
        <p:spPr bwMode="auto">
          <a:xfrm>
            <a:off x="1365250" y="5991225"/>
            <a:ext cx="208762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1600" b="1" dirty="0">
                <a:solidFill>
                  <a:srgbClr val="000000"/>
                </a:solidFill>
                <a:latin typeface="Calibri" panose="020F0502020204030204" pitchFamily="34" charset="0"/>
                <a:cs typeface="Calibri" panose="020F0502020204030204" pitchFamily="34" charset="0"/>
              </a:rPr>
              <a:t> WH Chief of Staff</a:t>
            </a:r>
          </a:p>
          <a:p>
            <a:pPr fontAlgn="base">
              <a:spcBef>
                <a:spcPct val="0"/>
              </a:spcBef>
              <a:spcAft>
                <a:spcPct val="0"/>
              </a:spcAft>
            </a:pPr>
            <a:r>
              <a:rPr lang="en-US" altLang="en-US" sz="1600" b="1" dirty="0">
                <a:solidFill>
                  <a:srgbClr val="000000"/>
                </a:solidFill>
                <a:latin typeface="Calibri" panose="020F0502020204030204" pitchFamily="34" charset="0"/>
                <a:cs typeface="Calibri" panose="020F0502020204030204" pitchFamily="34" charset="0"/>
              </a:rPr>
              <a:t> Counsel to President</a:t>
            </a:r>
          </a:p>
        </p:txBody>
      </p:sp>
      <p:sp>
        <p:nvSpPr>
          <p:cNvPr id="11279" name="Text Box 5"/>
          <p:cNvSpPr txBox="1">
            <a:spLocks noChangeArrowheads="1"/>
          </p:cNvSpPr>
          <p:nvPr/>
        </p:nvSpPr>
        <p:spPr bwMode="auto">
          <a:xfrm>
            <a:off x="5707063" y="5991225"/>
            <a:ext cx="21875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1600" b="1" dirty="0">
                <a:solidFill>
                  <a:srgbClr val="000000"/>
                </a:solidFill>
                <a:latin typeface="Calibri" panose="020F0502020204030204" pitchFamily="34" charset="0"/>
                <a:cs typeface="Calibri" panose="020F0502020204030204" pitchFamily="34" charset="0"/>
              </a:rPr>
              <a:t> Deputy Counsel - NSA</a:t>
            </a:r>
          </a:p>
          <a:p>
            <a:pPr fontAlgn="base">
              <a:spcBef>
                <a:spcPct val="0"/>
              </a:spcBef>
              <a:spcAft>
                <a:spcPct val="0"/>
              </a:spcAft>
            </a:pPr>
            <a:r>
              <a:rPr lang="en-US" altLang="en-US" sz="1600" b="1" dirty="0">
                <a:solidFill>
                  <a:srgbClr val="000000"/>
                </a:solidFill>
                <a:latin typeface="Calibri" panose="020F0502020204030204" pitchFamily="34" charset="0"/>
                <a:cs typeface="Calibri" panose="020F0502020204030204" pitchFamily="34" charset="0"/>
              </a:rPr>
              <a:t> Director, OMB</a:t>
            </a:r>
          </a:p>
        </p:txBody>
      </p:sp>
      <p:sp>
        <p:nvSpPr>
          <p:cNvPr id="11280" name="TextBox 1"/>
          <p:cNvSpPr txBox="1">
            <a:spLocks noChangeArrowheads="1"/>
          </p:cNvSpPr>
          <p:nvPr/>
        </p:nvSpPr>
        <p:spPr bwMode="auto">
          <a:xfrm>
            <a:off x="7010400" y="1900238"/>
            <a:ext cx="1666876" cy="70788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US" altLang="en-US" sz="2000" i="1" dirty="0">
                <a:solidFill>
                  <a:srgbClr val="000000"/>
                </a:solidFill>
              </a:rPr>
              <a:t>Per NSPM-4</a:t>
            </a:r>
          </a:p>
          <a:p>
            <a:pPr algn="ctr" eaLnBrk="0" fontAlgn="base" hangingPunct="0">
              <a:spcBef>
                <a:spcPct val="0"/>
              </a:spcBef>
              <a:spcAft>
                <a:spcPct val="0"/>
              </a:spcAft>
              <a:buFontTx/>
              <a:buNone/>
            </a:pPr>
            <a:r>
              <a:rPr lang="en-US" altLang="en-US" sz="2000" i="1" dirty="0">
                <a:solidFill>
                  <a:srgbClr val="000000"/>
                </a:solidFill>
              </a:rPr>
              <a:t>April 4, 2017</a:t>
            </a:r>
          </a:p>
        </p:txBody>
      </p:sp>
    </p:spTree>
    <p:extLst>
      <p:ext uri="{BB962C8B-B14F-4D97-AF65-F5344CB8AC3E}">
        <p14:creationId xmlns:p14="http://schemas.microsoft.com/office/powerpoint/2010/main" val="1522150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
          <p:cNvSpPr>
            <a:spLocks noChangeArrowheads="1"/>
          </p:cNvSpPr>
          <p:nvPr/>
        </p:nvSpPr>
        <p:spPr bwMode="auto">
          <a:xfrm>
            <a:off x="304800" y="1185863"/>
            <a:ext cx="8458200" cy="5519737"/>
          </a:xfrm>
          <a:prstGeom prst="rect">
            <a:avLst/>
          </a:prstGeom>
          <a:solidFill>
            <a:schemeClr val="accent1">
              <a:lumMod val="60000"/>
              <a:lumOff val="40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123" name="Rectangle 9"/>
          <p:cNvSpPr>
            <a:spLocks noChangeArrowheads="1"/>
          </p:cNvSpPr>
          <p:nvPr/>
        </p:nvSpPr>
        <p:spPr bwMode="auto">
          <a:xfrm>
            <a:off x="795338" y="4354513"/>
            <a:ext cx="7543800" cy="1528762"/>
          </a:xfrm>
          <a:prstGeom prst="rect">
            <a:avLst/>
          </a:prstGeom>
          <a:solidFill>
            <a:schemeClr val="accent1">
              <a:lumMod val="20000"/>
              <a:lumOff val="80000"/>
            </a:schemeClr>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11268" name="Rectangle 2"/>
          <p:cNvSpPr>
            <a:spLocks noGrp="1" noChangeArrowheads="1"/>
          </p:cNvSpPr>
          <p:nvPr>
            <p:ph type="title"/>
          </p:nvPr>
        </p:nvSpPr>
        <p:spPr>
          <a:xfrm>
            <a:off x="457200" y="-2540"/>
            <a:ext cx="8229600" cy="1143000"/>
          </a:xfrm>
        </p:spPr>
        <p:txBody>
          <a:bodyPr/>
          <a:lstStyle/>
          <a:p>
            <a:pPr eaLnBrk="1" hangingPunct="1"/>
            <a:r>
              <a:rPr lang="en-US" altLang="en-US" sz="3600" b="1" dirty="0"/>
              <a:t>Biden Administration NSC</a:t>
            </a:r>
          </a:p>
        </p:txBody>
      </p:sp>
      <p:sp>
        <p:nvSpPr>
          <p:cNvPr id="5125" name="Rectangle 3"/>
          <p:cNvSpPr>
            <a:spLocks noGrp="1" noChangeArrowheads="1"/>
          </p:cNvSpPr>
          <p:nvPr>
            <p:ph idx="1"/>
          </p:nvPr>
        </p:nvSpPr>
        <p:spPr>
          <a:xfrm>
            <a:off x="2776538" y="1219200"/>
            <a:ext cx="3581400" cy="2181225"/>
          </a:xfrm>
          <a:solidFill>
            <a:schemeClr val="accent1">
              <a:lumMod val="20000"/>
              <a:lumOff val="80000"/>
            </a:schemeClr>
          </a:solidFill>
          <a:ln>
            <a:solidFill>
              <a:schemeClr val="tx1"/>
            </a:solidFill>
          </a:ln>
        </p:spPr>
        <p:txBody>
          <a:bodyPr>
            <a:normAutofit fontScale="92500" lnSpcReduction="20000"/>
          </a:bodyPr>
          <a:lstStyle/>
          <a:p>
            <a:pPr algn="ctr" eaLnBrk="1" hangingPunct="1">
              <a:buFontTx/>
              <a:buNone/>
              <a:defRPr/>
            </a:pPr>
            <a:r>
              <a:rPr lang="en-US" sz="2000" b="1" dirty="0">
                <a:solidFill>
                  <a:srgbClr val="CC3300"/>
                </a:solidFill>
              </a:rPr>
              <a:t>By Law Members:</a:t>
            </a:r>
          </a:p>
          <a:p>
            <a:pPr marL="514350" indent="-285750" eaLnBrk="1" hangingPunct="1">
              <a:defRPr/>
            </a:pPr>
            <a:r>
              <a:rPr lang="en-US" sz="2100" b="1" dirty="0">
                <a:latin typeface="Calibri" panose="020F0502020204030204" pitchFamily="34" charset="0"/>
                <a:cs typeface="Calibri" panose="020F0502020204030204" pitchFamily="34" charset="0"/>
              </a:rPr>
              <a:t>President - chair</a:t>
            </a:r>
          </a:p>
          <a:p>
            <a:pPr marL="514350" indent="-285750" eaLnBrk="1" hangingPunct="1">
              <a:defRPr/>
            </a:pPr>
            <a:r>
              <a:rPr lang="en-US" sz="2100" b="1" dirty="0">
                <a:latin typeface="Calibri" panose="020F0502020204030204" pitchFamily="34" charset="0"/>
                <a:cs typeface="Calibri" panose="020F0502020204030204" pitchFamily="34" charset="0"/>
              </a:rPr>
              <a:t>Vice President</a:t>
            </a:r>
          </a:p>
          <a:p>
            <a:pPr marL="514350" indent="-285750" eaLnBrk="1" hangingPunct="1">
              <a:defRPr/>
            </a:pPr>
            <a:r>
              <a:rPr lang="en-US" sz="2100" b="1" dirty="0">
                <a:latin typeface="Calibri" panose="020F0502020204030204" pitchFamily="34" charset="0"/>
                <a:cs typeface="Calibri" panose="020F0502020204030204" pitchFamily="34" charset="0"/>
              </a:rPr>
              <a:t>Secretary of State</a:t>
            </a:r>
          </a:p>
          <a:p>
            <a:pPr marL="514350" indent="-285750" eaLnBrk="1" hangingPunct="1">
              <a:defRPr/>
            </a:pPr>
            <a:r>
              <a:rPr lang="en-US" sz="2100" b="1" dirty="0">
                <a:latin typeface="Calibri" panose="020F0502020204030204" pitchFamily="34" charset="0"/>
                <a:cs typeface="Calibri" panose="020F0502020204030204" pitchFamily="34" charset="0"/>
              </a:rPr>
              <a:t>Secretary of Treasury</a:t>
            </a:r>
          </a:p>
          <a:p>
            <a:pPr marL="514350" indent="-285750" eaLnBrk="1" hangingPunct="1">
              <a:defRPr/>
            </a:pPr>
            <a:r>
              <a:rPr lang="en-US" sz="2100" b="1" dirty="0">
                <a:latin typeface="Calibri" panose="020F0502020204030204" pitchFamily="34" charset="0"/>
                <a:cs typeface="Calibri" panose="020F0502020204030204" pitchFamily="34" charset="0"/>
              </a:rPr>
              <a:t>Secretary of Defense</a:t>
            </a:r>
          </a:p>
          <a:p>
            <a:pPr marL="514350" indent="-285750" eaLnBrk="1" hangingPunct="1">
              <a:defRPr/>
            </a:pPr>
            <a:r>
              <a:rPr lang="en-US" sz="2100" b="1" dirty="0">
                <a:latin typeface="Calibri" panose="020F0502020204030204" pitchFamily="34" charset="0"/>
                <a:cs typeface="Calibri" panose="020F0502020204030204" pitchFamily="34" charset="0"/>
              </a:rPr>
              <a:t>Secretary of </a:t>
            </a:r>
            <a:r>
              <a:rPr lang="en-US" sz="2000" b="1" dirty="0">
                <a:latin typeface="Calibri" panose="020F0502020204030204" pitchFamily="34" charset="0"/>
                <a:cs typeface="Calibri" panose="020F0502020204030204" pitchFamily="34" charset="0"/>
              </a:rPr>
              <a:t>Energy</a:t>
            </a:r>
          </a:p>
        </p:txBody>
      </p:sp>
      <p:sp>
        <p:nvSpPr>
          <p:cNvPr id="11275" name="Slide Number Placeholder 11"/>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5F2DB09C-2E42-4E30-92A2-4453BCE79477}"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22</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270" name="Line 4"/>
          <p:cNvSpPr>
            <a:spLocks noChangeShapeType="1"/>
          </p:cNvSpPr>
          <p:nvPr/>
        </p:nvSpPr>
        <p:spPr bwMode="auto">
          <a:xfrm>
            <a:off x="0" y="11430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11271" name="Text Box 5"/>
          <p:cNvSpPr txBox="1">
            <a:spLocks noChangeArrowheads="1"/>
          </p:cNvSpPr>
          <p:nvPr/>
        </p:nvSpPr>
        <p:spPr bwMode="auto">
          <a:xfrm>
            <a:off x="861395" y="4690865"/>
            <a:ext cx="3604898" cy="120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169863" marR="0" lvl="0" indent="-169863" algn="l" defTabSz="914400" rtl="0" eaLnBrk="1" fontAlgn="base" latinLnBrk="0" hangingPunct="1">
              <a:lnSpc>
                <a:spcPct val="80000"/>
              </a:lnSpc>
              <a:spcBef>
                <a:spcPct val="20000"/>
              </a:spcBef>
              <a:spcAft>
                <a:spcPct val="0"/>
              </a:spcAft>
              <a:buClrTx/>
              <a:buSzTx/>
              <a:buFont typeface="Arial" pitchFamily="34" charset="0"/>
              <a:buChar char="•"/>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altLang="en-US" sz="19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Attorney General (Justice)</a:t>
            </a:r>
          </a:p>
          <a:p>
            <a:pPr marL="169863" marR="0" lvl="0" indent="-169863" algn="l" defTabSz="914400" rtl="0" eaLnBrk="1" fontAlgn="base" latinLnBrk="0" hangingPunct="1">
              <a:lnSpc>
                <a:spcPct val="80000"/>
              </a:lnSpc>
              <a:spcBef>
                <a:spcPct val="20000"/>
              </a:spcBef>
              <a:spcAft>
                <a:spcPct val="0"/>
              </a:spcAft>
              <a:buClrTx/>
              <a:buSzTx/>
              <a:buFont typeface="Arial" pitchFamily="34" charset="0"/>
              <a:buChar char="•"/>
              <a:tabLst/>
              <a:defRPr/>
            </a:pPr>
            <a:r>
              <a:rPr kumimoji="0" lang="en-US" altLang="en-US" sz="19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Secretary of Homeland Security</a:t>
            </a:r>
          </a:p>
          <a:p>
            <a:pPr marL="169863" marR="0" lvl="0" indent="-169863" algn="l" defTabSz="914400" rtl="0" eaLnBrk="1" fontAlgn="base" latinLnBrk="0" hangingPunct="1">
              <a:lnSpc>
                <a:spcPct val="80000"/>
              </a:lnSpc>
              <a:spcBef>
                <a:spcPct val="20000"/>
              </a:spcBef>
              <a:spcAft>
                <a:spcPct val="0"/>
              </a:spcAft>
              <a:buClrTx/>
              <a:buSzTx/>
              <a:buFont typeface="Arial" pitchFamily="34" charset="0"/>
              <a:buChar char="•"/>
              <a:tabLst/>
              <a:defRPr/>
            </a:pPr>
            <a:r>
              <a:rPr kumimoji="0" lang="en-US" altLang="en-US" sz="19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Representative to UN</a:t>
            </a:r>
          </a:p>
          <a:p>
            <a:pPr marL="169863" marR="0" lvl="0" indent="-169863" algn="l" defTabSz="914400" rtl="0" eaLnBrk="1" fontAlgn="base" latinLnBrk="0" hangingPunct="1">
              <a:lnSpc>
                <a:spcPct val="80000"/>
              </a:lnSpc>
              <a:spcBef>
                <a:spcPct val="20000"/>
              </a:spcBef>
              <a:spcAft>
                <a:spcPct val="0"/>
              </a:spcAft>
              <a:buClrTx/>
              <a:buSzTx/>
              <a:buFont typeface="Arial" pitchFamily="34" charset="0"/>
              <a:buChar char="•"/>
              <a:tabLst/>
              <a:defRPr/>
            </a:pPr>
            <a:r>
              <a:rPr kumimoji="0" lang="en-US" altLang="en-US" sz="19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White House Chief of Staff</a:t>
            </a:r>
          </a:p>
        </p:txBody>
      </p:sp>
      <p:sp>
        <p:nvSpPr>
          <p:cNvPr id="5129" name="Text Box 7"/>
          <p:cNvSpPr txBox="1">
            <a:spLocks noChangeArrowheads="1"/>
          </p:cNvSpPr>
          <p:nvPr/>
        </p:nvSpPr>
        <p:spPr bwMode="auto">
          <a:xfrm>
            <a:off x="2832625" y="3400425"/>
            <a:ext cx="3456524" cy="923330"/>
          </a:xfrm>
          <a:prstGeom prst="rect">
            <a:avLst/>
          </a:prstGeom>
          <a:solidFill>
            <a:schemeClr val="accent1">
              <a:lumMod val="20000"/>
              <a:lumOff val="80000"/>
            </a:schemeClr>
          </a:solidFill>
          <a:ln w="9525">
            <a:solidFill>
              <a:schemeClr val="tx1"/>
            </a:solidFill>
            <a:miter lim="800000"/>
            <a:headEnd/>
            <a:tailEnd/>
          </a:ln>
        </p:spPr>
        <p:txBody>
          <a:bodyPr wrap="none">
            <a:spAutoFit/>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3300"/>
                </a:solidFill>
                <a:effectLst/>
                <a:uLnTx/>
                <a:uFillTx/>
                <a:latin typeface="Arial"/>
                <a:ea typeface="+mn-ea"/>
                <a:cs typeface="Arial"/>
              </a:rPr>
              <a:t> </a:t>
            </a:r>
            <a:r>
              <a:rPr kumimoji="0" lang="en-US" sz="1800" b="1" i="0" u="none" strike="noStrike" kern="1200" cap="none" spc="0" normalizeH="0" baseline="0" noProof="0" dirty="0">
                <a:ln>
                  <a:noFill/>
                </a:ln>
                <a:solidFill>
                  <a:srgbClr val="CC3300"/>
                </a:solidFill>
                <a:effectLst/>
                <a:uLnTx/>
                <a:uFillTx/>
                <a:latin typeface="Arial"/>
                <a:ea typeface="+mn-ea"/>
                <a:cs typeface="Arial"/>
              </a:rPr>
              <a:t>By Law Advisors:</a:t>
            </a:r>
          </a:p>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0" lang="en-US" sz="1800" b="1" i="0" u="none" strike="noStrike" kern="1200" cap="none" spc="0" normalizeH="0" baseline="0" noProof="0" dirty="0">
                <a:ln>
                  <a:noFill/>
                </a:ln>
                <a:solidFill>
                  <a:srgbClr val="0033CC"/>
                </a:solidFill>
                <a:effectLst/>
                <a:uLnTx/>
                <a:uFillTx/>
                <a:latin typeface="Calibri" panose="020F0502020204030204" pitchFamily="34" charset="0"/>
                <a:ea typeface="+mn-ea"/>
                <a:cs typeface="Calibri" panose="020F0502020204030204" pitchFamily="34" charset="0"/>
              </a:rPr>
              <a:t>Director, National Intelligence</a:t>
            </a:r>
          </a:p>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0" lang="en-US" sz="1800" b="1" i="0" u="none" strike="noStrike" kern="1200" cap="none" spc="0" normalizeH="0" baseline="0" noProof="0" dirty="0">
                <a:ln>
                  <a:noFill/>
                </a:ln>
                <a:solidFill>
                  <a:srgbClr val="0033CC"/>
                </a:solidFill>
                <a:effectLst/>
                <a:uLnTx/>
                <a:uFillTx/>
                <a:latin typeface="Calibri" panose="020F0502020204030204" pitchFamily="34" charset="0"/>
                <a:ea typeface="+mn-ea"/>
                <a:cs typeface="Calibri" panose="020F0502020204030204" pitchFamily="34" charset="0"/>
              </a:rPr>
              <a:t>Chairman, Joint Chiefs of Staff</a:t>
            </a:r>
          </a:p>
        </p:txBody>
      </p:sp>
      <p:sp>
        <p:nvSpPr>
          <p:cNvPr id="11274" name="Text Box 8"/>
          <p:cNvSpPr txBox="1">
            <a:spLocks noChangeArrowheads="1"/>
          </p:cNvSpPr>
          <p:nvPr/>
        </p:nvSpPr>
        <p:spPr bwMode="auto">
          <a:xfrm>
            <a:off x="3079750" y="4354513"/>
            <a:ext cx="2940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CC3300"/>
                </a:solidFill>
                <a:effectLst/>
                <a:uLnTx/>
                <a:uFillTx/>
                <a:latin typeface="Arial" panose="020B0604020202020204" pitchFamily="34" charset="0"/>
                <a:ea typeface="+mn-ea"/>
                <a:cs typeface="Arial" panose="020B0604020202020204" pitchFamily="34" charset="0"/>
              </a:rPr>
              <a:t>By Presidential Directive:</a:t>
            </a:r>
          </a:p>
        </p:txBody>
      </p:sp>
      <p:sp>
        <p:nvSpPr>
          <p:cNvPr id="13" name="Rectangle 9"/>
          <p:cNvSpPr>
            <a:spLocks noChangeArrowheads="1"/>
          </p:cNvSpPr>
          <p:nvPr/>
        </p:nvSpPr>
        <p:spPr bwMode="auto">
          <a:xfrm>
            <a:off x="800100" y="5910263"/>
            <a:ext cx="7543800" cy="730250"/>
          </a:xfrm>
          <a:prstGeom prst="rect">
            <a:avLst/>
          </a:prstGeom>
          <a:solidFill>
            <a:schemeClr val="accent1">
              <a:lumMod val="20000"/>
              <a:lumOff val="80000"/>
            </a:schemeClr>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a:endParaRPr>
          </a:p>
        </p:txBody>
      </p:sp>
      <p:sp>
        <p:nvSpPr>
          <p:cNvPr id="11277" name="Text Box 8"/>
          <p:cNvSpPr txBox="1">
            <a:spLocks noChangeArrowheads="1"/>
          </p:cNvSpPr>
          <p:nvPr/>
        </p:nvSpPr>
        <p:spPr bwMode="auto">
          <a:xfrm>
            <a:off x="3505200" y="6064250"/>
            <a:ext cx="20926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“Invited Attendees”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1" i="1"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Plus…</a:t>
            </a:r>
          </a:p>
        </p:txBody>
      </p:sp>
      <p:sp>
        <p:nvSpPr>
          <p:cNvPr id="11280" name="TextBox 1"/>
          <p:cNvSpPr txBox="1">
            <a:spLocks noChangeArrowheads="1"/>
          </p:cNvSpPr>
          <p:nvPr/>
        </p:nvSpPr>
        <p:spPr bwMode="auto">
          <a:xfrm>
            <a:off x="6705600" y="1900238"/>
            <a:ext cx="1752600" cy="10156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Per NSM-2</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February 4, 2021</a:t>
            </a:r>
          </a:p>
        </p:txBody>
      </p:sp>
      <p:sp>
        <p:nvSpPr>
          <p:cNvPr id="17" name="Text Box 5">
            <a:extLst>
              <a:ext uri="{FF2B5EF4-FFF2-40B4-BE49-F238E27FC236}">
                <a16:creationId xmlns:a16="http://schemas.microsoft.com/office/drawing/2014/main" id="{3E03CD61-6C7B-4310-9307-3A6BC84A5128}"/>
              </a:ext>
            </a:extLst>
          </p:cNvPr>
          <p:cNvSpPr txBox="1">
            <a:spLocks noChangeArrowheads="1"/>
          </p:cNvSpPr>
          <p:nvPr/>
        </p:nvSpPr>
        <p:spPr bwMode="auto">
          <a:xfrm>
            <a:off x="4495800" y="4690865"/>
            <a:ext cx="4007957" cy="120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169863" marR="0" lvl="0" indent="-169863" algn="l" defTabSz="914400" rtl="0" eaLnBrk="1" fontAlgn="base" latinLnBrk="0" hangingPunct="1">
              <a:lnSpc>
                <a:spcPct val="80000"/>
              </a:lnSpc>
              <a:spcBef>
                <a:spcPct val="20000"/>
              </a:spcBef>
              <a:spcAft>
                <a:spcPct val="0"/>
              </a:spcAft>
              <a:buClrTx/>
              <a:buSzTx/>
              <a:buFont typeface="Arial" pitchFamily="34" charset="0"/>
              <a:buChar char="•"/>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altLang="en-US" sz="19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National Security Advisor </a:t>
            </a:r>
            <a:r>
              <a:rPr kumimoji="0" lang="en-US" altLang="en-US" sz="19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(Agenda)</a:t>
            </a:r>
          </a:p>
          <a:p>
            <a:pPr marL="169863" marR="0" lvl="0" indent="-169863" algn="l" defTabSz="914400" rtl="0" eaLnBrk="1" fontAlgn="base" latinLnBrk="0" hangingPunct="1">
              <a:lnSpc>
                <a:spcPct val="80000"/>
              </a:lnSpc>
              <a:spcBef>
                <a:spcPct val="20000"/>
              </a:spcBef>
              <a:spcAft>
                <a:spcPct val="0"/>
              </a:spcAft>
              <a:buClrTx/>
              <a:buSzTx/>
              <a:buFont typeface="Arial" pitchFamily="34" charset="0"/>
              <a:buChar char="•"/>
              <a:tabLst/>
              <a:defRPr/>
            </a:pPr>
            <a:r>
              <a:rPr kumimoji="0" lang="en-US" altLang="en-US" sz="19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Director, Ofc Science &amp; Tech (OTSP) </a:t>
            </a:r>
          </a:p>
          <a:p>
            <a:pPr marL="169863" marR="0" lvl="0" indent="-169863" algn="l" defTabSz="914400" rtl="0" eaLnBrk="1" fontAlgn="base" latinLnBrk="0" hangingPunct="1">
              <a:lnSpc>
                <a:spcPct val="80000"/>
              </a:lnSpc>
              <a:spcBef>
                <a:spcPct val="20000"/>
              </a:spcBef>
              <a:spcAft>
                <a:spcPct val="0"/>
              </a:spcAft>
              <a:buClrTx/>
              <a:buSzTx/>
              <a:buFont typeface="Arial" pitchFamily="34" charset="0"/>
              <a:buChar char="•"/>
              <a:tabLst/>
              <a:defRPr/>
            </a:pPr>
            <a:r>
              <a:rPr kumimoji="0" lang="en-US" altLang="en-US" sz="19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Administrator, USAID</a:t>
            </a:r>
          </a:p>
          <a:p>
            <a:pPr marL="169863" marR="0" lvl="0" indent="-169863" algn="l" defTabSz="914400" rtl="0" eaLnBrk="1" fontAlgn="base" latinLnBrk="0" hangingPunct="1">
              <a:lnSpc>
                <a:spcPct val="80000"/>
              </a:lnSpc>
              <a:spcBef>
                <a:spcPct val="20000"/>
              </a:spcBef>
              <a:spcAft>
                <a:spcPct val="0"/>
              </a:spcAft>
              <a:buClrTx/>
              <a:buSzTx/>
              <a:buFont typeface="Arial" pitchFamily="34" charset="0"/>
              <a:buChar char="•"/>
              <a:tabLst/>
              <a:defRPr/>
            </a:pPr>
            <a:r>
              <a:rPr kumimoji="0" lang="en-US" altLang="en-US" sz="19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Director, CIA</a:t>
            </a:r>
          </a:p>
        </p:txBody>
      </p:sp>
      <p:sp>
        <p:nvSpPr>
          <p:cNvPr id="18" name="Text Box 5">
            <a:extLst>
              <a:ext uri="{FF2B5EF4-FFF2-40B4-BE49-F238E27FC236}">
                <a16:creationId xmlns:a16="http://schemas.microsoft.com/office/drawing/2014/main" id="{355DF886-7BDC-4DD4-84A8-913183E0DFBF}"/>
              </a:ext>
            </a:extLst>
          </p:cNvPr>
          <p:cNvSpPr txBox="1">
            <a:spLocks noChangeArrowheads="1"/>
          </p:cNvSpPr>
          <p:nvPr/>
        </p:nvSpPr>
        <p:spPr bwMode="auto">
          <a:xfrm>
            <a:off x="1058879" y="5947613"/>
            <a:ext cx="2509982" cy="916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169863" marR="0" lvl="0" indent="-169863" algn="l" defTabSz="914400" rtl="0" eaLnBrk="1" fontAlgn="base" latinLnBrk="0" hangingPunct="1">
              <a:lnSpc>
                <a:spcPct val="80000"/>
              </a:lnSpc>
              <a:spcBef>
                <a:spcPct val="20000"/>
              </a:spcBef>
              <a:spcAft>
                <a:spcPct val="0"/>
              </a:spcAft>
              <a:buClrTx/>
              <a:buSzTx/>
              <a:buFont typeface="Arial" pitchFamily="34" charset="0"/>
              <a:buChar char="•"/>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altLang="en-US" sz="19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Counsel to President</a:t>
            </a:r>
          </a:p>
          <a:p>
            <a:pPr marL="169863" marR="0" lvl="0" indent="-169863" algn="l" defTabSz="914400" rtl="0" eaLnBrk="1" fontAlgn="base" latinLnBrk="0" hangingPunct="1">
              <a:lnSpc>
                <a:spcPct val="80000"/>
              </a:lnSpc>
              <a:spcBef>
                <a:spcPct val="20000"/>
              </a:spcBef>
              <a:spcAft>
                <a:spcPct val="0"/>
              </a:spcAft>
              <a:buClrTx/>
              <a:buSzTx/>
              <a:buFont typeface="Arial" pitchFamily="34" charset="0"/>
              <a:buChar char="•"/>
              <a:tabLst/>
              <a:defRPr/>
            </a:pPr>
            <a:r>
              <a:rPr kumimoji="0" lang="en-US" altLang="en-US" sz="19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Deputy Counsel</a:t>
            </a:r>
          </a:p>
          <a:p>
            <a:pPr marL="0" marR="0" lvl="0" indent="0" algn="l" defTabSz="914400" rtl="0" eaLnBrk="1" fontAlgn="base" latinLnBrk="0" hangingPunct="1">
              <a:lnSpc>
                <a:spcPct val="80000"/>
              </a:lnSpc>
              <a:spcBef>
                <a:spcPct val="20000"/>
              </a:spcBef>
              <a:spcAft>
                <a:spcPct val="0"/>
              </a:spcAft>
              <a:buClrTx/>
              <a:buSzTx/>
              <a:buFontTx/>
              <a:buNone/>
              <a:tabLst/>
              <a:defRPr/>
            </a:pPr>
            <a:endParaRPr kumimoji="0" lang="en-US" altLang="en-US" sz="19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9" name="Text Box 5">
            <a:extLst>
              <a:ext uri="{FF2B5EF4-FFF2-40B4-BE49-F238E27FC236}">
                <a16:creationId xmlns:a16="http://schemas.microsoft.com/office/drawing/2014/main" id="{02281B7A-740A-4916-A2E8-6EC3717C9C4E}"/>
              </a:ext>
            </a:extLst>
          </p:cNvPr>
          <p:cNvSpPr txBox="1">
            <a:spLocks noChangeArrowheads="1"/>
          </p:cNvSpPr>
          <p:nvPr/>
        </p:nvSpPr>
        <p:spPr bwMode="auto">
          <a:xfrm>
            <a:off x="5450609" y="5947613"/>
            <a:ext cx="3236191" cy="5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169863" marR="0" lvl="0" indent="-169863" algn="l" defTabSz="914400" rtl="0" eaLnBrk="1" fontAlgn="base" latinLnBrk="0" hangingPunct="1">
              <a:lnSpc>
                <a:spcPct val="80000"/>
              </a:lnSpc>
              <a:spcBef>
                <a:spcPct val="20000"/>
              </a:spcBef>
              <a:spcAft>
                <a:spcPct val="0"/>
              </a:spcAft>
              <a:buClrTx/>
              <a:buSzTx/>
              <a:buFont typeface="Arial" pitchFamily="34" charset="0"/>
              <a:buChar char="•"/>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altLang="en-US" sz="19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Deputy National Security Advisor </a:t>
            </a:r>
            <a:r>
              <a:rPr kumimoji="0" lang="en-US" altLang="en-US" sz="19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(NSC Secretary)</a:t>
            </a:r>
          </a:p>
        </p:txBody>
      </p:sp>
    </p:spTree>
    <p:extLst>
      <p:ext uri="{BB962C8B-B14F-4D97-AF65-F5344CB8AC3E}">
        <p14:creationId xmlns:p14="http://schemas.microsoft.com/office/powerpoint/2010/main" val="3508163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Grp="1" noChangeArrowheads="1"/>
          </p:cNvSpPr>
          <p:nvPr>
            <p:ph type="title"/>
          </p:nvPr>
        </p:nvSpPr>
        <p:spPr>
          <a:xfrm>
            <a:off x="457200" y="88900"/>
            <a:ext cx="8229600" cy="1143000"/>
          </a:xfrm>
        </p:spPr>
        <p:txBody>
          <a:bodyPr>
            <a:normAutofit fontScale="90000"/>
          </a:bodyPr>
          <a:lstStyle/>
          <a:p>
            <a:pPr eaLnBrk="1" hangingPunct="1"/>
            <a:r>
              <a:rPr lang="en-US" altLang="en-US" sz="3600" b="1" dirty="0"/>
              <a:t>Biden Administration NSC—</a:t>
            </a:r>
            <a:r>
              <a:rPr lang="en-US" altLang="en-US" sz="3600" b="1" i="1" dirty="0">
                <a:solidFill>
                  <a:srgbClr val="7030A0"/>
                </a:solidFill>
              </a:rPr>
              <a:t>Additional Regular Attendees</a:t>
            </a:r>
          </a:p>
        </p:txBody>
      </p:sp>
      <p:sp>
        <p:nvSpPr>
          <p:cNvPr id="6148" name="Rectangle 5"/>
          <p:cNvSpPr>
            <a:spLocks noGrp="1" noChangeArrowheads="1"/>
          </p:cNvSpPr>
          <p:nvPr>
            <p:ph idx="1"/>
          </p:nvPr>
        </p:nvSpPr>
        <p:spPr>
          <a:xfrm>
            <a:off x="838200" y="1219200"/>
            <a:ext cx="7467600" cy="5638800"/>
          </a:xfrm>
          <a:solidFill>
            <a:schemeClr val="accent1">
              <a:lumMod val="20000"/>
              <a:lumOff val="80000"/>
            </a:schemeClr>
          </a:solidFill>
          <a:ln>
            <a:solidFill>
              <a:schemeClr val="tx1"/>
            </a:solidFill>
          </a:ln>
        </p:spPr>
        <p:txBody>
          <a:bodyPr>
            <a:normAutofit fontScale="92500" lnSpcReduction="10000"/>
          </a:bodyPr>
          <a:lstStyle/>
          <a:p>
            <a:pPr algn="ctr" eaLnBrk="1" hangingPunct="1">
              <a:spcBef>
                <a:spcPct val="0"/>
              </a:spcBef>
              <a:buFontTx/>
              <a:buNone/>
              <a:defRPr/>
            </a:pPr>
            <a:r>
              <a:rPr lang="en-US" sz="2400" b="1" i="1" dirty="0">
                <a:solidFill>
                  <a:srgbClr val="7030A0"/>
                </a:solidFill>
              </a:rPr>
              <a:t>Due to cross-cutting nature of critical issues:</a:t>
            </a:r>
          </a:p>
          <a:p>
            <a:pPr eaLnBrk="1" hangingPunct="1">
              <a:lnSpc>
                <a:spcPct val="80000"/>
              </a:lnSpc>
              <a:defRPr/>
            </a:pPr>
            <a:endParaRPr lang="en-US" sz="1000" b="1" dirty="0">
              <a:latin typeface="Calibri" panose="020F0502020204030204" pitchFamily="34" charset="0"/>
              <a:cs typeface="Calibri" panose="020F0502020204030204" pitchFamily="34" charset="0"/>
            </a:endParaRPr>
          </a:p>
          <a:p>
            <a:pPr eaLnBrk="1" hangingPunct="1">
              <a:lnSpc>
                <a:spcPct val="80000"/>
              </a:lnSpc>
              <a:defRPr/>
            </a:pPr>
            <a:r>
              <a:rPr lang="en-US" sz="2400" b="1" dirty="0">
                <a:latin typeface="Calibri" panose="020F0502020204030204" pitchFamily="34" charset="0"/>
                <a:cs typeface="Calibri" panose="020F0502020204030204" pitchFamily="34" charset="0"/>
              </a:rPr>
              <a:t>Secretary of Commerce</a:t>
            </a:r>
          </a:p>
          <a:p>
            <a:pPr eaLnBrk="1" hangingPunct="1">
              <a:lnSpc>
                <a:spcPct val="80000"/>
              </a:lnSpc>
              <a:defRPr/>
            </a:pPr>
            <a:r>
              <a:rPr lang="en-US" sz="2400" b="1" dirty="0">
                <a:latin typeface="Calibri" panose="020F0502020204030204" pitchFamily="34" charset="0"/>
                <a:cs typeface="Calibri" panose="020F0502020204030204" pitchFamily="34" charset="0"/>
              </a:rPr>
              <a:t>Secretary of Labor</a:t>
            </a:r>
          </a:p>
          <a:p>
            <a:pPr eaLnBrk="1" hangingPunct="1">
              <a:lnSpc>
                <a:spcPct val="80000"/>
              </a:lnSpc>
              <a:defRPr/>
            </a:pPr>
            <a:r>
              <a:rPr lang="en-US" sz="2400" b="1" dirty="0">
                <a:latin typeface="Calibri" panose="020F0502020204030204" pitchFamily="34" charset="0"/>
                <a:cs typeface="Calibri" panose="020F0502020204030204" pitchFamily="34" charset="0"/>
              </a:rPr>
              <a:t>Secretary of Health and Human Services</a:t>
            </a:r>
          </a:p>
          <a:p>
            <a:pPr eaLnBrk="1" hangingPunct="1">
              <a:lnSpc>
                <a:spcPct val="80000"/>
              </a:lnSpc>
              <a:defRPr/>
            </a:pPr>
            <a:r>
              <a:rPr lang="en-US" sz="2400" b="1" dirty="0">
                <a:latin typeface="Calibri" panose="020F0502020204030204" pitchFamily="34" charset="0"/>
                <a:cs typeface="Calibri" panose="020F0502020204030204" pitchFamily="34" charset="0"/>
              </a:rPr>
              <a:t>Administrator, Environmental Protection Agency (EPA)</a:t>
            </a:r>
          </a:p>
          <a:p>
            <a:pPr eaLnBrk="1" hangingPunct="1">
              <a:lnSpc>
                <a:spcPct val="80000"/>
              </a:lnSpc>
              <a:defRPr/>
            </a:pPr>
            <a:r>
              <a:rPr lang="en-US" sz="2400" b="1" dirty="0">
                <a:latin typeface="Calibri" panose="020F0502020204030204" pitchFamily="34" charset="0"/>
                <a:cs typeface="Calibri" panose="020F0502020204030204" pitchFamily="34" charset="0"/>
              </a:rPr>
              <a:t>Director, Office of Management and Budget (OMB)</a:t>
            </a:r>
          </a:p>
          <a:p>
            <a:pPr eaLnBrk="1" hangingPunct="1">
              <a:lnSpc>
                <a:spcPct val="80000"/>
              </a:lnSpc>
              <a:defRPr/>
            </a:pPr>
            <a:r>
              <a:rPr lang="en-US" sz="2400" b="1" dirty="0">
                <a:latin typeface="Calibri" panose="020F0502020204030204" pitchFamily="34" charset="0"/>
                <a:cs typeface="Calibri" panose="020F0502020204030204" pitchFamily="34" charset="0"/>
              </a:rPr>
              <a:t>US Trade Representative</a:t>
            </a:r>
          </a:p>
          <a:p>
            <a:pPr eaLnBrk="1" hangingPunct="1">
              <a:lnSpc>
                <a:spcPct val="80000"/>
              </a:lnSpc>
              <a:defRPr/>
            </a:pPr>
            <a:r>
              <a:rPr lang="en-US" sz="2400" b="1" dirty="0">
                <a:latin typeface="Calibri" panose="020F0502020204030204" pitchFamily="34" charset="0"/>
                <a:cs typeface="Calibri" panose="020F0502020204030204" pitchFamily="34" charset="0"/>
              </a:rPr>
              <a:t>National Cyber Director</a:t>
            </a:r>
          </a:p>
          <a:p>
            <a:pPr eaLnBrk="1" hangingPunct="1">
              <a:lnSpc>
                <a:spcPct val="80000"/>
              </a:lnSpc>
              <a:defRPr/>
            </a:pPr>
            <a:r>
              <a:rPr lang="en-US" sz="2400" b="1" dirty="0">
                <a:latin typeface="Calibri" panose="020F0502020204030204" pitchFamily="34" charset="0"/>
                <a:cs typeface="Calibri" panose="020F0502020204030204" pitchFamily="34" charset="0"/>
              </a:rPr>
              <a:t>Assistant to President for Economic Policy</a:t>
            </a:r>
          </a:p>
          <a:p>
            <a:pPr eaLnBrk="1" hangingPunct="1">
              <a:lnSpc>
                <a:spcPct val="80000"/>
              </a:lnSpc>
              <a:defRPr/>
            </a:pPr>
            <a:r>
              <a:rPr lang="en-US" sz="2400" b="1" dirty="0">
                <a:latin typeface="Calibri" panose="020F0502020204030204" pitchFamily="34" charset="0"/>
                <a:cs typeface="Calibri" panose="020F0502020204030204" pitchFamily="34" charset="0"/>
              </a:rPr>
              <a:t>Assistant to the President for Domestic Policy</a:t>
            </a:r>
          </a:p>
          <a:p>
            <a:pPr eaLnBrk="1" hangingPunct="1">
              <a:lnSpc>
                <a:spcPct val="80000"/>
              </a:lnSpc>
              <a:defRPr/>
            </a:pPr>
            <a:r>
              <a:rPr lang="en-US" sz="2400" b="1" dirty="0">
                <a:latin typeface="Calibri" panose="020F0502020204030204" pitchFamily="34" charset="0"/>
                <a:cs typeface="Calibri" panose="020F0502020204030204" pitchFamily="34" charset="0"/>
              </a:rPr>
              <a:t>Chairman, Council of Economic Advisors</a:t>
            </a:r>
          </a:p>
          <a:p>
            <a:pPr eaLnBrk="1" hangingPunct="1">
              <a:lnSpc>
                <a:spcPct val="80000"/>
              </a:lnSpc>
              <a:defRPr/>
            </a:pPr>
            <a:r>
              <a:rPr lang="en-US" sz="2400" b="1" dirty="0">
                <a:latin typeface="Calibri" panose="020F0502020204030204" pitchFamily="34" charset="0"/>
                <a:cs typeface="Calibri" panose="020F0502020204030204" pitchFamily="34" charset="0"/>
              </a:rPr>
              <a:t>Homeland Security Advisor</a:t>
            </a:r>
          </a:p>
          <a:p>
            <a:pPr eaLnBrk="1" hangingPunct="1">
              <a:lnSpc>
                <a:spcPct val="80000"/>
              </a:lnSpc>
              <a:defRPr/>
            </a:pPr>
            <a:r>
              <a:rPr lang="en-US" sz="2400" b="1" dirty="0">
                <a:latin typeface="Calibri" panose="020F0502020204030204" pitchFamily="34" charset="0"/>
                <a:cs typeface="Calibri" panose="020F0502020204030204" pitchFamily="34" charset="0"/>
              </a:rPr>
              <a:t>Deputy National Security Advisor for Cybersecurity</a:t>
            </a:r>
          </a:p>
          <a:p>
            <a:pPr eaLnBrk="1" hangingPunct="1">
              <a:lnSpc>
                <a:spcPct val="80000"/>
              </a:lnSpc>
              <a:defRPr/>
            </a:pPr>
            <a:r>
              <a:rPr lang="en-US" sz="2400" b="1" dirty="0">
                <a:latin typeface="Calibri" panose="020F0502020204030204" pitchFamily="34" charset="0"/>
                <a:cs typeface="Calibri" panose="020F0502020204030204" pitchFamily="34" charset="0"/>
              </a:rPr>
              <a:t>Deputy National Security Advisor for International Economics</a:t>
            </a:r>
          </a:p>
          <a:p>
            <a:pPr eaLnBrk="1" hangingPunct="1">
              <a:lnSpc>
                <a:spcPct val="80000"/>
              </a:lnSpc>
              <a:defRPr/>
            </a:pPr>
            <a:r>
              <a:rPr lang="en-US" sz="2400" b="1" dirty="0">
                <a:latin typeface="Calibri" panose="020F0502020204030204" pitchFamily="34" charset="0"/>
                <a:cs typeface="Calibri" panose="020F0502020204030204" pitchFamily="34" charset="0"/>
              </a:rPr>
              <a:t>COVID-19 Response Coordinator</a:t>
            </a:r>
          </a:p>
          <a:p>
            <a:pPr eaLnBrk="1" hangingPunct="1">
              <a:lnSpc>
                <a:spcPct val="80000"/>
              </a:lnSpc>
              <a:defRPr/>
            </a:pPr>
            <a:r>
              <a:rPr lang="en-US" sz="2400" b="1" dirty="0">
                <a:latin typeface="Calibri" panose="020F0502020204030204" pitchFamily="34" charset="0"/>
                <a:cs typeface="Calibri" panose="020F0502020204030204" pitchFamily="34" charset="0"/>
              </a:rPr>
              <a:t>Special Envoy for Climate</a:t>
            </a:r>
          </a:p>
        </p:txBody>
      </p:sp>
      <p:sp>
        <p:nvSpPr>
          <p:cNvPr id="12294" name="Slide Number Placeholder 6"/>
          <p:cNvSpPr>
            <a:spLocks noGrp="1"/>
          </p:cNvSpPr>
          <p:nvPr>
            <p:ph type="sldNum" sz="quarter" idx="12"/>
          </p:nvPr>
        </p:nvSpPr>
        <p:spPr>
          <a:xfrm>
            <a:off x="6553200" y="6019800"/>
            <a:ext cx="2133600" cy="365125"/>
          </a:xfrm>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6252A01E-A5E9-405D-955B-E7E856B7FD67}"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23</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293" name="Line 6"/>
          <p:cNvSpPr>
            <a:spLocks noChangeShapeType="1"/>
          </p:cNvSpPr>
          <p:nvPr/>
        </p:nvSpPr>
        <p:spPr bwMode="auto">
          <a:xfrm>
            <a:off x="0" y="11430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9" name="TextBox 1">
            <a:extLst>
              <a:ext uri="{FF2B5EF4-FFF2-40B4-BE49-F238E27FC236}">
                <a16:creationId xmlns:a16="http://schemas.microsoft.com/office/drawing/2014/main" id="{1564FF66-54D9-45A0-B106-1C11AFD8FE55}"/>
              </a:ext>
            </a:extLst>
          </p:cNvPr>
          <p:cNvSpPr txBox="1">
            <a:spLocks noChangeArrowheads="1"/>
          </p:cNvSpPr>
          <p:nvPr/>
        </p:nvSpPr>
        <p:spPr bwMode="auto">
          <a:xfrm>
            <a:off x="7543799" y="3276600"/>
            <a:ext cx="1602377" cy="10156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Per NSM-2</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February 4, 2021</a:t>
            </a:r>
          </a:p>
        </p:txBody>
      </p:sp>
    </p:spTree>
    <p:extLst>
      <p:ext uri="{BB962C8B-B14F-4D97-AF65-F5344CB8AC3E}">
        <p14:creationId xmlns:p14="http://schemas.microsoft.com/office/powerpoint/2010/main" val="743848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Eisenhower Executive Office Building ( 640x480 )"/>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p:cNvSpPr>
            <a:spLocks noGrp="1" noChangeArrowheads="1"/>
          </p:cNvSpPr>
          <p:nvPr>
            <p:ph type="title"/>
          </p:nvPr>
        </p:nvSpPr>
        <p:spPr/>
        <p:txBody>
          <a:bodyPr>
            <a:normAutofit fontScale="90000"/>
          </a:bodyPr>
          <a:lstStyle/>
          <a:p>
            <a:pPr eaLnBrk="1" hangingPunct="1">
              <a:defRPr/>
            </a:pPr>
            <a:r>
              <a:rPr lang="en-US" sz="4000" b="1" dirty="0"/>
              <a:t>The National Security Council Staff or </a:t>
            </a:r>
            <a:r>
              <a:rPr lang="en-US" sz="4000" b="1" i="1" dirty="0"/>
              <a:t>National Security Staff </a:t>
            </a:r>
            <a:r>
              <a:rPr lang="en-US" sz="4000" b="1" dirty="0"/>
              <a:t>(NSS)</a:t>
            </a:r>
          </a:p>
        </p:txBody>
      </p:sp>
      <p:sp>
        <p:nvSpPr>
          <p:cNvPr id="15364" name="Rectangle 3"/>
          <p:cNvSpPr>
            <a:spLocks noGrp="1" noChangeArrowheads="1"/>
          </p:cNvSpPr>
          <p:nvPr>
            <p:ph idx="1"/>
          </p:nvPr>
        </p:nvSpPr>
        <p:spPr>
          <a:xfrm>
            <a:off x="457200" y="1447800"/>
            <a:ext cx="8229600" cy="5121275"/>
          </a:xfrm>
        </p:spPr>
        <p:txBody>
          <a:bodyPr>
            <a:normAutofit fontScale="92500" lnSpcReduction="10000"/>
          </a:bodyPr>
          <a:lstStyle/>
          <a:p>
            <a:pPr eaLnBrk="1" hangingPunct="1">
              <a:lnSpc>
                <a:spcPct val="90000"/>
              </a:lnSpc>
            </a:pPr>
            <a:r>
              <a:rPr lang="en-US" altLang="en-US" sz="2400" b="1" dirty="0">
                <a:latin typeface="Calibri" panose="020F0502020204030204" pitchFamily="34" charset="0"/>
                <a:cs typeface="Calibri" panose="020F0502020204030204" pitchFamily="34" charset="0"/>
              </a:rPr>
              <a:t>Approximately 300 persons, most in Eisenhower Executive Office Building (EEOB)—across the street from the White House West Wing</a:t>
            </a:r>
          </a:p>
          <a:p>
            <a:pPr eaLnBrk="1" hangingPunct="1">
              <a:lnSpc>
                <a:spcPct val="90000"/>
              </a:lnSpc>
            </a:pPr>
            <a:r>
              <a:rPr lang="en-US" altLang="en-US" sz="2400" b="1" dirty="0">
                <a:latin typeface="Calibri" panose="020F0502020204030204" pitchFamily="34" charset="0"/>
                <a:cs typeface="Calibri" panose="020F0502020204030204" pitchFamily="34" charset="0"/>
              </a:rPr>
              <a:t>Statutorily headed by Executive Secretary / NSC Chief of Staff; but in practice report to the Assistant to the President National Security Advisor (APNSA) and to Homeland Security Advisor</a:t>
            </a:r>
          </a:p>
          <a:p>
            <a:pPr eaLnBrk="1" hangingPunct="1">
              <a:lnSpc>
                <a:spcPct val="90000"/>
              </a:lnSpc>
            </a:pPr>
            <a:r>
              <a:rPr lang="en-US" altLang="en-US" sz="2400" b="1" dirty="0">
                <a:latin typeface="Calibri" panose="020F0502020204030204" pitchFamily="34" charset="0"/>
                <a:cs typeface="Calibri" panose="020F0502020204030204" pitchFamily="34" charset="0"/>
              </a:rPr>
              <a:t>Mix of:</a:t>
            </a:r>
          </a:p>
          <a:p>
            <a:pPr lvl="1" eaLnBrk="1" hangingPunct="1">
              <a:lnSpc>
                <a:spcPct val="90000"/>
              </a:lnSpc>
            </a:pPr>
            <a:r>
              <a:rPr lang="en-US" altLang="en-US" sz="2000" b="1" dirty="0">
                <a:latin typeface="Calibri" panose="020F0502020204030204" pitchFamily="34" charset="0"/>
                <a:cs typeface="Calibri" panose="020F0502020204030204" pitchFamily="34" charset="0"/>
              </a:rPr>
              <a:t> “permanent” staff (about 30) </a:t>
            </a:r>
          </a:p>
          <a:p>
            <a:pPr lvl="1" eaLnBrk="1" hangingPunct="1">
              <a:lnSpc>
                <a:spcPct val="90000"/>
              </a:lnSpc>
            </a:pPr>
            <a:r>
              <a:rPr lang="en-US" altLang="en-US" sz="2000" b="1" dirty="0">
                <a:latin typeface="Calibri" panose="020F0502020204030204" pitchFamily="34" charset="0"/>
                <a:cs typeface="Calibri" panose="020F0502020204030204" pitchFamily="34" charset="0"/>
              </a:rPr>
              <a:t> political appointees (varies, but probably about 75)</a:t>
            </a:r>
          </a:p>
          <a:p>
            <a:pPr lvl="1" eaLnBrk="1" hangingPunct="1">
              <a:lnSpc>
                <a:spcPct val="90000"/>
              </a:lnSpc>
            </a:pPr>
            <a:r>
              <a:rPr lang="en-US" altLang="en-US" sz="2000" b="1" dirty="0">
                <a:latin typeface="Calibri" panose="020F0502020204030204" pitchFamily="34" charset="0"/>
                <a:cs typeface="Calibri" panose="020F0502020204030204" pitchFamily="34" charset="0"/>
              </a:rPr>
              <a:t> </a:t>
            </a:r>
            <a:r>
              <a:rPr lang="en-US" altLang="en-US" sz="2000" b="1" dirty="0" err="1">
                <a:latin typeface="Calibri" panose="020F0502020204030204" pitchFamily="34" charset="0"/>
                <a:cs typeface="Calibri" panose="020F0502020204030204" pitchFamily="34" charset="0"/>
              </a:rPr>
              <a:t>detailees</a:t>
            </a:r>
            <a:r>
              <a:rPr lang="en-US" altLang="en-US" sz="2000" b="1" dirty="0">
                <a:latin typeface="Calibri" panose="020F0502020204030204" pitchFamily="34" charset="0"/>
                <a:cs typeface="Calibri" panose="020F0502020204030204" pitchFamily="34" charset="0"/>
              </a:rPr>
              <a:t> from Departments and Agencies (200 – 225)</a:t>
            </a:r>
          </a:p>
          <a:p>
            <a:pPr eaLnBrk="1" hangingPunct="1">
              <a:lnSpc>
                <a:spcPct val="90000"/>
              </a:lnSpc>
            </a:pPr>
            <a:r>
              <a:rPr lang="en-US" altLang="en-US" sz="2400" b="1" dirty="0">
                <a:latin typeface="Calibri" panose="020F0502020204030204" pitchFamily="34" charset="0"/>
                <a:cs typeface="Calibri" panose="020F0502020204030204" pitchFamily="34" charset="0"/>
              </a:rPr>
              <a:t>Regional and Functional Directorates</a:t>
            </a:r>
          </a:p>
          <a:p>
            <a:pPr eaLnBrk="1" hangingPunct="1">
              <a:lnSpc>
                <a:spcPct val="90000"/>
              </a:lnSpc>
            </a:pPr>
            <a:r>
              <a:rPr lang="en-US" altLang="en-US" sz="2400" b="1" dirty="0">
                <a:latin typeface="Calibri" panose="020F0502020204030204" pitchFamily="34" charset="0"/>
                <a:cs typeface="Calibri" panose="020F0502020204030204" pitchFamily="34" charset="0"/>
              </a:rPr>
              <a:t>Three priorities (in order):</a:t>
            </a:r>
          </a:p>
          <a:p>
            <a:pPr lvl="1" eaLnBrk="1" hangingPunct="1">
              <a:lnSpc>
                <a:spcPct val="90000"/>
              </a:lnSpc>
            </a:pPr>
            <a:r>
              <a:rPr lang="en-US" altLang="en-US" sz="2000" b="1" dirty="0">
                <a:latin typeface="Calibri" panose="020F0502020204030204" pitchFamily="34" charset="0"/>
                <a:cs typeface="Calibri" panose="020F0502020204030204" pitchFamily="34" charset="0"/>
              </a:rPr>
              <a:t>Staff the President</a:t>
            </a:r>
          </a:p>
          <a:p>
            <a:pPr lvl="1" eaLnBrk="1" hangingPunct="1">
              <a:lnSpc>
                <a:spcPct val="90000"/>
              </a:lnSpc>
            </a:pPr>
            <a:r>
              <a:rPr lang="en-US" altLang="en-US" sz="2000" b="1" dirty="0">
                <a:latin typeface="Calibri" panose="020F0502020204030204" pitchFamily="34" charset="0"/>
                <a:cs typeface="Calibri" panose="020F0502020204030204" pitchFamily="34" charset="0"/>
              </a:rPr>
              <a:t>Staff the National Security Advisor and other senior White House officials)</a:t>
            </a:r>
          </a:p>
          <a:p>
            <a:pPr lvl="1">
              <a:lnSpc>
                <a:spcPct val="90000"/>
              </a:lnSpc>
            </a:pPr>
            <a:r>
              <a:rPr lang="en-US" altLang="en-US" sz="2000" b="1" dirty="0">
                <a:latin typeface="Calibri" panose="020F0502020204030204" pitchFamily="34" charset="0"/>
                <a:cs typeface="Calibri" panose="020F0502020204030204" pitchFamily="34" charset="0"/>
              </a:rPr>
              <a:t>Coordinate the Interagency (during crisis and deliberate policy processes) to include the development of integrated strategies</a:t>
            </a:r>
          </a:p>
        </p:txBody>
      </p:sp>
      <p:sp>
        <p:nvSpPr>
          <p:cNvPr id="15365"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0B7F2161-E14F-4D07-B574-8857B5A54B0E}"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24</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48983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3E5AF30-7E6C-40E9-AE57-6D9CD36E3C97}" type="slidenum">
              <a:rPr lang="en-US" altLang="en-US" sz="1400" smtClean="0">
                <a:solidFill>
                  <a:srgbClr val="000000"/>
                </a:solidFill>
              </a:rPr>
              <a:pPr>
                <a:spcBef>
                  <a:spcPct val="0"/>
                </a:spcBef>
                <a:buFontTx/>
                <a:buNone/>
              </a:pPr>
              <a:t>25</a:t>
            </a:fld>
            <a:endParaRPr lang="en-US" altLang="en-US" sz="1400">
              <a:solidFill>
                <a:srgbClr val="000000"/>
              </a:solidFill>
            </a:endParaRPr>
          </a:p>
        </p:txBody>
      </p:sp>
      <p:pic>
        <p:nvPicPr>
          <p:cNvPr id="2457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5763" y="1139825"/>
            <a:ext cx="8377237"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a:extLst>
              <a:ext uri="{FF2B5EF4-FFF2-40B4-BE49-F238E27FC236}">
                <a16:creationId xmlns:a16="http://schemas.microsoft.com/office/drawing/2014/main" id="{AB8F9AF6-249B-4C46-88F9-4ECDCE059B31}"/>
              </a:ext>
            </a:extLst>
          </p:cNvPr>
          <p:cNvSpPr txBox="1">
            <a:spLocks noChangeArrowheads="1"/>
          </p:cNvSpPr>
          <p:nvPr/>
        </p:nvSpPr>
        <p:spPr bwMode="auto">
          <a:xfrm>
            <a:off x="-1892993" y="79375"/>
            <a:ext cx="1291411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3600" b="1">
                <a:solidFill>
                  <a:schemeClr val="tx2"/>
                </a:solidFill>
                <a:latin typeface="+mj-lt"/>
                <a:ea typeface="+mj-ea"/>
                <a:cs typeface="+mj-cs"/>
              </a:defRPr>
            </a:lvl1pPr>
            <a:lvl2pPr algn="ctr"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0000"/>
                </a:solidFill>
                <a:effectLst/>
                <a:uLnTx/>
                <a:uFillTx/>
                <a:latin typeface="Arial"/>
                <a:ea typeface="+mj-ea"/>
                <a:cs typeface="Arial"/>
              </a:rPr>
              <a:t>NSC Crisis Decision Making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Arial"/>
                <a:ea typeface="+mj-ea"/>
                <a:cs typeface="Arial"/>
              </a:rPr>
              <a:t>Syrian Chemical Weapons Use</a:t>
            </a:r>
          </a:p>
        </p:txBody>
      </p:sp>
    </p:spTree>
    <p:extLst>
      <p:ext uri="{BB962C8B-B14F-4D97-AF65-F5344CB8AC3E}">
        <p14:creationId xmlns:p14="http://schemas.microsoft.com/office/powerpoint/2010/main" val="3544088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en-US" altLang="en-US" sz="3200" b="1" dirty="0"/>
              <a:t>Elements of National Power</a:t>
            </a:r>
          </a:p>
        </p:txBody>
      </p:sp>
      <p:sp>
        <p:nvSpPr>
          <p:cNvPr id="19462" name="Rectangle 3"/>
          <p:cNvSpPr>
            <a:spLocks noGrp="1" noChangeArrowheads="1"/>
          </p:cNvSpPr>
          <p:nvPr>
            <p:ph idx="1"/>
          </p:nvPr>
        </p:nvSpPr>
        <p:spPr>
          <a:xfrm>
            <a:off x="248170" y="1143000"/>
            <a:ext cx="4095230" cy="3310849"/>
          </a:xfrm>
          <a:solidFill>
            <a:schemeClr val="bg1"/>
          </a:solidFill>
          <a:ln>
            <a:solidFill>
              <a:schemeClr val="tx1"/>
            </a:solidFill>
            <a:miter lim="800000"/>
            <a:headEnd/>
            <a:tailEnd/>
          </a:ln>
        </p:spPr>
        <p:txBody>
          <a:bodyPr>
            <a:normAutofit fontScale="62500" lnSpcReduction="20000"/>
          </a:bodyPr>
          <a:lstStyle/>
          <a:p>
            <a:pPr eaLnBrk="1" hangingPunct="1"/>
            <a:endParaRPr lang="en-US" altLang="en-US" b="1" dirty="0"/>
          </a:p>
          <a:p>
            <a:pPr eaLnBrk="1" hangingPunct="1"/>
            <a:r>
              <a:rPr lang="en-US" altLang="en-US" b="1" dirty="0"/>
              <a:t>Diplomatic Power</a:t>
            </a:r>
          </a:p>
          <a:p>
            <a:pPr eaLnBrk="1" hangingPunct="1"/>
            <a:r>
              <a:rPr lang="en-US" altLang="en-US" b="1" dirty="0"/>
              <a:t>Informational Power</a:t>
            </a:r>
          </a:p>
          <a:p>
            <a:pPr eaLnBrk="1" hangingPunct="1"/>
            <a:r>
              <a:rPr lang="en-US" altLang="en-US" b="1" dirty="0"/>
              <a:t>Military Power</a:t>
            </a:r>
          </a:p>
          <a:p>
            <a:pPr eaLnBrk="1" hangingPunct="1"/>
            <a:r>
              <a:rPr lang="en-US" altLang="en-US" b="1" dirty="0"/>
              <a:t>Economic Power</a:t>
            </a:r>
          </a:p>
          <a:p>
            <a:pPr marL="0" indent="0" eaLnBrk="1" hangingPunct="1">
              <a:buNone/>
            </a:pPr>
            <a:endParaRPr lang="en-US" altLang="en-US" dirty="0"/>
          </a:p>
          <a:p>
            <a:pPr eaLnBrk="1" hangingPunct="1"/>
            <a:r>
              <a:rPr lang="en-US" altLang="en-US" b="1" i="1" dirty="0">
                <a:solidFill>
                  <a:srgbClr val="7030A0"/>
                </a:solidFill>
              </a:rPr>
              <a:t>Financial Tools (including sanctions)</a:t>
            </a:r>
          </a:p>
          <a:p>
            <a:pPr eaLnBrk="1" hangingPunct="1"/>
            <a:r>
              <a:rPr lang="en-US" altLang="en-US" b="1" i="1" dirty="0">
                <a:solidFill>
                  <a:srgbClr val="7030A0"/>
                </a:solidFill>
              </a:rPr>
              <a:t>Intelligence and Covert Action</a:t>
            </a:r>
          </a:p>
          <a:p>
            <a:pPr eaLnBrk="1" hangingPunct="1"/>
            <a:r>
              <a:rPr lang="en-US" altLang="en-US" b="1" i="1" dirty="0">
                <a:solidFill>
                  <a:srgbClr val="7030A0"/>
                </a:solidFill>
              </a:rPr>
              <a:t>Legal and Law Enforcement</a:t>
            </a:r>
          </a:p>
        </p:txBody>
      </p:sp>
      <p:sp>
        <p:nvSpPr>
          <p:cNvPr id="1945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CEAFBFB-DF89-4EAF-B3F9-340B7BD3E6E4}" type="slidenum">
              <a:rPr lang="en-US" altLang="en-US" sz="1400" smtClean="0">
                <a:solidFill>
                  <a:srgbClr val="000000"/>
                </a:solidFill>
              </a:rPr>
              <a:pPr>
                <a:spcBef>
                  <a:spcPct val="0"/>
                </a:spcBef>
                <a:buFontTx/>
                <a:buNone/>
              </a:pPr>
              <a:t>26</a:t>
            </a:fld>
            <a:endParaRPr lang="en-US" altLang="en-US" sz="1400">
              <a:solidFill>
                <a:srgbClr val="000000"/>
              </a:solidFill>
            </a:endParaRPr>
          </a:p>
        </p:txBody>
      </p:sp>
      <p:pic>
        <p:nvPicPr>
          <p:cNvPr id="19461"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0030" y="1262064"/>
            <a:ext cx="4591570"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4"/>
          <p:cNvSpPr txBox="1">
            <a:spLocks noChangeArrowheads="1"/>
          </p:cNvSpPr>
          <p:nvPr/>
        </p:nvSpPr>
        <p:spPr bwMode="auto">
          <a:xfrm>
            <a:off x="304800" y="4572000"/>
            <a:ext cx="8534400" cy="2031325"/>
          </a:xfrm>
          <a:prstGeom prst="rect">
            <a:avLst/>
          </a:prstGeom>
          <a:solidFill>
            <a:srgbClr val="CCECFF"/>
          </a:solidFill>
          <a:ln w="952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1800" b="1" i="1" dirty="0">
                <a:solidFill>
                  <a:srgbClr val="000000"/>
                </a:solidFill>
              </a:rPr>
              <a:t>Consider:  </a:t>
            </a:r>
            <a:r>
              <a:rPr lang="en-US" altLang="en-US" sz="1800" dirty="0">
                <a:solidFill>
                  <a:srgbClr val="000000"/>
                </a:solidFill>
              </a:rPr>
              <a:t>There has been little variation in the understanding of national interests from 1990 until the present. Differences between various Administrations’ formulations of National Security Strategy can be attributed to personalities; resolving tensions between interests (and assumptions); which objectives and which element(s) of national power are given primacy; how threats and approaches are prioritized; and how much emphasis is given to strategy and strategic planning versus response.</a:t>
            </a:r>
          </a:p>
        </p:txBody>
      </p:sp>
      <p:sp>
        <p:nvSpPr>
          <p:cNvPr id="7" name="Slide Number Placeholder 4">
            <a:extLst>
              <a:ext uri="{FF2B5EF4-FFF2-40B4-BE49-F238E27FC236}">
                <a16:creationId xmlns:a16="http://schemas.microsoft.com/office/drawing/2014/main" id="{5D018DAA-4E38-434E-B710-F7C7B4D393CD}"/>
              </a:ext>
            </a:extLst>
          </p:cNvPr>
          <p:cNvSpPr txBox="1">
            <a:spLocks/>
          </p:cNvSpPr>
          <p:nvPr/>
        </p:nvSpPr>
        <p:spPr>
          <a:xfrm>
            <a:off x="6629400" y="6297275"/>
            <a:ext cx="2133600" cy="365125"/>
          </a:xfrm>
          <a:prstGeom prst="rect">
            <a:avLst/>
          </a:prstGeom>
        </p:spPr>
        <p:txBody>
          <a:bodyPr vert="horz" lIns="91440" tIns="45720" rIns="91440" bIns="45720" rtlCol="0" anchor="ctr"/>
          <a:lstStyle>
            <a:defPPr>
              <a:defRPr lang="en-US"/>
            </a:defPPr>
            <a:lvl1pPr marL="0" algn="r" defTabSz="914400" rtl="0" eaLnBrk="1" latinLnBrk="0" hangingPunct="1">
              <a:spcBef>
                <a:spcPct val="20000"/>
              </a:spcBef>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buNone/>
            </a:pPr>
            <a:fld id="{0B7F2161-E14F-4D07-B574-8857B5A54B0E}" type="slidenum">
              <a:rPr lang="en-US" altLang="en-US" sz="1400" smtClean="0"/>
              <a:pPr>
                <a:buNone/>
              </a:pPr>
              <a:t>26</a:t>
            </a:fld>
            <a:endParaRPr lang="en-US" altLang="en-US" sz="1400" dirty="0"/>
          </a:p>
        </p:txBody>
      </p:sp>
      <p:sp>
        <p:nvSpPr>
          <p:cNvPr id="8" name="TextBox 7">
            <a:extLst>
              <a:ext uri="{FF2B5EF4-FFF2-40B4-BE49-F238E27FC236}">
                <a16:creationId xmlns:a16="http://schemas.microsoft.com/office/drawing/2014/main" id="{3AE7C6DC-32AC-4156-BC7D-25D79788C7B8}"/>
              </a:ext>
            </a:extLst>
          </p:cNvPr>
          <p:cNvSpPr txBox="1">
            <a:spLocks noChangeArrowheads="1"/>
          </p:cNvSpPr>
          <p:nvPr/>
        </p:nvSpPr>
        <p:spPr bwMode="auto">
          <a:xfrm>
            <a:off x="6070245" y="3668813"/>
            <a:ext cx="2640504" cy="584775"/>
          </a:xfrm>
          <a:prstGeom prst="rect">
            <a:avLst/>
          </a:prstGeom>
          <a:solidFill>
            <a:schemeClr val="bg1"/>
          </a:solidFill>
          <a:ln w="9525">
            <a:solidFill>
              <a:schemeClr val="bg1"/>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1600" dirty="0">
                <a:latin typeface="Calibri" panose="020F0502020204030204" pitchFamily="34" charset="0"/>
                <a:cs typeface="Calibri" panose="020F0502020204030204" pitchFamily="34" charset="0"/>
              </a:rPr>
              <a:t>Responding to Syrian Regime Chemical Weapons use</a:t>
            </a:r>
          </a:p>
        </p:txBody>
      </p:sp>
    </p:spTree>
    <p:extLst>
      <p:ext uri="{BB962C8B-B14F-4D97-AF65-F5344CB8AC3E}">
        <p14:creationId xmlns:p14="http://schemas.microsoft.com/office/powerpoint/2010/main" val="2396986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771900" y="2797538"/>
            <a:ext cx="4914900" cy="1143000"/>
          </a:xfrm>
        </p:spPr>
        <p:txBody>
          <a:bodyPr/>
          <a:lstStyle/>
          <a:p>
            <a:pPr eaLnBrk="1" hangingPunct="1"/>
            <a:r>
              <a:rPr lang="en-US" altLang="en-US" sz="4000" b="1" dirty="0"/>
              <a:t>Questions</a:t>
            </a:r>
          </a:p>
        </p:txBody>
      </p:sp>
      <p:sp>
        <p:nvSpPr>
          <p:cNvPr id="22531"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4EE99BE0-46F6-4A5C-BD2F-BBD258B523AB}" type="slidenum">
              <a:rPr lang="en-US" altLang="en-US" sz="1400" smtClean="0">
                <a:solidFill>
                  <a:srgbClr val="000000"/>
                </a:solidFill>
              </a:rPr>
              <a:pPr>
                <a:spcBef>
                  <a:spcPct val="0"/>
                </a:spcBef>
                <a:buFontTx/>
                <a:buNone/>
              </a:pPr>
              <a:t>27</a:t>
            </a:fld>
            <a:endParaRPr lang="en-US" altLang="en-US" sz="1400">
              <a:solidFill>
                <a:srgbClr val="000000"/>
              </a:solidFill>
            </a:endParaRPr>
          </a:p>
        </p:txBody>
      </p:sp>
      <p:pic>
        <p:nvPicPr>
          <p:cNvPr id="2" name="Picture 1">
            <a:extLst>
              <a:ext uri="{FF2B5EF4-FFF2-40B4-BE49-F238E27FC236}">
                <a16:creationId xmlns:a16="http://schemas.microsoft.com/office/drawing/2014/main" id="{D67416BE-3538-40C1-A7B2-3A18A2EF4A3C}"/>
              </a:ext>
            </a:extLst>
          </p:cNvPr>
          <p:cNvPicPr>
            <a:picLocks noChangeAspect="1"/>
          </p:cNvPicPr>
          <p:nvPr/>
        </p:nvPicPr>
        <p:blipFill>
          <a:blip r:embed="rId2"/>
          <a:stretch>
            <a:fillRect/>
          </a:stretch>
        </p:blipFill>
        <p:spPr>
          <a:xfrm>
            <a:off x="665241" y="1066800"/>
            <a:ext cx="3466476" cy="3810000"/>
          </a:xfrm>
          <a:prstGeom prst="rect">
            <a:avLst/>
          </a:prstGeom>
        </p:spPr>
      </p:pic>
      <p:pic>
        <p:nvPicPr>
          <p:cNvPr id="6" name="Picture 5">
            <a:extLst>
              <a:ext uri="{FF2B5EF4-FFF2-40B4-BE49-F238E27FC236}">
                <a16:creationId xmlns:a16="http://schemas.microsoft.com/office/drawing/2014/main" id="{4E75A840-7E37-4A15-BDA6-34C929F57F70}"/>
              </a:ext>
            </a:extLst>
          </p:cNvPr>
          <p:cNvPicPr>
            <a:picLocks noChangeAspect="1"/>
          </p:cNvPicPr>
          <p:nvPr/>
        </p:nvPicPr>
        <p:blipFill>
          <a:blip r:embed="rId3"/>
          <a:stretch>
            <a:fillRect/>
          </a:stretch>
        </p:blipFill>
        <p:spPr>
          <a:xfrm>
            <a:off x="4412823" y="121285"/>
            <a:ext cx="3819664" cy="2546442"/>
          </a:xfrm>
          <a:prstGeom prst="rect">
            <a:avLst/>
          </a:prstGeom>
        </p:spPr>
      </p:pic>
      <p:pic>
        <p:nvPicPr>
          <p:cNvPr id="7" name="Picture 6" descr="A person in a suit standing in front of a window overlooking a city&#10;&#10;Description automatically generated with medium confidence">
            <a:extLst>
              <a:ext uri="{FF2B5EF4-FFF2-40B4-BE49-F238E27FC236}">
                <a16:creationId xmlns:a16="http://schemas.microsoft.com/office/drawing/2014/main" id="{9100E0FC-63F8-4F9F-AE0E-A7DE390D3A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2823" y="3902801"/>
            <a:ext cx="1905000" cy="2540000"/>
          </a:xfrm>
          <a:prstGeom prst="rect">
            <a:avLst/>
          </a:prstGeom>
        </p:spPr>
      </p:pic>
    </p:spTree>
    <p:extLst>
      <p:ext uri="{BB962C8B-B14F-4D97-AF65-F5344CB8AC3E}">
        <p14:creationId xmlns:p14="http://schemas.microsoft.com/office/powerpoint/2010/main" val="3221041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buFontTx/>
              <a:buNone/>
            </a:pPr>
            <a:fld id="{743A13AE-C9FF-46A2-9A85-33D55E3388EE}" type="slidenum">
              <a:rPr lang="en-US" altLang="en-US" sz="1400" smtClean="0">
                <a:solidFill>
                  <a:srgbClr val="000000"/>
                </a:solidFill>
                <a:latin typeface="+mn-lt"/>
                <a:ea typeface="ＭＳ Ｐゴシック" panose="020B0600070205080204" pitchFamily="34" charset="-128"/>
              </a:rPr>
              <a:pPr algn="r" fontAlgn="base">
                <a:spcBef>
                  <a:spcPct val="0"/>
                </a:spcBef>
                <a:spcAft>
                  <a:spcPct val="0"/>
                </a:spcAft>
                <a:buFontTx/>
                <a:buNone/>
              </a:pPr>
              <a:t>3</a:t>
            </a:fld>
            <a:endParaRPr lang="en-US" altLang="en-US" sz="1400" dirty="0">
              <a:solidFill>
                <a:srgbClr val="000000"/>
              </a:solidFill>
              <a:latin typeface="+mn-lt"/>
              <a:ea typeface="ＭＳ Ｐゴシック" panose="020B0600070205080204" pitchFamily="34" charset="-128"/>
            </a:endParaRPr>
          </a:p>
        </p:txBody>
      </p:sp>
      <p:sp>
        <p:nvSpPr>
          <p:cNvPr id="5123" name="Rectangle 2"/>
          <p:cNvSpPr>
            <a:spLocks noChangeArrowheads="1"/>
          </p:cNvSpPr>
          <p:nvPr/>
        </p:nvSpPr>
        <p:spPr bwMode="auto">
          <a:xfrm>
            <a:off x="685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3600" b="1" dirty="0">
                <a:solidFill>
                  <a:srgbClr val="000000"/>
                </a:solidFill>
                <a:latin typeface="Calibri" panose="020F0502020204030204" pitchFamily="34" charset="0"/>
                <a:ea typeface="ＭＳ Ｐゴシック" panose="020B0600070205080204" pitchFamily="34" charset="-128"/>
                <a:cs typeface="Calibri" panose="020F0502020204030204" pitchFamily="34" charset="0"/>
              </a:rPr>
              <a:t>U.S. National Government </a:t>
            </a:r>
          </a:p>
          <a:p>
            <a:pPr algn="ctr" fontAlgn="base">
              <a:spcBef>
                <a:spcPct val="0"/>
              </a:spcBef>
              <a:spcAft>
                <a:spcPct val="0"/>
              </a:spcAft>
              <a:buFontTx/>
              <a:buNone/>
            </a:pPr>
            <a:r>
              <a:rPr lang="en-US" altLang="en-US" sz="2000" b="1" dirty="0">
                <a:solidFill>
                  <a:srgbClr val="000000"/>
                </a:solidFill>
                <a:latin typeface="Calibri" panose="020F0502020204030204" pitchFamily="34" charset="0"/>
                <a:ea typeface="ＭＳ Ｐゴシック" panose="020B0600070205080204" pitchFamily="34" charset="-128"/>
                <a:cs typeface="Calibri" panose="020F0502020204030204" pitchFamily="34" charset="0"/>
              </a:rPr>
              <a:t>(117</a:t>
            </a:r>
            <a:r>
              <a:rPr lang="en-US" altLang="en-US" sz="2000" b="1" baseline="30000" dirty="0">
                <a:solidFill>
                  <a:srgbClr val="000000"/>
                </a:solidFill>
                <a:latin typeface="Calibri" panose="020F0502020204030204" pitchFamily="34" charset="0"/>
                <a:ea typeface="ＭＳ Ｐゴシック" panose="020B0600070205080204" pitchFamily="34" charset="-128"/>
                <a:cs typeface="Calibri" panose="020F0502020204030204" pitchFamily="34" charset="0"/>
              </a:rPr>
              <a:t>th</a:t>
            </a:r>
            <a:r>
              <a:rPr lang="en-US" altLang="en-US" sz="2000" b="1" dirty="0">
                <a:solidFill>
                  <a:srgbClr val="000000"/>
                </a:solidFill>
                <a:latin typeface="Calibri" panose="020F0502020204030204" pitchFamily="34" charset="0"/>
                <a:ea typeface="ＭＳ Ｐゴシック" panose="020B0600070205080204" pitchFamily="34" charset="-128"/>
                <a:cs typeface="Calibri" panose="020F0502020204030204" pitchFamily="34" charset="0"/>
              </a:rPr>
              <a:t> Congress, 2021-2023)</a:t>
            </a:r>
          </a:p>
        </p:txBody>
      </p:sp>
      <p:graphicFrame>
        <p:nvGraphicFramePr>
          <p:cNvPr id="55298" name="Object 2"/>
          <p:cNvGraphicFramePr>
            <a:graphicFrameLocks noChangeAspect="1"/>
          </p:cNvGraphicFramePr>
          <p:nvPr/>
        </p:nvGraphicFramePr>
        <p:xfrm>
          <a:off x="1828800" y="1098550"/>
          <a:ext cx="5562600" cy="1187450"/>
        </p:xfrm>
        <a:graphic>
          <a:graphicData uri="http://schemas.openxmlformats.org/presentationml/2006/ole">
            <mc:AlternateContent xmlns:mc="http://schemas.openxmlformats.org/markup-compatibility/2006">
              <mc:Choice xmlns:v="urn:schemas-microsoft-com:vml" Requires="v">
                <p:oleObj spid="_x0000_s1030" name="Microsoft Organization Chart" r:id="rId4" imgW="5771880" imgH="1231560" progId="MSOrgChart.2">
                  <p:embed followColorScheme="full"/>
                </p:oleObj>
              </mc:Choice>
              <mc:Fallback>
                <p:oleObj name="Microsoft Organization Chart" r:id="rId4" imgW="5771880" imgH="1231560" progId="MSOrgChart.2">
                  <p:embed followColorScheme="full"/>
                  <p:pic>
                    <p:nvPicPr>
                      <p:cNvPr id="55298" name="Object 2"/>
                      <p:cNvPicPr>
                        <a:picLocks noChangeAspect="1" noChangeArrowheads="1"/>
                      </p:cNvPicPr>
                      <p:nvPr/>
                    </p:nvPicPr>
                    <p:blipFill>
                      <a:blip r:embed="rId5"/>
                      <a:srcRect/>
                      <a:stretch>
                        <a:fillRect/>
                      </a:stretch>
                    </p:blipFill>
                    <p:spPr bwMode="auto">
                      <a:xfrm>
                        <a:off x="1828800" y="1098550"/>
                        <a:ext cx="5562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301" name="Line 4"/>
          <p:cNvSpPr>
            <a:spLocks noChangeShapeType="1"/>
          </p:cNvSpPr>
          <p:nvPr/>
        </p:nvSpPr>
        <p:spPr bwMode="auto">
          <a:xfrm>
            <a:off x="4572000" y="2286000"/>
            <a:ext cx="0" cy="2438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55302" name="AutoShape 5"/>
          <p:cNvSpPr>
            <a:spLocks noChangeArrowheads="1"/>
          </p:cNvSpPr>
          <p:nvPr/>
        </p:nvSpPr>
        <p:spPr bwMode="auto">
          <a:xfrm>
            <a:off x="3352800" y="2514600"/>
            <a:ext cx="2667000" cy="1600200"/>
          </a:xfrm>
          <a:prstGeom prst="roundRect">
            <a:avLst>
              <a:gd name="adj" fmla="val 16667"/>
            </a:avLst>
          </a:prstGeom>
          <a:solidFill>
            <a:srgbClr val="CCECFF"/>
          </a:solidFill>
          <a:ln w="2857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endParaRPr lang="en-US" altLang="en-US" sz="1600" dirty="0">
              <a:solidFill>
                <a:srgbClr val="808080"/>
              </a:solidFill>
              <a:ea typeface="ＭＳ Ｐゴシック" panose="020B0600070205080204" pitchFamily="34" charset="-128"/>
            </a:endParaRPr>
          </a:p>
          <a:p>
            <a:pPr algn="ctr" fontAlgn="base">
              <a:spcBef>
                <a:spcPct val="0"/>
              </a:spcBef>
              <a:spcAft>
                <a:spcPct val="0"/>
              </a:spcAft>
              <a:buSzPct val="125000"/>
              <a:buFontTx/>
              <a:buNone/>
            </a:pPr>
            <a:r>
              <a:rPr lang="en-US" altLang="en-US" sz="1800" dirty="0">
                <a:solidFill>
                  <a:srgbClr val="222268"/>
                </a:solidFill>
                <a:ea typeface="ＭＳ Ｐゴシック" panose="020B0600070205080204" pitchFamily="34" charset="-128"/>
              </a:rPr>
              <a:t> </a:t>
            </a:r>
            <a:r>
              <a:rPr lang="en-US" altLang="en-US" sz="1600" b="1" dirty="0">
                <a:solidFill>
                  <a:srgbClr val="222268"/>
                </a:solidFill>
                <a:ea typeface="ＭＳ Ｐゴシック" panose="020B0600070205080204" pitchFamily="34" charset="-128"/>
              </a:rPr>
              <a:t>THE PRESIDENT</a:t>
            </a:r>
          </a:p>
          <a:p>
            <a:pPr algn="ctr" fontAlgn="base">
              <a:spcBef>
                <a:spcPct val="0"/>
              </a:spcBef>
              <a:spcAft>
                <a:spcPct val="0"/>
              </a:spcAft>
              <a:buSzPct val="125000"/>
              <a:buFontTx/>
              <a:buNone/>
            </a:pPr>
            <a:r>
              <a:rPr lang="en-US" altLang="en-US" sz="1600" b="1" dirty="0">
                <a:solidFill>
                  <a:srgbClr val="222268"/>
                </a:solidFill>
                <a:ea typeface="ＭＳ Ｐゴシック" panose="020B0600070205080204" pitchFamily="34" charset="-128"/>
              </a:rPr>
              <a:t>   VICE PRESIDENT</a:t>
            </a:r>
          </a:p>
          <a:p>
            <a:pPr algn="ctr" fontAlgn="base">
              <a:spcBef>
                <a:spcPct val="0"/>
              </a:spcBef>
              <a:spcAft>
                <a:spcPct val="0"/>
              </a:spcAft>
              <a:buSzPct val="125000"/>
              <a:buFontTx/>
              <a:buNone/>
            </a:pPr>
            <a:r>
              <a:rPr lang="en-US" altLang="en-US" sz="1200" b="1" dirty="0">
                <a:solidFill>
                  <a:srgbClr val="222268"/>
                </a:solidFill>
                <a:ea typeface="ＭＳ Ｐゴシック" panose="020B0600070205080204" pitchFamily="34" charset="-128"/>
              </a:rPr>
              <a:t>(Both Elected Nationally to 4-Year </a:t>
            </a:r>
          </a:p>
          <a:p>
            <a:pPr algn="ctr" fontAlgn="base">
              <a:spcBef>
                <a:spcPct val="0"/>
              </a:spcBef>
              <a:spcAft>
                <a:spcPct val="0"/>
              </a:spcAft>
              <a:buSzPct val="125000"/>
              <a:buFontTx/>
              <a:buNone/>
            </a:pPr>
            <a:r>
              <a:rPr lang="en-US" altLang="en-US" sz="1200" b="1" dirty="0">
                <a:solidFill>
                  <a:srgbClr val="222268"/>
                </a:solidFill>
                <a:ea typeface="ＭＳ Ｐゴシック" panose="020B0600070205080204" pitchFamily="34" charset="-128"/>
              </a:rPr>
              <a:t>Terms but </a:t>
            </a:r>
            <a:r>
              <a:rPr lang="en-US" altLang="en-US" sz="1200" b="1" dirty="0">
                <a:solidFill>
                  <a:srgbClr val="7030A0"/>
                </a:solidFill>
                <a:ea typeface="ＭＳ Ｐゴシック" panose="020B0600070205080204" pitchFamily="34" charset="-128"/>
              </a:rPr>
              <a:t>Limited to Two Terms</a:t>
            </a:r>
            <a:r>
              <a:rPr lang="en-US" altLang="en-US" sz="1200" b="1" dirty="0">
                <a:solidFill>
                  <a:srgbClr val="222268"/>
                </a:solidFill>
                <a:ea typeface="ＭＳ Ｐゴシック" panose="020B0600070205080204" pitchFamily="34" charset="-128"/>
              </a:rPr>
              <a:t>)</a:t>
            </a:r>
          </a:p>
          <a:p>
            <a:pPr algn="ctr" fontAlgn="base">
              <a:spcBef>
                <a:spcPct val="0"/>
              </a:spcBef>
              <a:spcAft>
                <a:spcPct val="0"/>
              </a:spcAft>
              <a:buSzPct val="125000"/>
              <a:buFontTx/>
              <a:buNone/>
            </a:pPr>
            <a:r>
              <a:rPr lang="en-US" altLang="en-US" sz="1800" b="1" dirty="0">
                <a:solidFill>
                  <a:srgbClr val="222268"/>
                </a:solidFill>
                <a:ea typeface="ＭＳ Ｐゴシック" panose="020B0600070205080204" pitchFamily="34" charset="-128"/>
              </a:rPr>
              <a:t> </a:t>
            </a:r>
            <a:r>
              <a:rPr lang="en-US" altLang="en-US" sz="1400" b="1" dirty="0">
                <a:solidFill>
                  <a:srgbClr val="222268"/>
                </a:solidFill>
                <a:ea typeface="ＭＳ Ｐゴシック" panose="020B0600070205080204" pitchFamily="34" charset="-128"/>
              </a:rPr>
              <a:t>Executive Office</a:t>
            </a:r>
          </a:p>
          <a:p>
            <a:pPr algn="ctr" fontAlgn="base">
              <a:spcBef>
                <a:spcPct val="0"/>
              </a:spcBef>
              <a:spcAft>
                <a:spcPct val="0"/>
              </a:spcAft>
              <a:buFontTx/>
              <a:buNone/>
            </a:pPr>
            <a:r>
              <a:rPr lang="en-US" altLang="en-US" sz="1400" b="1" dirty="0">
                <a:solidFill>
                  <a:srgbClr val="222268"/>
                </a:solidFill>
                <a:ea typeface="ＭＳ Ｐゴシック" panose="020B0600070205080204" pitchFamily="34" charset="-128"/>
              </a:rPr>
              <a:t>   of the President</a:t>
            </a:r>
          </a:p>
          <a:p>
            <a:pPr algn="ctr" fontAlgn="base">
              <a:spcBef>
                <a:spcPct val="0"/>
              </a:spcBef>
              <a:spcAft>
                <a:spcPct val="0"/>
              </a:spcAft>
              <a:buFontTx/>
              <a:buNone/>
            </a:pPr>
            <a:endParaRPr lang="en-US" altLang="en-US" sz="1400" b="1" dirty="0">
              <a:solidFill>
                <a:srgbClr val="808080"/>
              </a:solidFill>
              <a:ea typeface="ＭＳ Ｐゴシック" panose="020B0600070205080204" pitchFamily="34" charset="-128"/>
            </a:endParaRPr>
          </a:p>
        </p:txBody>
      </p:sp>
      <p:sp>
        <p:nvSpPr>
          <p:cNvPr id="55303" name="AutoShape 6"/>
          <p:cNvSpPr>
            <a:spLocks noChangeArrowheads="1"/>
          </p:cNvSpPr>
          <p:nvPr/>
        </p:nvSpPr>
        <p:spPr bwMode="auto">
          <a:xfrm>
            <a:off x="3200400" y="4267200"/>
            <a:ext cx="4419600" cy="1295400"/>
          </a:xfrm>
          <a:prstGeom prst="roundRect">
            <a:avLst>
              <a:gd name="adj" fmla="val 16667"/>
            </a:avLst>
          </a:prstGeom>
          <a:solidFill>
            <a:srgbClr val="CCECFF"/>
          </a:solidFill>
          <a:ln w="2857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1800" b="1" dirty="0">
                <a:solidFill>
                  <a:srgbClr val="222268"/>
                </a:solidFill>
                <a:ea typeface="ＭＳ Ｐゴシック" panose="020B0600070205080204" pitchFamily="34" charset="-128"/>
              </a:rPr>
              <a:t> </a:t>
            </a:r>
            <a:r>
              <a:rPr lang="en-US" altLang="en-US" sz="1600" b="1" dirty="0">
                <a:solidFill>
                  <a:srgbClr val="222268"/>
                </a:solidFill>
                <a:ea typeface="ＭＳ Ｐゴシック" panose="020B0600070205080204" pitchFamily="34" charset="-128"/>
              </a:rPr>
              <a:t>15 Departments</a:t>
            </a:r>
          </a:p>
          <a:p>
            <a:pPr algn="ctr" fontAlgn="base">
              <a:spcBef>
                <a:spcPct val="0"/>
              </a:spcBef>
              <a:spcAft>
                <a:spcPct val="0"/>
              </a:spcAft>
              <a:buFontTx/>
              <a:buNone/>
            </a:pPr>
            <a:r>
              <a:rPr lang="en-US" altLang="en-US" sz="1600" b="1" dirty="0">
                <a:solidFill>
                  <a:srgbClr val="222268"/>
                </a:solidFill>
                <a:ea typeface="ＭＳ Ｐゴシック" panose="020B0600070205080204" pitchFamily="34" charset="-128"/>
              </a:rPr>
              <a:t> 60+ Agencies and Gov’t. Corporations</a:t>
            </a:r>
          </a:p>
          <a:p>
            <a:pPr algn="ctr" fontAlgn="base">
              <a:spcBef>
                <a:spcPct val="0"/>
              </a:spcBef>
              <a:spcAft>
                <a:spcPct val="0"/>
              </a:spcAft>
            </a:pPr>
            <a:endParaRPr lang="en-US" altLang="en-US" sz="1600" b="1" dirty="0">
              <a:solidFill>
                <a:srgbClr val="009999"/>
              </a:solidFill>
              <a:ea typeface="ＭＳ Ｐゴシック" panose="020B0600070205080204" pitchFamily="34" charset="-128"/>
            </a:endParaRPr>
          </a:p>
        </p:txBody>
      </p:sp>
      <p:sp>
        <p:nvSpPr>
          <p:cNvPr id="55304" name="Line 7"/>
          <p:cNvSpPr>
            <a:spLocks noChangeShapeType="1"/>
          </p:cNvSpPr>
          <p:nvPr/>
        </p:nvSpPr>
        <p:spPr bwMode="auto">
          <a:xfrm>
            <a:off x="2057400" y="2286000"/>
            <a:ext cx="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55305" name="Line 8"/>
          <p:cNvSpPr>
            <a:spLocks noChangeShapeType="1"/>
          </p:cNvSpPr>
          <p:nvPr/>
        </p:nvSpPr>
        <p:spPr bwMode="auto">
          <a:xfrm>
            <a:off x="6934200" y="2286000"/>
            <a:ext cx="0" cy="457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55306" name="AutoShape 9"/>
          <p:cNvSpPr>
            <a:spLocks noChangeArrowheads="1"/>
          </p:cNvSpPr>
          <p:nvPr/>
        </p:nvSpPr>
        <p:spPr bwMode="auto">
          <a:xfrm>
            <a:off x="6172200" y="2667000"/>
            <a:ext cx="2362200" cy="914400"/>
          </a:xfrm>
          <a:prstGeom prst="roundRect">
            <a:avLst>
              <a:gd name="adj" fmla="val 16667"/>
            </a:avLst>
          </a:prstGeom>
          <a:solidFill>
            <a:srgbClr val="CCCCFF"/>
          </a:solidFill>
          <a:ln w="2857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endParaRPr lang="en-US" altLang="en-US" sz="1600">
              <a:solidFill>
                <a:srgbClr val="000000"/>
              </a:solidFill>
              <a:ea typeface="ＭＳ Ｐゴシック" panose="020B0600070205080204" pitchFamily="34" charset="-128"/>
            </a:endParaRPr>
          </a:p>
          <a:p>
            <a:pPr algn="ctr" fontAlgn="base">
              <a:spcBef>
                <a:spcPct val="0"/>
              </a:spcBef>
              <a:spcAft>
                <a:spcPct val="0"/>
              </a:spcAft>
              <a:buSzPct val="125000"/>
              <a:buFontTx/>
              <a:buNone/>
            </a:pPr>
            <a:r>
              <a:rPr lang="en-US" altLang="en-US" sz="1800" b="1">
                <a:solidFill>
                  <a:srgbClr val="808080"/>
                </a:solidFill>
                <a:ea typeface="ＭＳ Ｐゴシック" panose="020B0600070205080204" pitchFamily="34" charset="-128"/>
              </a:rPr>
              <a:t> </a:t>
            </a:r>
            <a:r>
              <a:rPr lang="en-US" altLang="en-US" sz="1600" b="1">
                <a:solidFill>
                  <a:srgbClr val="222268"/>
                </a:solidFill>
                <a:ea typeface="ＭＳ Ｐゴシック" panose="020B0600070205080204" pitchFamily="34" charset="-128"/>
              </a:rPr>
              <a:t>SUPREME COURT</a:t>
            </a:r>
          </a:p>
          <a:p>
            <a:pPr algn="ctr" fontAlgn="base">
              <a:spcBef>
                <a:spcPct val="0"/>
              </a:spcBef>
              <a:spcAft>
                <a:spcPct val="0"/>
              </a:spcAft>
              <a:buSzPct val="125000"/>
              <a:buFontTx/>
              <a:buNone/>
            </a:pPr>
            <a:r>
              <a:rPr lang="en-US" altLang="en-US" sz="1600" b="1">
                <a:solidFill>
                  <a:srgbClr val="222268"/>
                </a:solidFill>
                <a:ea typeface="ＭＳ Ｐゴシック" panose="020B0600070205080204" pitchFamily="34" charset="-128"/>
              </a:rPr>
              <a:t>LOWER COURTS</a:t>
            </a:r>
          </a:p>
          <a:p>
            <a:pPr algn="ctr" fontAlgn="base">
              <a:spcBef>
                <a:spcPct val="0"/>
              </a:spcBef>
              <a:spcAft>
                <a:spcPct val="0"/>
              </a:spcAft>
              <a:buSzPct val="125000"/>
              <a:buFontTx/>
              <a:buNone/>
            </a:pPr>
            <a:r>
              <a:rPr lang="en-US" altLang="en-US" sz="1600" b="1">
                <a:solidFill>
                  <a:srgbClr val="222268"/>
                </a:solidFill>
                <a:ea typeface="ＭＳ Ｐゴシック" panose="020B0600070205080204" pitchFamily="34" charset="-128"/>
              </a:rPr>
              <a:t>(Appointed for Life)</a:t>
            </a:r>
          </a:p>
          <a:p>
            <a:pPr algn="ctr" fontAlgn="base">
              <a:spcBef>
                <a:spcPct val="0"/>
              </a:spcBef>
              <a:spcAft>
                <a:spcPct val="0"/>
              </a:spcAft>
              <a:buFontTx/>
              <a:buNone/>
            </a:pPr>
            <a:endParaRPr lang="en-US" altLang="en-US" sz="1600" b="1">
              <a:solidFill>
                <a:srgbClr val="808080"/>
              </a:solidFill>
              <a:ea typeface="ＭＳ Ｐゴシック" panose="020B0600070205080204" pitchFamily="34" charset="-128"/>
            </a:endParaRPr>
          </a:p>
        </p:txBody>
      </p:sp>
      <p:pic>
        <p:nvPicPr>
          <p:cNvPr id="5131" name="Picture 11" descr="Ndulogo.jpg (21002 byt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67763" y="0"/>
            <a:ext cx="37623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9" name="AutoShape 12"/>
          <p:cNvSpPr>
            <a:spLocks noChangeArrowheads="1"/>
          </p:cNvSpPr>
          <p:nvPr/>
        </p:nvSpPr>
        <p:spPr bwMode="auto">
          <a:xfrm>
            <a:off x="304800" y="2497138"/>
            <a:ext cx="2819400" cy="2476500"/>
          </a:xfrm>
          <a:prstGeom prst="roundRect">
            <a:avLst>
              <a:gd name="adj" fmla="val 16667"/>
            </a:avLst>
          </a:prstGeom>
          <a:solidFill>
            <a:srgbClr val="00CC99"/>
          </a:solidFill>
          <a:ln w="2857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1600" b="1">
                <a:solidFill>
                  <a:srgbClr val="222268"/>
                </a:solidFill>
                <a:ea typeface="ＭＳ Ｐゴシック" panose="020B0600070205080204" pitchFamily="34" charset="-128"/>
              </a:rPr>
              <a:t>HOUSE of </a:t>
            </a:r>
          </a:p>
          <a:p>
            <a:pPr algn="ctr" fontAlgn="base">
              <a:spcBef>
                <a:spcPct val="0"/>
              </a:spcBef>
              <a:spcAft>
                <a:spcPct val="0"/>
              </a:spcAft>
              <a:buFontTx/>
              <a:buNone/>
            </a:pPr>
            <a:r>
              <a:rPr lang="en-US" altLang="en-US" sz="1600" b="1">
                <a:solidFill>
                  <a:srgbClr val="222268"/>
                </a:solidFill>
                <a:ea typeface="ＭＳ Ｐゴシック" panose="020B0600070205080204" pitchFamily="34" charset="-128"/>
              </a:rPr>
              <a:t>REPRESENTATIVES</a:t>
            </a:r>
            <a:r>
              <a:rPr lang="en-US" altLang="en-US" sz="1600" b="1">
                <a:solidFill>
                  <a:srgbClr val="222268"/>
                </a:solidFill>
                <a:latin typeface="Times New Roman" panose="02020603050405020304" pitchFamily="18" charset="0"/>
                <a:ea typeface="ＭＳ Ｐゴシック" panose="020B0600070205080204" pitchFamily="34" charset="-128"/>
              </a:rPr>
              <a:t> </a:t>
            </a:r>
          </a:p>
          <a:p>
            <a:pPr algn="ctr" fontAlgn="base">
              <a:spcBef>
                <a:spcPct val="0"/>
              </a:spcBef>
              <a:spcAft>
                <a:spcPct val="0"/>
              </a:spcAft>
              <a:buFontTx/>
              <a:buNone/>
            </a:pPr>
            <a:r>
              <a:rPr lang="en-US" altLang="en-US" sz="1400" b="1">
                <a:solidFill>
                  <a:srgbClr val="222268"/>
                </a:solidFill>
                <a:latin typeface="Times New Roman" panose="02020603050405020304" pitchFamily="18" charset="0"/>
                <a:ea typeface="ＭＳ Ｐゴシック" panose="020B0600070205080204" pitchFamily="34" charset="-128"/>
              </a:rPr>
              <a:t>(435 – 1 per 716,000 </a:t>
            </a:r>
          </a:p>
          <a:p>
            <a:pPr algn="ctr" fontAlgn="base">
              <a:spcBef>
                <a:spcPct val="0"/>
              </a:spcBef>
              <a:spcAft>
                <a:spcPct val="0"/>
              </a:spcAft>
              <a:buFontTx/>
              <a:buNone/>
            </a:pPr>
            <a:r>
              <a:rPr lang="en-US" altLang="en-US" sz="1400" b="1">
                <a:solidFill>
                  <a:srgbClr val="222268"/>
                </a:solidFill>
                <a:latin typeface="Times New Roman" panose="02020603050405020304" pitchFamily="18" charset="0"/>
                <a:ea typeface="ＭＳ Ｐゴシック" panose="020B0600070205080204" pitchFamily="34" charset="-128"/>
              </a:rPr>
              <a:t>Constituency, elected</a:t>
            </a:r>
          </a:p>
          <a:p>
            <a:pPr algn="ctr" fontAlgn="base">
              <a:spcBef>
                <a:spcPct val="0"/>
              </a:spcBef>
              <a:spcAft>
                <a:spcPct val="0"/>
              </a:spcAft>
              <a:buFontTx/>
              <a:buNone/>
            </a:pPr>
            <a:r>
              <a:rPr lang="en-US" altLang="en-US" sz="1400" b="1">
                <a:solidFill>
                  <a:srgbClr val="222268"/>
                </a:solidFill>
                <a:latin typeface="Times New Roman" panose="02020603050405020304" pitchFamily="18" charset="0"/>
                <a:ea typeface="ＭＳ Ｐゴシック" panose="020B0600070205080204" pitchFamily="34" charset="-128"/>
              </a:rPr>
              <a:t>   to 2-Year Terms)</a:t>
            </a:r>
          </a:p>
          <a:p>
            <a:pPr algn="ctr" fontAlgn="base">
              <a:spcBef>
                <a:spcPct val="0"/>
              </a:spcBef>
              <a:spcAft>
                <a:spcPct val="0"/>
              </a:spcAft>
              <a:buFontTx/>
              <a:buNone/>
            </a:pPr>
            <a:endParaRPr lang="en-US" altLang="en-US" sz="1200" b="1">
              <a:solidFill>
                <a:srgbClr val="222268"/>
              </a:solidFill>
              <a:latin typeface="Times New Roman" panose="02020603050405020304" pitchFamily="18" charset="0"/>
              <a:ea typeface="ＭＳ Ｐゴシック" panose="020B0600070205080204" pitchFamily="34" charset="-128"/>
            </a:endParaRPr>
          </a:p>
          <a:p>
            <a:pPr algn="ctr" fontAlgn="base">
              <a:spcBef>
                <a:spcPct val="0"/>
              </a:spcBef>
              <a:spcAft>
                <a:spcPct val="0"/>
              </a:spcAft>
              <a:buFontTx/>
              <a:buNone/>
            </a:pPr>
            <a:r>
              <a:rPr lang="en-US" altLang="en-US" sz="1600" b="1">
                <a:solidFill>
                  <a:srgbClr val="222268"/>
                </a:solidFill>
                <a:ea typeface="ＭＳ Ｐゴシック" panose="020B0600070205080204" pitchFamily="34" charset="-128"/>
              </a:rPr>
              <a:t>SENATE </a:t>
            </a:r>
          </a:p>
          <a:p>
            <a:pPr algn="ctr" fontAlgn="base">
              <a:spcBef>
                <a:spcPct val="0"/>
              </a:spcBef>
              <a:spcAft>
                <a:spcPct val="0"/>
              </a:spcAft>
              <a:buFontTx/>
              <a:buNone/>
            </a:pPr>
            <a:r>
              <a:rPr lang="en-US" altLang="en-US" sz="1400" b="1">
                <a:solidFill>
                  <a:srgbClr val="222268"/>
                </a:solidFill>
                <a:ea typeface="ＭＳ Ｐゴシック" panose="020B0600070205080204" pitchFamily="34" charset="-128"/>
              </a:rPr>
              <a:t>(100 – 2 per 50 states, </a:t>
            </a:r>
          </a:p>
          <a:p>
            <a:pPr algn="ctr" fontAlgn="base">
              <a:spcBef>
                <a:spcPct val="0"/>
              </a:spcBef>
              <a:spcAft>
                <a:spcPct val="0"/>
              </a:spcAft>
              <a:buFontTx/>
              <a:buNone/>
            </a:pPr>
            <a:r>
              <a:rPr lang="en-US" altLang="en-US" sz="1400" b="1">
                <a:solidFill>
                  <a:srgbClr val="222268"/>
                </a:solidFill>
                <a:ea typeface="ＭＳ Ｐゴシック" panose="020B0600070205080204" pitchFamily="34" charset="-128"/>
              </a:rPr>
              <a:t> elected to 6-Year Terms</a:t>
            </a:r>
            <a:r>
              <a:rPr lang="en-US" altLang="en-US" sz="1400" b="1">
                <a:solidFill>
                  <a:srgbClr val="808080"/>
                </a:solidFill>
                <a:ea typeface="ＭＳ Ｐゴシック" panose="020B0600070205080204" pitchFamily="34" charset="-128"/>
              </a:rPr>
              <a:t>)</a:t>
            </a:r>
          </a:p>
        </p:txBody>
      </p:sp>
      <p:sp>
        <p:nvSpPr>
          <p:cNvPr id="5133" name="Line 40"/>
          <p:cNvSpPr>
            <a:spLocks noChangeShapeType="1"/>
          </p:cNvSpPr>
          <p:nvPr/>
        </p:nvSpPr>
        <p:spPr bwMode="auto">
          <a:xfrm flipV="1">
            <a:off x="7620000" y="1828800"/>
            <a:ext cx="762000" cy="76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5134" name="Line 41"/>
          <p:cNvSpPr>
            <a:spLocks noChangeShapeType="1"/>
          </p:cNvSpPr>
          <p:nvPr/>
        </p:nvSpPr>
        <p:spPr bwMode="auto">
          <a:xfrm flipV="1">
            <a:off x="8229600" y="1371600"/>
            <a:ext cx="533400" cy="838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useBgFill="1">
        <p:nvSpPr>
          <p:cNvPr id="5135" name="TextBox 17"/>
          <p:cNvSpPr txBox="1">
            <a:spLocks noChangeArrowheads="1"/>
          </p:cNvSpPr>
          <p:nvPr/>
        </p:nvSpPr>
        <p:spPr bwMode="auto">
          <a:xfrm>
            <a:off x="50800" y="0"/>
            <a:ext cx="558800" cy="60960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endParaRPr lang="en-US" altLang="en-US" sz="1400">
              <a:solidFill>
                <a:srgbClr val="A50021"/>
              </a:solidFill>
              <a:latin typeface="Times New Roman" panose="02020603050405020304" pitchFamily="18" charset="0"/>
              <a:ea typeface="ＭＳ Ｐゴシック" panose="020B0600070205080204" pitchFamily="34" charset="-128"/>
            </a:endParaRPr>
          </a:p>
        </p:txBody>
      </p:sp>
      <p:sp useBgFill="1">
        <p:nvSpPr>
          <p:cNvPr id="5136" name="TextBox 18"/>
          <p:cNvSpPr txBox="1">
            <a:spLocks noChangeArrowheads="1"/>
          </p:cNvSpPr>
          <p:nvPr/>
        </p:nvSpPr>
        <p:spPr bwMode="auto">
          <a:xfrm>
            <a:off x="8686800" y="0"/>
            <a:ext cx="457200" cy="53340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endParaRPr lang="en-US" altLang="en-US" sz="1400">
              <a:solidFill>
                <a:srgbClr val="A50021"/>
              </a:solidFill>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54755803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0"/>
            <a:ext cx="5822556"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Article I:  The Legislature</a:t>
            </a:r>
          </a:p>
        </p:txBody>
      </p:sp>
      <p:sp>
        <p:nvSpPr>
          <p:cNvPr id="5" name="TextBox 4"/>
          <p:cNvSpPr txBox="1"/>
          <p:nvPr/>
        </p:nvSpPr>
        <p:spPr>
          <a:xfrm>
            <a:off x="265543" y="914400"/>
            <a:ext cx="8878457" cy="5632311"/>
          </a:xfrm>
          <a:prstGeom prst="rect">
            <a:avLst/>
          </a:prstGeom>
          <a:solidFill>
            <a:schemeClr val="tx2">
              <a:lumMod val="60000"/>
              <a:lumOff val="40000"/>
              <a:alpha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Two chambers: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	</a:t>
            </a:r>
            <a:r>
              <a:rPr kumimoji="0" lang="en-US" sz="2400" b="1"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House of Representatives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	-  proportional representation</a:t>
            </a:r>
            <a:br>
              <a:rPr kumimoji="0" lang="en-US" sz="24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br>
            <a:r>
              <a:rPr kumimoji="0" lang="en-US" sz="24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                 (</a:t>
            </a:r>
            <a:r>
              <a:rPr kumimoji="0" lang="en-US" sz="2400" b="0" i="0" u="none" strike="noStrike" kern="1200" cap="none" spc="0" normalizeH="0" baseline="0" noProof="0" dirty="0" err="1">
                <a:ln>
                  <a:noFill/>
                </a:ln>
                <a:solidFill>
                  <a:prstClr val="white"/>
                </a:solidFill>
                <a:effectLst>
                  <a:outerShdw blurRad="50800" dist="50800" dir="5400000" algn="ctr" rotWithShape="0">
                    <a:prstClr val="black"/>
                  </a:outerShdw>
                </a:effectLst>
                <a:uLnTx/>
                <a:uFillTx/>
                <a:latin typeface="Calibri"/>
                <a:ea typeface="+mn-ea"/>
                <a:cs typeface="+mn-cs"/>
              </a:rPr>
              <a:t>approx</a:t>
            </a:r>
            <a:r>
              <a:rPr kumimoji="0" lang="en-US" sz="24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 720,000 per district)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	-  2-year terms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	-  435 members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	-  All money (revenue) bills must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	    </a:t>
            </a:r>
            <a:r>
              <a:rPr kumimoji="0" lang="en-US" sz="2400" b="0" i="0" u="sng"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start</a:t>
            </a:r>
            <a:r>
              <a:rPr kumimoji="0" lang="en-US" sz="24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 in the House</a:t>
            </a:r>
            <a:br>
              <a:rPr kumimoji="0" lang="en-US" sz="24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br>
            <a:endParaRPr kumimoji="0" lang="en-US" sz="24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	</a:t>
            </a:r>
            <a:r>
              <a:rPr kumimoji="0" lang="en-US" sz="2400" b="1"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Senate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	-  Two Senators per State (100 total)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	-  6-year terms, 1/3 stand for election every two years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	-  “Advise and Consent” on Presidential appointments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	-  Historically more deliberative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	-  Vice President is the President of the Senate.  </a:t>
            </a:r>
            <a:r>
              <a:rPr kumimoji="0" lang="en-US" sz="2400" b="0" i="0" u="none" strike="noStrike" kern="1200" cap="none" spc="0" normalizeH="0" baseline="0" noProof="0" dirty="0">
                <a:ln>
                  <a:noFill/>
                </a:ln>
                <a:solidFill>
                  <a:prstClr val="white"/>
                </a:solidFill>
                <a:effectLst/>
                <a:uLnTx/>
                <a:uFillTx/>
                <a:latin typeface="Calibri"/>
                <a:ea typeface="+mn-ea"/>
                <a:cs typeface="+mn-cs"/>
              </a:rPr>
              <a:t>	</a:t>
            </a:r>
          </a:p>
        </p:txBody>
      </p:sp>
      <p:pic>
        <p:nvPicPr>
          <p:cNvPr id="6" name="Picture 5" descr="constitution_bi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640387" y="381000"/>
            <a:ext cx="3427413" cy="50292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ACA314-F713-4C6D-B244-58E0CFAFFD82}"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34590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0"/>
            <a:ext cx="5618398"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Article III:  The Judiciary</a:t>
            </a:r>
          </a:p>
        </p:txBody>
      </p:sp>
      <p:sp>
        <p:nvSpPr>
          <p:cNvPr id="5" name="TextBox 4"/>
          <p:cNvSpPr txBox="1"/>
          <p:nvPr/>
        </p:nvSpPr>
        <p:spPr>
          <a:xfrm>
            <a:off x="265542" y="914400"/>
            <a:ext cx="8878457" cy="5755422"/>
          </a:xfrm>
          <a:prstGeom prst="rect">
            <a:avLst/>
          </a:prstGeom>
          <a:solidFill>
            <a:schemeClr val="tx2">
              <a:lumMod val="60000"/>
              <a:lumOff val="40000"/>
              <a:alpha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The Supreme Court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 Authority to interpret and apply the law</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 Power to rule legislative enactments</a:t>
            </a:r>
            <a:br>
              <a:rPr kumimoji="0" lang="en-US" sz="24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br>
            <a:r>
              <a:rPr kumimoji="0" lang="en-US" sz="24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        or executive acts invalid on </a:t>
            </a:r>
            <a:br>
              <a:rPr kumimoji="0" lang="en-US" sz="24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br>
            <a:r>
              <a:rPr kumimoji="0" lang="en-US" sz="24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        constitutional grounds</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 Discretionary jurisdiction.  Doesn’t have</a:t>
            </a:r>
            <a:br>
              <a:rPr kumimoji="0" lang="en-US" sz="24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br>
            <a:r>
              <a:rPr kumimoji="0" lang="en-US" sz="24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        to hear every appeal</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 Nine Justices, appointed by President, </a:t>
            </a:r>
            <a:br>
              <a:rPr kumimoji="0" lang="en-US" sz="24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br>
            <a:r>
              <a:rPr kumimoji="0" lang="en-US" sz="24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        confirmed by Senate </a:t>
            </a:r>
          </a:p>
          <a:p>
            <a:pPr marL="0" marR="0" lvl="0" indent="0" algn="l" defTabSz="914400" rtl="0" eaLnBrk="1" fontAlgn="auto" latinLnBrk="0" hangingPunct="1">
              <a:lnSpc>
                <a:spcPct val="100000"/>
              </a:lnSpc>
              <a:spcBef>
                <a:spcPts val="0"/>
              </a:spcBef>
              <a:spcAft>
                <a:spcPts val="0"/>
              </a:spcAft>
              <a:buClrTx/>
              <a:buSzTx/>
              <a:buFontTx/>
              <a:buChar char="-"/>
              <a:tabLst/>
              <a:defRPr/>
            </a:pPr>
            <a:endParaRPr kumimoji="0" lang="en-US" sz="24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U.S. / Federal Courts</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 Circuit Courts</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 District Courts</a:t>
            </a:r>
          </a:p>
        </p:txBody>
      </p:sp>
      <p:pic>
        <p:nvPicPr>
          <p:cNvPr id="6" name="Picture 5" descr="constitution_bi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640387" y="381000"/>
            <a:ext cx="3427413" cy="50292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ACA314-F713-4C6D-B244-58E0CFAFFD82}"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59221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236055"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Article IV:  Federal – State Relationships</a:t>
            </a:r>
          </a:p>
        </p:txBody>
      </p:sp>
      <p:sp>
        <p:nvSpPr>
          <p:cNvPr id="5" name="TextBox 4"/>
          <p:cNvSpPr txBox="1"/>
          <p:nvPr/>
        </p:nvSpPr>
        <p:spPr>
          <a:xfrm>
            <a:off x="265542" y="1454288"/>
            <a:ext cx="8878457" cy="5078313"/>
          </a:xfrm>
          <a:prstGeom prst="rect">
            <a:avLst/>
          </a:prstGeom>
          <a:solidFill>
            <a:schemeClr val="tx2">
              <a:lumMod val="60000"/>
              <a:lumOff val="40000"/>
              <a:alpha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 “Full faith and credit” to the public acts,</a:t>
            </a:r>
            <a:br>
              <a:rPr kumimoji="0" lang="en-US" sz="24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br>
            <a:r>
              <a:rPr kumimoji="0" lang="en-US" sz="24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        court proceedings, and records of </a:t>
            </a:r>
            <a:br>
              <a:rPr kumimoji="0" lang="en-US" sz="24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br>
            <a:r>
              <a:rPr kumimoji="0" lang="en-US" sz="24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        other states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Sets rules for admitting new states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Territories</a:t>
            </a:r>
            <a:br>
              <a:rPr kumimoji="0" lang="en-US" sz="24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br>
            <a:r>
              <a:rPr kumimoji="0" lang="en-US" sz="36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Today</a:t>
            </a:r>
            <a:r>
              <a:rPr kumimoji="0" lang="en-US" sz="24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5" descr="constitution_bi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640387" y="381000"/>
            <a:ext cx="3427413" cy="5029200"/>
          </a:xfrm>
          <a:prstGeom prst="rect">
            <a:avLst/>
          </a:prstGeom>
          <a:noFill/>
          <a:ln w="9525">
            <a:noFill/>
            <a:miter lim="800000"/>
            <a:headEnd/>
            <a:tailEnd/>
          </a:ln>
        </p:spPr>
      </p:pic>
      <p:sp>
        <p:nvSpPr>
          <p:cNvPr id="7" name="Text Box 20"/>
          <p:cNvSpPr txBox="1">
            <a:spLocks noChangeArrowheads="1"/>
          </p:cNvSpPr>
          <p:nvPr/>
        </p:nvSpPr>
        <p:spPr bwMode="auto">
          <a:xfrm>
            <a:off x="533400" y="4541132"/>
            <a:ext cx="1581679" cy="411868"/>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NATIONAL</a:t>
            </a:r>
          </a:p>
        </p:txBody>
      </p:sp>
      <p:sp>
        <p:nvSpPr>
          <p:cNvPr id="8" name="Text Box 20"/>
          <p:cNvSpPr txBox="1">
            <a:spLocks noChangeArrowheads="1"/>
          </p:cNvSpPr>
          <p:nvPr/>
        </p:nvSpPr>
        <p:spPr bwMode="auto">
          <a:xfrm>
            <a:off x="1295400" y="5303132"/>
            <a:ext cx="1581679" cy="411868"/>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STATE</a:t>
            </a:r>
          </a:p>
        </p:txBody>
      </p:sp>
      <p:sp>
        <p:nvSpPr>
          <p:cNvPr id="9" name="Text Box 20"/>
          <p:cNvSpPr txBox="1">
            <a:spLocks noChangeArrowheads="1"/>
          </p:cNvSpPr>
          <p:nvPr/>
        </p:nvSpPr>
        <p:spPr bwMode="auto">
          <a:xfrm>
            <a:off x="2209800" y="6065132"/>
            <a:ext cx="1581679" cy="411868"/>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LOCAL</a:t>
            </a:r>
          </a:p>
        </p:txBody>
      </p:sp>
      <p:cxnSp>
        <p:nvCxnSpPr>
          <p:cNvPr id="11" name="Straight Connector 10"/>
          <p:cNvCxnSpPr/>
          <p:nvPr/>
        </p:nvCxnSpPr>
        <p:spPr>
          <a:xfrm>
            <a:off x="1447800" y="4876800"/>
            <a:ext cx="533400" cy="45720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209800" y="5638800"/>
            <a:ext cx="533400" cy="45720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Text Box 20"/>
          <p:cNvSpPr txBox="1">
            <a:spLocks noChangeArrowheads="1"/>
          </p:cNvSpPr>
          <p:nvPr/>
        </p:nvSpPr>
        <p:spPr bwMode="auto">
          <a:xfrm>
            <a:off x="2380721" y="5302404"/>
            <a:ext cx="3486679" cy="40011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50 STATE GOVERNMENTS </a:t>
            </a:r>
          </a:p>
        </p:txBody>
      </p:sp>
      <p:sp>
        <p:nvSpPr>
          <p:cNvPr id="14" name="Text Box 20"/>
          <p:cNvSpPr txBox="1">
            <a:spLocks noChangeArrowheads="1"/>
          </p:cNvSpPr>
          <p:nvPr/>
        </p:nvSpPr>
        <p:spPr bwMode="auto">
          <a:xfrm>
            <a:off x="3752321" y="6076890"/>
            <a:ext cx="3486679" cy="40011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87,525 LOCAL GOVERNMENTS </a:t>
            </a:r>
          </a:p>
        </p:txBody>
      </p:sp>
      <p:sp>
        <p:nvSpPr>
          <p:cNvPr id="15" name="Slide Number Placeholder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ACA314-F713-4C6D-B244-58E0CFAFFD82}"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85969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0"/>
            <a:ext cx="564814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Article II:  The Executive</a:t>
            </a:r>
          </a:p>
        </p:txBody>
      </p:sp>
      <p:sp>
        <p:nvSpPr>
          <p:cNvPr id="5" name="TextBox 4"/>
          <p:cNvSpPr txBox="1"/>
          <p:nvPr/>
        </p:nvSpPr>
        <p:spPr>
          <a:xfrm>
            <a:off x="265543" y="1454289"/>
            <a:ext cx="8878457" cy="4770537"/>
          </a:xfrm>
          <a:prstGeom prst="rect">
            <a:avLst/>
          </a:prstGeom>
          <a:solidFill>
            <a:schemeClr val="tx2">
              <a:lumMod val="60000"/>
              <a:lumOff val="40000"/>
              <a:alpha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The President</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2400" b="1"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 Both Head of State and of Government</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2400" b="1"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 Commander-in-Chief of the military</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2400" b="1"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 Limited powers and authority</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2400" b="1"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 May sign or veto legislation from Congress</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2400" b="1"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  May make treaties, provided two-thirds</a:t>
            </a:r>
            <a:br>
              <a:rPr kumimoji="0" lang="en-US" sz="2400" b="1"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br>
            <a:r>
              <a:rPr kumimoji="0" lang="en-US" sz="2400" b="1"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      of the Senate agree</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2400" b="1"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 Appoints Ambassadors, Supreme Court Justices,</a:t>
            </a:r>
            <a:br>
              <a:rPr kumimoji="0" lang="en-US" sz="2400" b="1"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br>
            <a:r>
              <a:rPr kumimoji="0" lang="en-US" sz="2400" b="1"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     and other high public officials with the </a:t>
            </a:r>
            <a:br>
              <a:rPr kumimoji="0" lang="en-US" sz="2400" b="1"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br>
            <a:r>
              <a:rPr kumimoji="0" lang="en-US" sz="2400" b="1"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     advice and consent of the Senate.</a:t>
            </a:r>
            <a:br>
              <a:rPr kumimoji="0" lang="en-US" sz="2400" b="1"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br>
            <a:br>
              <a:rPr kumimoji="0" lang="en-US" sz="2400" b="1"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br>
            <a:r>
              <a:rPr kumimoji="0" lang="en-US" sz="2400" b="1"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Not much else (at least in the Constitution). </a:t>
            </a:r>
          </a:p>
        </p:txBody>
      </p:sp>
      <p:pic>
        <p:nvPicPr>
          <p:cNvPr id="6" name="Picture 5" descr="constitution_bi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316553" y="1143000"/>
            <a:ext cx="2856178" cy="41910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ACA314-F713-4C6D-B244-58E0CFAFFD82}"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47036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0"/>
            <a:ext cx="7041671"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Presidential Powers: Specified</a:t>
            </a:r>
          </a:p>
        </p:txBody>
      </p:sp>
      <p:cxnSp>
        <p:nvCxnSpPr>
          <p:cNvPr id="4" name="Straight Connector 3"/>
          <p:cNvCxnSpPr/>
          <p:nvPr/>
        </p:nvCxnSpPr>
        <p:spPr>
          <a:xfrm>
            <a:off x="0" y="685800"/>
            <a:ext cx="8915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23900" y="1013601"/>
            <a:ext cx="7810500" cy="5016758"/>
          </a:xfrm>
          <a:prstGeom prst="rect">
            <a:avLst/>
          </a:prstGeom>
          <a:solidFill>
            <a:schemeClr val="tx2">
              <a:lumMod val="60000"/>
              <a:lumOff val="40000"/>
              <a:alpha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Treaty power</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Negotiate treaties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Appointment power</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Select people to serve in government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Ambassadors, justices, cabinet secretaries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Legislative power</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Propose legislation; veto power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Other specific powers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Call Special Session of Congress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Grant pardons for federal crimes</a:t>
            </a:r>
          </a:p>
        </p:txBody>
      </p:sp>
      <p:sp>
        <p:nvSpPr>
          <p:cNvPr id="8" name="Slide Number Placeholder 7"/>
          <p:cNvSpPr>
            <a:spLocks noGrp="1"/>
          </p:cNvSpPr>
          <p:nvPr>
            <p:ph type="sldNum" sz="quarter" idx="12"/>
          </p:nvPr>
        </p:nvSpPr>
        <p:spPr>
          <a:xfrm>
            <a:off x="6781800" y="64166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ACA314-F713-4C6D-B244-58E0CFAFFD82}"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38495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0"/>
            <a:ext cx="3944670"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Inherent Powers</a:t>
            </a:r>
          </a:p>
        </p:txBody>
      </p:sp>
      <p:cxnSp>
        <p:nvCxnSpPr>
          <p:cNvPr id="4" name="Straight Connector 3"/>
          <p:cNvCxnSpPr/>
          <p:nvPr/>
        </p:nvCxnSpPr>
        <p:spPr>
          <a:xfrm>
            <a:off x="0" y="685800"/>
            <a:ext cx="8915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33400" y="1013601"/>
            <a:ext cx="8382000" cy="5509200"/>
          </a:xfrm>
          <a:prstGeom prst="rect">
            <a:avLst/>
          </a:prstGeom>
          <a:solidFill>
            <a:schemeClr val="tx2">
              <a:lumMod val="60000"/>
              <a:lumOff val="40000"/>
              <a:alpha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Respond to crisis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	Disasters, Civil War, Depression, 9/11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Commander-in-Chief of Armed Forces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	Lead or deploy troops, including to combat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Conduct Foreign Policy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	Make Executive Agreements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	Declare neutrality</a:t>
            </a:r>
            <a:endParaRPr kumimoji="0" lang="en-US" sz="3200" b="1"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Executive privilege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	Protect diplomatic and military secrets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rPr>
              <a:t>Can be limited by legislation or declared unconstitutional by the Supreme Court</a:t>
            </a:r>
            <a:endParaRPr kumimoji="0" lang="en-US" sz="3200" b="0" i="1"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a:ea typeface="+mn-ea"/>
              <a:cs typeface="+mn-cs"/>
            </a:endParaRPr>
          </a:p>
        </p:txBody>
      </p:sp>
      <p:sp>
        <p:nvSpPr>
          <p:cNvPr id="8" name="Slide Number Placeholder 7"/>
          <p:cNvSpPr>
            <a:spLocks noGrp="1"/>
          </p:cNvSpPr>
          <p:nvPr>
            <p:ph type="sldNum" sz="quarter" idx="12"/>
          </p:nvPr>
        </p:nvSpPr>
        <p:spPr>
          <a:xfrm>
            <a:off x="6781800" y="64166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ACA314-F713-4C6D-B244-58E0CFAFFD82}"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7731518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F9547968E7E041B44EA1D6E2BEC30C" ma:contentTypeVersion="17" ma:contentTypeDescription="Create a new document." ma:contentTypeScope="" ma:versionID="0f8b3ff1935922aba9d7a7b94d2a3160">
  <xsd:schema xmlns:xsd="http://www.w3.org/2001/XMLSchema" xmlns:xs="http://www.w3.org/2001/XMLSchema" xmlns:p="http://schemas.microsoft.com/office/2006/metadata/properties" xmlns:ns2="79372cad-906e-4e2f-b498-2cb2f8f67a22" xmlns:ns3="04e5b532-bce6-4a74-882f-197d7c8ee05a" targetNamespace="http://schemas.microsoft.com/office/2006/metadata/properties" ma:root="true" ma:fieldsID="04a328f4c16f5eb5d7c618ced9645277" ns2:_="" ns3:_="">
    <xsd:import namespace="79372cad-906e-4e2f-b498-2cb2f8f67a22"/>
    <xsd:import namespace="04e5b532-bce6-4a74-882f-197d7c8ee05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astmodified" minOccurs="0"/>
                <xsd:element ref="ns2:MediaLengthInSeconds" minOccurs="0"/>
                <xsd:element ref="ns3:TaxKeywordTaxHTField"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372cad-906e-4e2f-b498-2cb2f8f67a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lastmodified" ma:index="20" nillable="true" ma:displayName="last modified" ma:format="DateOnly" ma:internalName="lastmodified">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e5b532-bce6-4a74-882f-197d7c8ee0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KeywordTaxHTField" ma:index="23" nillable="true" ma:taxonomy="true" ma:internalName="TaxKeywordTaxHTField" ma:taxonomyFieldName="TaxKeyword" ma:displayName="Enterprise Keywords" ma:fieldId="{23f27201-bee3-471e-b2e7-b64fd8b7ca38}" ma:taxonomyMulti="true" ma:sspId="d634031f-5af4-462f-909d-b01dcfe10349" ma:termSetId="00000000-0000-0000-0000-000000000000" ma:anchorId="00000000-0000-0000-0000-000000000000" ma:open="true" ma:isKeyword="true">
      <xsd:complexType>
        <xsd:sequence>
          <xsd:element ref="pc:Terms" minOccurs="0" maxOccurs="1"/>
        </xsd:sequence>
      </xsd:complexType>
    </xsd:element>
    <xsd:element name="TaxCatchAll" ma:index="24" nillable="true" ma:displayName="Taxonomy Catch All Column" ma:hidden="true" ma:list="{44a495a8-dfb6-4c93-8233-ef39401eedbd}" ma:internalName="TaxCatchAll" ma:showField="CatchAllData" ma:web="04e5b532-bce6-4a74-882f-197d7c8ee0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4e5b532-bce6-4a74-882f-197d7c8ee05a" xsi:nil="true"/>
    <TaxKeywordTaxHTField xmlns="04e5b532-bce6-4a74-882f-197d7c8ee05a">
      <Terms xmlns="http://schemas.microsoft.com/office/infopath/2007/PartnerControls"/>
    </TaxKeywordTaxHTField>
    <lastmodified xmlns="79372cad-906e-4e2f-b498-2cb2f8f67a22" xsi:nil="true"/>
  </documentManagement>
</p:properties>
</file>

<file path=customXml/itemProps1.xml><?xml version="1.0" encoding="utf-8"?>
<ds:datastoreItem xmlns:ds="http://schemas.openxmlformats.org/officeDocument/2006/customXml" ds:itemID="{67602786-F9AF-48A9-8DCC-447A0109D8ED}"/>
</file>

<file path=customXml/itemProps2.xml><?xml version="1.0" encoding="utf-8"?>
<ds:datastoreItem xmlns:ds="http://schemas.openxmlformats.org/officeDocument/2006/customXml" ds:itemID="{CF6EB621-7726-401B-AA05-7B4624016922}">
  <ds:schemaRefs>
    <ds:schemaRef ds:uri="http://schemas.microsoft.com/sharepoint/v3/contenttype/forms"/>
  </ds:schemaRefs>
</ds:datastoreItem>
</file>

<file path=customXml/itemProps3.xml><?xml version="1.0" encoding="utf-8"?>
<ds:datastoreItem xmlns:ds="http://schemas.openxmlformats.org/officeDocument/2006/customXml" ds:itemID="{F2C9313B-AC12-486F-8BFC-220B5A8D50EB}">
  <ds:schemaRefs>
    <ds:schemaRef ds:uri="http://schemas.microsoft.com/office/2006/metadata/properties"/>
    <ds:schemaRef ds:uri="efc4b751-1ca7-41ab-9c37-35ca04d6e084"/>
    <ds:schemaRef ds:uri="http://purl.org/dc/terms/"/>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6448</TotalTime>
  <Words>1897</Words>
  <Application>Microsoft Office PowerPoint</Application>
  <PresentationFormat>On-screen Show (4:3)</PresentationFormat>
  <Paragraphs>354</Paragraphs>
  <Slides>27</Slides>
  <Notes>3</Notes>
  <HiddenSlides>0</HiddenSlides>
  <MMClips>0</MMClips>
  <ScaleCrop>false</ScaleCrop>
  <HeadingPairs>
    <vt:vector size="8" baseType="variant">
      <vt:variant>
        <vt:lpstr>Fonts Used</vt:lpstr>
      </vt:variant>
      <vt:variant>
        <vt:i4>3</vt:i4>
      </vt:variant>
      <vt:variant>
        <vt:lpstr>Theme</vt:lpstr>
      </vt:variant>
      <vt:variant>
        <vt:i4>4</vt:i4>
      </vt:variant>
      <vt:variant>
        <vt:lpstr>Embedded OLE Servers</vt:lpstr>
      </vt:variant>
      <vt:variant>
        <vt:i4>1</vt:i4>
      </vt:variant>
      <vt:variant>
        <vt:lpstr>Slide Titles</vt:lpstr>
      </vt:variant>
      <vt:variant>
        <vt:i4>27</vt:i4>
      </vt:variant>
    </vt:vector>
  </HeadingPairs>
  <TitlesOfParts>
    <vt:vector size="35" baseType="lpstr">
      <vt:lpstr>Arial</vt:lpstr>
      <vt:lpstr>Calibri</vt:lpstr>
      <vt:lpstr>Times New Roman</vt:lpstr>
      <vt:lpstr>Custom Design</vt:lpstr>
      <vt:lpstr>1_Custom Design</vt:lpstr>
      <vt:lpstr>Default Design</vt:lpstr>
      <vt:lpstr>Office Theme</vt:lpstr>
      <vt:lpstr>Microsoft Organization Chart</vt:lpstr>
      <vt:lpstr>How Washington Works: Understanding the U.S. Government’s Power Centers   Washington Embassy Orientation  18 October 2021</vt:lpstr>
      <vt:lpstr>Who Defines U.S. Policy and Strategy?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Executive Branch</vt:lpstr>
      <vt:lpstr>The Executive Branch</vt:lpstr>
      <vt:lpstr>The National Security Council</vt:lpstr>
      <vt:lpstr>The National Security Council</vt:lpstr>
      <vt:lpstr>The National Security Council System</vt:lpstr>
      <vt:lpstr>The National Security Council System</vt:lpstr>
      <vt:lpstr>The National Security Council System</vt:lpstr>
      <vt:lpstr>Elements of the System and Process</vt:lpstr>
      <vt:lpstr>PowerPoint Presentation</vt:lpstr>
      <vt:lpstr>Trump Administration NSC</vt:lpstr>
      <vt:lpstr>Biden Administration NSC</vt:lpstr>
      <vt:lpstr>Biden Administration NSC—Additional Regular Attendees</vt:lpstr>
      <vt:lpstr>The National Security Council Staff or National Security Staff (NSS)</vt:lpstr>
      <vt:lpstr>PowerPoint Presentation</vt:lpstr>
      <vt:lpstr>Elements of National Power</vt:lpstr>
      <vt:lpstr>Questions</vt:lpstr>
    </vt:vector>
  </TitlesOfParts>
  <Company>National Defense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US Government and NSC Policy Process</dc:title>
  <dc:creator>Bell, Michael (CIV US NDU/CISA)</dc:creator>
  <cp:lastModifiedBy>Bell, Michael CIV US NESA/FAC</cp:lastModifiedBy>
  <cp:revision>184</cp:revision>
  <cp:lastPrinted>2019-02-06T13:47:37Z</cp:lastPrinted>
  <dcterms:created xsi:type="dcterms:W3CDTF">2012-04-23T18:54:25Z</dcterms:created>
  <dcterms:modified xsi:type="dcterms:W3CDTF">2021-10-15T15:23:47Z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0x010100C9F9547968E7E041B44EA1D6E2BEC30C</vt:lpwstr>
  </property>
</Properties>
</file>