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69" r:id="rId4"/>
    <p:sldId id="267" r:id="rId5"/>
    <p:sldId id="273" r:id="rId6"/>
    <p:sldId id="274" r:id="rId7"/>
    <p:sldId id="277" r:id="rId8"/>
    <p:sldId id="283" r:id="rId9"/>
    <p:sldId id="281" r:id="rId10"/>
    <p:sldId id="282" r:id="rId11"/>
    <p:sldId id="284" r:id="rId12"/>
    <p:sldId id="285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mamoto, Takashi R CIV USN COMPACFLT PEARL HI (USA)" initials="YTRCUCPH(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5" autoAdjust="0"/>
    <p:restoredTop sz="94672"/>
  </p:normalViewPr>
  <p:slideViewPr>
    <p:cSldViewPr snapToGrid="0" snapToObjects="1">
      <p:cViewPr>
        <p:scale>
          <a:sx n="90" d="100"/>
          <a:sy n="90" d="100"/>
        </p:scale>
        <p:origin x="210" y="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D3C4B9-CD89-7845-BF79-3F789054C133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44A49D6-9331-464E-A856-618AB89D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CD43-73DC-4C41-B4D5-EA5D5B4633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3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A49D6-9331-464E-A856-618AB89D27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Multinational ships moored at JBPHH during RIMPAC 202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"/>
            <a:ext cx="12204958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BEEF-F7AB-EF49-931C-9489917C1CC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096F-8E3B-D04C-A488-46D316A9F62C}" type="slidenum">
              <a:rPr lang="en-US" smtClean="0"/>
              <a:t>‹#›</a:t>
            </a:fld>
            <a:endParaRPr lang="en-US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048" y="6467568"/>
            <a:ext cx="12188952" cy="435383"/>
            <a:chOff x="3048" y="6467568"/>
            <a:chExt cx="12188952" cy="435383"/>
          </a:xfrm>
        </p:grpSpPr>
        <p:pic>
          <p:nvPicPr>
            <p:cNvPr id="29" name="Picture 28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6469688"/>
              <a:ext cx="646759" cy="4311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14" y="6469688"/>
              <a:ext cx="646759" cy="42755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351" y="6469688"/>
              <a:ext cx="646759" cy="4311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954" y="6469688"/>
              <a:ext cx="646759" cy="4311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643" y="6469688"/>
              <a:ext cx="646759" cy="4311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210" y="6475569"/>
              <a:ext cx="637938" cy="42529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331" y="6475569"/>
              <a:ext cx="637938" cy="42529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269" y="6475569"/>
              <a:ext cx="637938" cy="42529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206" y="6475569"/>
              <a:ext cx="636180" cy="4252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571" y="6469688"/>
              <a:ext cx="637938" cy="4252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847" y="6471949"/>
              <a:ext cx="670072" cy="42529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534" y="6471949"/>
              <a:ext cx="636180" cy="42529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921" y="6467568"/>
              <a:ext cx="641117" cy="4274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804" y="6475539"/>
              <a:ext cx="641117" cy="4274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82" y="6473450"/>
              <a:ext cx="641118" cy="4274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5587" y="6467568"/>
              <a:ext cx="641117" cy="4274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4572" y="6474108"/>
              <a:ext cx="640130" cy="42675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967" y="6473450"/>
              <a:ext cx="659523" cy="4274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372" y="6473450"/>
              <a:ext cx="639838" cy="427412"/>
            </a:xfrm>
            <a:prstGeom prst="rect">
              <a:avLst/>
            </a:prstGeom>
          </p:spPr>
        </p:pic>
      </p:grpSp>
      <p:sp>
        <p:nvSpPr>
          <p:cNvPr id="49" name="Oval 48"/>
          <p:cNvSpPr/>
          <p:nvPr userDrawn="1"/>
        </p:nvSpPr>
        <p:spPr>
          <a:xfrm>
            <a:off x="10609464" y="95118"/>
            <a:ext cx="1488672" cy="14866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 descr="ASEAN-Emblem"/>
          <p:cNvPicPr>
            <a:picLocks noChangeAspect="1" noChangeArrowheads="1"/>
          </p:cNvPicPr>
          <p:nvPr userDrawn="1"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87" y="65400"/>
            <a:ext cx="1566027" cy="15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BEEF-F7AB-EF49-931C-9489917C1CC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096F-8E3B-D04C-A488-46D316A9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BEEF-F7AB-EF49-931C-9489917C1CC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096F-8E3B-D04C-A488-46D316A9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696918-56A8-1D45-B1E5-DC983C184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099"/>
            <a:ext cx="10363200" cy="559401"/>
          </a:xfrm>
        </p:spPr>
        <p:txBody>
          <a:bodyPr>
            <a:normAutofit/>
          </a:bodyPr>
          <a:lstStyle>
            <a:lvl1pPr>
              <a:defRPr sz="327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8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openxmlformats.org/officeDocument/2006/relationships/theme" Target="../theme/theme1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BEEF-F7AB-EF49-931C-9489917C1CC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096F-8E3B-D04C-A488-46D316A9F62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" y="6467568"/>
            <a:ext cx="12188952" cy="435383"/>
            <a:chOff x="3048" y="6467568"/>
            <a:chExt cx="12188952" cy="435383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6469688"/>
              <a:ext cx="646759" cy="4311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14" y="6469688"/>
              <a:ext cx="646759" cy="4275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351" y="6469688"/>
              <a:ext cx="646759" cy="4311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954" y="6469688"/>
              <a:ext cx="646759" cy="4311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643" y="6469688"/>
              <a:ext cx="646759" cy="4311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210" y="6475569"/>
              <a:ext cx="637938" cy="4252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331" y="6475569"/>
              <a:ext cx="637938" cy="4252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269" y="6475569"/>
              <a:ext cx="637938" cy="42529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206" y="6475569"/>
              <a:ext cx="636180" cy="42529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571" y="6469688"/>
              <a:ext cx="637938" cy="4252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847" y="6471949"/>
              <a:ext cx="670072" cy="42529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534" y="6471949"/>
              <a:ext cx="636180" cy="4252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921" y="6467568"/>
              <a:ext cx="641117" cy="4274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804" y="6475539"/>
              <a:ext cx="641117" cy="42741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82" y="6473450"/>
              <a:ext cx="641118" cy="4274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5587" y="6467568"/>
              <a:ext cx="641117" cy="42741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4572" y="6474108"/>
              <a:ext cx="640130" cy="4267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967" y="6473450"/>
              <a:ext cx="659523" cy="42741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372" y="6473450"/>
              <a:ext cx="639838" cy="427412"/>
            </a:xfrm>
            <a:prstGeom prst="rect">
              <a:avLst/>
            </a:prstGeom>
          </p:spPr>
        </p:pic>
      </p:grpSp>
      <p:pic>
        <p:nvPicPr>
          <p:cNvPr id="27" name="Picture 2" descr="ASEAN-Emblem"/>
          <p:cNvPicPr>
            <a:picLocks noChangeAspect="1" noChangeArrowheads="1"/>
          </p:cNvPicPr>
          <p:nvPr userDrawn="1"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87" y="65400"/>
            <a:ext cx="1566027" cy="15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72607"/>
            <a:ext cx="6600497" cy="1281767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Roadmap Development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92" y="5464884"/>
            <a:ext cx="4204139" cy="917410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EWG on Maritime Security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August 2022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Environment Protection Polling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155513"/>
              </p:ext>
            </p:extLst>
          </p:nvPr>
        </p:nvGraphicFramePr>
        <p:xfrm>
          <a:off x="1315252" y="1690687"/>
          <a:ext cx="9040729" cy="468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Worksheet" r:id="rId3" imgW="6648474" imgH="3448064" progId="Excel.Sheet.12">
                  <p:embed/>
                </p:oleObj>
              </mc:Choice>
              <mc:Fallback>
                <p:oleObj name="Worksheet" r:id="rId3" imgW="6648474" imgH="34480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5252" y="1690687"/>
                        <a:ext cx="9040729" cy="4689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91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Way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18-20 July Workshop </a:t>
            </a:r>
            <a:r>
              <a:rPr lang="en-US" dirty="0" smtClean="0"/>
              <a:t>addressed concerns raised at 16</a:t>
            </a:r>
            <a:r>
              <a:rPr lang="en-US" baseline="30000" dirty="0" smtClean="0"/>
              <a:t>th</a:t>
            </a:r>
            <a:r>
              <a:rPr lang="en-US" dirty="0" smtClean="0"/>
              <a:t> EWG on MS</a:t>
            </a:r>
          </a:p>
          <a:p>
            <a:r>
              <a:rPr lang="en-US" dirty="0" smtClean="0"/>
              <a:t>Clear link to maritime </a:t>
            </a:r>
            <a:r>
              <a:rPr lang="en-US" dirty="0" smtClean="0"/>
              <a:t>security </a:t>
            </a:r>
            <a:r>
              <a:rPr lang="en-US" dirty="0" smtClean="0"/>
              <a:t>and </a:t>
            </a:r>
            <a:r>
              <a:rPr lang="en-US" dirty="0" smtClean="0"/>
              <a:t>EWG on MS </a:t>
            </a:r>
            <a:r>
              <a:rPr lang="en-US" dirty="0" smtClean="0"/>
              <a:t>role is necessary</a:t>
            </a:r>
          </a:p>
          <a:p>
            <a:r>
              <a:rPr lang="en-US" dirty="0" smtClean="0"/>
              <a:t>Marine environment protection and climate change will be the issues addressed in the Roadmap</a:t>
            </a:r>
          </a:p>
          <a:p>
            <a:r>
              <a:rPr lang="en-US" dirty="0" smtClean="0"/>
              <a:t>Next co-chairs have opportunity to review Indonesia and other proposals for consideration</a:t>
            </a:r>
          </a:p>
          <a:p>
            <a:r>
              <a:rPr lang="en-US" dirty="0" smtClean="0"/>
              <a:t>For marine environment protection, the Roadmap will work on plan for cooperating and sharing information</a:t>
            </a:r>
          </a:p>
          <a:p>
            <a:r>
              <a:rPr lang="en-US" dirty="0" smtClean="0"/>
              <a:t>For climate change, the Roadmap will work on plans for identifying and assessing effects, and integrating climate change considerations</a:t>
            </a:r>
          </a:p>
          <a:p>
            <a:r>
              <a:rPr lang="en-US" dirty="0" smtClean="0"/>
              <a:t>Roadmap Team will work on drafting document</a:t>
            </a:r>
          </a:p>
          <a:p>
            <a:r>
              <a:rPr lang="en-US" dirty="0" smtClean="0"/>
              <a:t>Future Roadmap groups to work on detailed plans of action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02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3"/>
            <a:ext cx="12203490" cy="64778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Comments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1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42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POA&amp;M Update</a:t>
            </a:r>
          </a:p>
          <a:p>
            <a:r>
              <a:rPr lang="en-US" dirty="0" smtClean="0"/>
              <a:t>Climate change definitions</a:t>
            </a:r>
          </a:p>
          <a:p>
            <a:r>
              <a:rPr lang="en-US" dirty="0" smtClean="0"/>
              <a:t>Climate Change proposal</a:t>
            </a:r>
          </a:p>
          <a:p>
            <a:r>
              <a:rPr lang="en-US" dirty="0" smtClean="0"/>
              <a:t>Marine Environment Protection proposal</a:t>
            </a:r>
          </a:p>
          <a:p>
            <a:r>
              <a:rPr lang="en-US" dirty="0" smtClean="0"/>
              <a:t>New Maritime Navigation Safety proposal</a:t>
            </a:r>
          </a:p>
          <a:p>
            <a:r>
              <a:rPr lang="en-US" dirty="0" smtClean="0"/>
              <a:t>Roadmap Workshop Prioritization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Questions and Comments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95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79" title="Graphing Table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21999317"/>
              </p:ext>
            </p:extLst>
          </p:nvPr>
        </p:nvGraphicFramePr>
        <p:xfrm>
          <a:off x="717538" y="619375"/>
          <a:ext cx="10424160" cy="6038043"/>
        </p:xfrm>
        <a:graphic>
          <a:graphicData uri="http://schemas.openxmlformats.org/drawingml/2006/table">
            <a:tbl>
              <a:tblPr firstRow="1" bandRow="1"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</a:tblGrid>
              <a:tr h="2584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Tasks</a:t>
                      </a: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2021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7236" marR="67236" marT="33618" marB="33618">
                    <a:lnT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7236" marR="67236" marT="33618" marB="33618">
                    <a:lnT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7236" marR="67236" marT="33618" marB="33618">
                    <a:lnT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pitchFamily="34" charset="0"/>
                      </a:endParaRPr>
                    </a:p>
                  </a:txBody>
                  <a:tcPr marL="85726" marR="85726" marT="42863" marB="42863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7236" marR="67236" marT="33618" marB="33618">
                    <a:lnT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rgbClr val="629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rgbClr val="629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rgbClr val="629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rgbClr val="629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85726" marR="85726" marT="42863" marB="42863">
                    <a:lnT w="28575" cap="flat" cmpd="sng" algn="ctr">
                      <a:solidFill>
                        <a:srgbClr val="629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92C60"/>
                        </a:gs>
                        <a:gs pos="50000">
                          <a:srgbClr val="13448C"/>
                        </a:gs>
                        <a:gs pos="100000">
                          <a:srgbClr val="1952A7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41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Draft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Outline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Present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Outline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765580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Sections 1 &amp; 2 Draft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pPr marL="117475" indent="0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pPr marL="1174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Security Environment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pPr marL="1174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Draft Goals/End-States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pPr marL="1174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Circulate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14688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Present Sections 1&amp;2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Finalize Sections 1&amp;2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pPr marL="0" marR="0" lvl="0" indent="0" algn="l" defTabSz="5737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Guidelines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Draft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55218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pPr marL="117475" indent="0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Guideline 1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pPr marL="1174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Guidelines 2-x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pPr marL="1174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Circulate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chemeClr val="tx1"/>
                          </a:solidFill>
                          <a:latin typeface="+mn-lt"/>
                        </a:rPr>
                        <a:t>Present Guideline</a:t>
                      </a:r>
                      <a:r>
                        <a:rPr lang="en-US" sz="110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Sections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28678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Finalize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First Draft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302382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Review</a:t>
                      </a: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Final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Draft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14902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Revisions</a:t>
                      </a: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Final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Edit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66909"/>
                  </a:ext>
                </a:extLst>
              </a:tr>
              <a:tr h="27505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Delivery</a:t>
                      </a:r>
                    </a:p>
                  </a:txBody>
                  <a:tcPr marL="67236" marR="67236" marT="33618" marB="33618" anchor="ctr">
                    <a:lnL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100" kern="1200" dirty="0">
                        <a:solidFill>
                          <a:schemeClr val="accent4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7236" marR="67236" marT="33618" marB="33618">
                    <a:lnL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D6B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8" name="Rectangle 65"/>
          <p:cNvSpPr>
            <a:spLocks noChangeArrowheads="1"/>
          </p:cNvSpPr>
          <p:nvPr/>
        </p:nvSpPr>
        <p:spPr bwMode="auto">
          <a:xfrm>
            <a:off x="2650337" y="1085851"/>
            <a:ext cx="545519" cy="1195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/>
          </a:p>
        </p:txBody>
      </p:sp>
      <p:sp>
        <p:nvSpPr>
          <p:cNvPr id="59" name="Pentagon 58"/>
          <p:cNvSpPr/>
          <p:nvPr/>
        </p:nvSpPr>
        <p:spPr>
          <a:xfrm rot="5400000">
            <a:off x="3161157" y="1111450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271431" y="1960425"/>
            <a:ext cx="488577" cy="1195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760008" y="2251125"/>
            <a:ext cx="533400" cy="119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/>
          </a:p>
        </p:txBody>
      </p:sp>
      <p:sp>
        <p:nvSpPr>
          <p:cNvPr id="63" name="Pentagon 62"/>
          <p:cNvSpPr/>
          <p:nvPr/>
        </p:nvSpPr>
        <p:spPr>
          <a:xfrm rot="5400000">
            <a:off x="2489004" y="1111447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/>
          </a:p>
        </p:txBody>
      </p:sp>
      <p:sp>
        <p:nvSpPr>
          <p:cNvPr id="69" name="Rectangle 65"/>
          <p:cNvSpPr>
            <a:spLocks noChangeArrowheads="1"/>
          </p:cNvSpPr>
          <p:nvPr/>
        </p:nvSpPr>
        <p:spPr bwMode="auto">
          <a:xfrm>
            <a:off x="5148730" y="3618396"/>
            <a:ext cx="932329" cy="1195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>
              <a:latin typeface="Arial Narrow" pitchFamily="34" charset="0"/>
            </a:endParaRPr>
          </a:p>
        </p:txBody>
      </p:sp>
      <p:sp>
        <p:nvSpPr>
          <p:cNvPr id="70" name="Pentagon 69"/>
          <p:cNvSpPr/>
          <p:nvPr/>
        </p:nvSpPr>
        <p:spPr>
          <a:xfrm rot="5400000">
            <a:off x="6019603" y="3643995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>
              <a:latin typeface="Arial Narrow" pitchFamily="34" charset="0"/>
            </a:endParaRPr>
          </a:p>
        </p:txBody>
      </p:sp>
      <p:sp>
        <p:nvSpPr>
          <p:cNvPr id="71" name="Flowchart: Decision 77"/>
          <p:cNvSpPr/>
          <p:nvPr/>
        </p:nvSpPr>
        <p:spPr>
          <a:xfrm>
            <a:off x="10276919" y="6391653"/>
            <a:ext cx="191051" cy="227620"/>
          </a:xfrm>
          <a:prstGeom prst="flowChartDecisi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2274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Pentagon 73"/>
          <p:cNvSpPr/>
          <p:nvPr/>
        </p:nvSpPr>
        <p:spPr>
          <a:xfrm rot="5400000">
            <a:off x="5003604" y="3643994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067800" y="6392284"/>
            <a:ext cx="1241045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 smtClean="0">
                <a:latin typeface="+mj-lt"/>
              </a:rPr>
              <a:t>20</a:t>
            </a:r>
            <a:r>
              <a:rPr lang="en-US" sz="941" b="1" baseline="30000" dirty="0" smtClean="0">
                <a:latin typeface="+mj-lt"/>
              </a:rPr>
              <a:t>th</a:t>
            </a:r>
            <a:r>
              <a:rPr lang="en-US" sz="941" b="1" dirty="0" smtClean="0">
                <a:latin typeface="+mj-lt"/>
              </a:rPr>
              <a:t> EWG on MS (1Q)</a:t>
            </a:r>
            <a:endParaRPr lang="en-US" sz="941" b="1" dirty="0">
              <a:latin typeface="+mj-lt"/>
            </a:endParaRPr>
          </a:p>
        </p:txBody>
      </p:sp>
      <p:sp>
        <p:nvSpPr>
          <p:cNvPr id="79" name="Rectangle 65"/>
          <p:cNvSpPr>
            <a:spLocks noChangeArrowheads="1"/>
          </p:cNvSpPr>
          <p:nvPr/>
        </p:nvSpPr>
        <p:spPr bwMode="auto">
          <a:xfrm>
            <a:off x="3250603" y="1659275"/>
            <a:ext cx="1716608" cy="1195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/>
          </a:p>
        </p:txBody>
      </p:sp>
      <p:sp>
        <p:nvSpPr>
          <p:cNvPr id="102" name="Pentagon 101"/>
          <p:cNvSpPr/>
          <p:nvPr/>
        </p:nvSpPr>
        <p:spPr>
          <a:xfrm rot="5400000">
            <a:off x="4803928" y="1684874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/>
          </a:p>
        </p:txBody>
      </p:sp>
      <p:sp>
        <p:nvSpPr>
          <p:cNvPr id="103" name="Pentagon 102"/>
          <p:cNvSpPr/>
          <p:nvPr/>
        </p:nvSpPr>
        <p:spPr>
          <a:xfrm rot="5400000">
            <a:off x="3176992" y="1684871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4288645" y="2535586"/>
            <a:ext cx="618347" cy="119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/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5100212" y="3935061"/>
            <a:ext cx="179294" cy="119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/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5284451" y="4218964"/>
            <a:ext cx="796607" cy="119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/>
          </a:p>
        </p:txBody>
      </p:sp>
      <p:sp>
        <p:nvSpPr>
          <p:cNvPr id="144" name="Rectangle 65"/>
          <p:cNvSpPr>
            <a:spLocks noChangeArrowheads="1"/>
          </p:cNvSpPr>
          <p:nvPr/>
        </p:nvSpPr>
        <p:spPr bwMode="auto">
          <a:xfrm>
            <a:off x="6291731" y="5021288"/>
            <a:ext cx="1404469" cy="1195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>
              <a:latin typeface="Arial Narrow" pitchFamily="34" charset="0"/>
            </a:endParaRPr>
          </a:p>
        </p:txBody>
      </p:sp>
      <p:sp>
        <p:nvSpPr>
          <p:cNvPr id="145" name="Pentagon 144"/>
          <p:cNvSpPr/>
          <p:nvPr/>
        </p:nvSpPr>
        <p:spPr>
          <a:xfrm rot="5400000">
            <a:off x="7670604" y="5046887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>
              <a:latin typeface="Arial Narrow" pitchFamily="34" charset="0"/>
            </a:endParaRPr>
          </a:p>
        </p:txBody>
      </p:sp>
      <p:sp>
        <p:nvSpPr>
          <p:cNvPr id="146" name="Pentagon 145"/>
          <p:cNvSpPr/>
          <p:nvPr/>
        </p:nvSpPr>
        <p:spPr>
          <a:xfrm rot="5400000">
            <a:off x="6146604" y="5046885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>
              <a:latin typeface="Arial Narrow" pitchFamily="34" charset="0"/>
            </a:endParaRPr>
          </a:p>
        </p:txBody>
      </p:sp>
      <p:sp>
        <p:nvSpPr>
          <p:cNvPr id="147" name="Rectangle 65"/>
          <p:cNvSpPr>
            <a:spLocks noChangeArrowheads="1"/>
          </p:cNvSpPr>
          <p:nvPr/>
        </p:nvSpPr>
        <p:spPr bwMode="auto">
          <a:xfrm>
            <a:off x="9133784" y="6135717"/>
            <a:ext cx="1167929" cy="1195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>
              <a:latin typeface="Arial Narrow" pitchFamily="34" charset="0"/>
            </a:endParaRPr>
          </a:p>
        </p:txBody>
      </p:sp>
      <p:sp>
        <p:nvSpPr>
          <p:cNvPr id="148" name="Pentagon 147"/>
          <p:cNvSpPr/>
          <p:nvPr/>
        </p:nvSpPr>
        <p:spPr>
          <a:xfrm rot="5400000">
            <a:off x="10276117" y="6161317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>
              <a:latin typeface="Arial Narrow" pitchFamily="34" charset="0"/>
            </a:endParaRPr>
          </a:p>
        </p:txBody>
      </p:sp>
      <p:sp>
        <p:nvSpPr>
          <p:cNvPr id="149" name="Pentagon 148"/>
          <p:cNvSpPr/>
          <p:nvPr/>
        </p:nvSpPr>
        <p:spPr>
          <a:xfrm rot="5400000">
            <a:off x="8988658" y="6161315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>
              <a:latin typeface="Arial Narrow" pitchFamily="34" charset="0"/>
            </a:endParaRPr>
          </a:p>
        </p:txBody>
      </p:sp>
      <p:sp>
        <p:nvSpPr>
          <p:cNvPr id="150" name="Rectangle 65"/>
          <p:cNvSpPr>
            <a:spLocks noChangeArrowheads="1"/>
          </p:cNvSpPr>
          <p:nvPr/>
        </p:nvSpPr>
        <p:spPr bwMode="auto">
          <a:xfrm>
            <a:off x="7833887" y="5564130"/>
            <a:ext cx="1267989" cy="1195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>
              <a:latin typeface="Arial Narrow" pitchFamily="34" charset="0"/>
            </a:endParaRPr>
          </a:p>
        </p:txBody>
      </p:sp>
      <p:sp>
        <p:nvSpPr>
          <p:cNvPr id="151" name="Pentagon 150"/>
          <p:cNvSpPr/>
          <p:nvPr/>
        </p:nvSpPr>
        <p:spPr>
          <a:xfrm rot="5400000">
            <a:off x="9007436" y="5589729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>
              <a:latin typeface="Arial Narrow" pitchFamily="34" charset="0"/>
            </a:endParaRPr>
          </a:p>
        </p:txBody>
      </p:sp>
      <p:sp>
        <p:nvSpPr>
          <p:cNvPr id="152" name="Pentagon 151"/>
          <p:cNvSpPr/>
          <p:nvPr/>
        </p:nvSpPr>
        <p:spPr>
          <a:xfrm rot="5400000">
            <a:off x="7670604" y="5589728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056E5-6389-BB4E-BC20-D89B0CFBB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ADMM-Plus EWG on MS Roadmap Development</a:t>
            </a:r>
            <a:endParaRPr lang="en-US" dirty="0"/>
          </a:p>
        </p:txBody>
      </p:sp>
      <p:sp>
        <p:nvSpPr>
          <p:cNvPr id="44" name="Flowchart: Decision 36"/>
          <p:cNvSpPr/>
          <p:nvPr/>
        </p:nvSpPr>
        <p:spPr>
          <a:xfrm>
            <a:off x="3160592" y="1352720"/>
            <a:ext cx="191051" cy="227620"/>
          </a:xfrm>
          <a:prstGeom prst="flowChartDecisi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2274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10234" y="1351363"/>
            <a:ext cx="1269899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 smtClean="0">
                <a:latin typeface="+mj-lt"/>
              </a:rPr>
              <a:t>15</a:t>
            </a:r>
            <a:r>
              <a:rPr lang="en-US" sz="941" b="1" baseline="30000" dirty="0" smtClean="0">
                <a:latin typeface="+mj-lt"/>
              </a:rPr>
              <a:t>th</a:t>
            </a:r>
            <a:r>
              <a:rPr lang="en-US" sz="941" b="1" dirty="0" smtClean="0">
                <a:latin typeface="+mj-lt"/>
              </a:rPr>
              <a:t> EWG on MS (7/2)</a:t>
            </a:r>
            <a:endParaRPr lang="en-US" sz="941" b="1" dirty="0">
              <a:latin typeface="+mj-lt"/>
            </a:endParaRPr>
          </a:p>
        </p:txBody>
      </p:sp>
      <p:sp>
        <p:nvSpPr>
          <p:cNvPr id="46" name="Flowchart: Decision 36" title="milestone marker">
            <a:extLst>
              <a:ext uri="{FF2B5EF4-FFF2-40B4-BE49-F238E27FC236}">
                <a16:creationId xmlns:a16="http://schemas.microsoft.com/office/drawing/2014/main" id="{0FDE4807-5C1A-4C8A-9631-B3F01F98D5ED}"/>
              </a:ext>
            </a:extLst>
          </p:cNvPr>
          <p:cNvSpPr/>
          <p:nvPr/>
        </p:nvSpPr>
        <p:spPr>
          <a:xfrm>
            <a:off x="4705532" y="2760656"/>
            <a:ext cx="191051" cy="227620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2274" dirty="0">
              <a:solidFill>
                <a:schemeClr val="tx1"/>
              </a:solidFill>
            </a:endParaRPr>
          </a:p>
        </p:txBody>
      </p:sp>
      <p:sp>
        <p:nvSpPr>
          <p:cNvPr id="47" name="Flowchart: Decision 36"/>
          <p:cNvSpPr/>
          <p:nvPr/>
        </p:nvSpPr>
        <p:spPr>
          <a:xfrm>
            <a:off x="4802841" y="3041401"/>
            <a:ext cx="191051" cy="227620"/>
          </a:xfrm>
          <a:prstGeom prst="flowChartDecisi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2274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6642" y="3041401"/>
            <a:ext cx="1330814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 smtClean="0">
                <a:latin typeface="+mj-lt"/>
              </a:rPr>
              <a:t>16</a:t>
            </a:r>
            <a:r>
              <a:rPr lang="en-US" sz="941" b="1" baseline="30000" dirty="0" smtClean="0">
                <a:latin typeface="+mj-lt"/>
              </a:rPr>
              <a:t>th</a:t>
            </a:r>
            <a:r>
              <a:rPr lang="en-US" sz="941" b="1" dirty="0" smtClean="0">
                <a:latin typeface="+mj-lt"/>
              </a:rPr>
              <a:t> EWG on MS (2/22)</a:t>
            </a:r>
            <a:endParaRPr lang="en-US" sz="941" b="1" dirty="0">
              <a:latin typeface="+mj-lt"/>
            </a:endParaRPr>
          </a:p>
        </p:txBody>
      </p:sp>
      <p:sp>
        <p:nvSpPr>
          <p:cNvPr id="49" name="Rectangle 65"/>
          <p:cNvSpPr>
            <a:spLocks noChangeArrowheads="1"/>
          </p:cNvSpPr>
          <p:nvPr/>
        </p:nvSpPr>
        <p:spPr bwMode="auto">
          <a:xfrm>
            <a:off x="4976642" y="3333748"/>
            <a:ext cx="387241" cy="1195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274" dirty="0">
              <a:latin typeface="Arial Narrow" pitchFamily="34" charset="0"/>
            </a:endParaRPr>
          </a:p>
        </p:txBody>
      </p:sp>
      <p:sp>
        <p:nvSpPr>
          <p:cNvPr id="50" name="Pentagon 49"/>
          <p:cNvSpPr/>
          <p:nvPr/>
        </p:nvSpPr>
        <p:spPr>
          <a:xfrm rot="5400000">
            <a:off x="5300463" y="3359348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>
              <a:latin typeface="Arial Narrow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 rot="5400000">
            <a:off x="4813359" y="3359347"/>
            <a:ext cx="188879" cy="13768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74" dirty="0">
              <a:latin typeface="Arial Narrow" pitchFamily="34" charset="0"/>
            </a:endParaRPr>
          </a:p>
        </p:txBody>
      </p:sp>
      <p:sp>
        <p:nvSpPr>
          <p:cNvPr id="52" name="Flowchart: Decision 36" title="milestone marker">
            <a:extLst>
              <a:ext uri="{FF2B5EF4-FFF2-40B4-BE49-F238E27FC236}">
                <a16:creationId xmlns:a16="http://schemas.microsoft.com/office/drawing/2014/main" id="{0FDE4807-5C1A-4C8A-9631-B3F01F98D5ED}"/>
              </a:ext>
            </a:extLst>
          </p:cNvPr>
          <p:cNvSpPr/>
          <p:nvPr/>
        </p:nvSpPr>
        <p:spPr>
          <a:xfrm>
            <a:off x="6045854" y="4436001"/>
            <a:ext cx="191051" cy="227620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2274" dirty="0">
              <a:solidFill>
                <a:schemeClr val="tx1"/>
              </a:solidFill>
            </a:endParaRPr>
          </a:p>
        </p:txBody>
      </p:sp>
      <p:sp>
        <p:nvSpPr>
          <p:cNvPr id="53" name="Flowchart: Decision 36"/>
          <p:cNvSpPr/>
          <p:nvPr/>
        </p:nvSpPr>
        <p:spPr>
          <a:xfrm>
            <a:off x="6153113" y="4726767"/>
            <a:ext cx="191051" cy="227620"/>
          </a:xfrm>
          <a:prstGeom prst="flowChartDecisi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2274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02755" y="4725410"/>
            <a:ext cx="1330814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 smtClean="0">
                <a:latin typeface="+mj-lt"/>
              </a:rPr>
              <a:t>17</a:t>
            </a:r>
            <a:r>
              <a:rPr lang="en-US" sz="941" b="1" baseline="30000" dirty="0" smtClean="0">
                <a:latin typeface="+mj-lt"/>
              </a:rPr>
              <a:t>th</a:t>
            </a:r>
            <a:r>
              <a:rPr lang="en-US" sz="941" b="1" dirty="0" smtClean="0">
                <a:latin typeface="+mj-lt"/>
              </a:rPr>
              <a:t> EWG on MS (8/22)</a:t>
            </a:r>
            <a:endParaRPr lang="en-US" sz="941" b="1" dirty="0">
              <a:latin typeface="+mj-lt"/>
            </a:endParaRPr>
          </a:p>
        </p:txBody>
      </p:sp>
      <p:sp>
        <p:nvSpPr>
          <p:cNvPr id="55" name="Flowchart: Decision 36"/>
          <p:cNvSpPr/>
          <p:nvPr/>
        </p:nvSpPr>
        <p:spPr>
          <a:xfrm>
            <a:off x="7677113" y="5259157"/>
            <a:ext cx="191051" cy="227620"/>
          </a:xfrm>
          <a:prstGeom prst="flowChartDecisi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2274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26755" y="5257800"/>
            <a:ext cx="1241045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 smtClean="0">
                <a:latin typeface="+mj-lt"/>
              </a:rPr>
              <a:t>18</a:t>
            </a:r>
            <a:r>
              <a:rPr lang="en-US" sz="941" b="1" baseline="30000" dirty="0" smtClean="0">
                <a:latin typeface="+mj-lt"/>
              </a:rPr>
              <a:t>th</a:t>
            </a:r>
            <a:r>
              <a:rPr lang="en-US" sz="941" b="1" dirty="0" smtClean="0">
                <a:latin typeface="+mj-lt"/>
              </a:rPr>
              <a:t> EWG on MS (1Q)</a:t>
            </a:r>
            <a:endParaRPr lang="en-US" sz="941" b="1" dirty="0">
              <a:latin typeface="+mj-lt"/>
            </a:endParaRPr>
          </a:p>
        </p:txBody>
      </p:sp>
      <p:sp>
        <p:nvSpPr>
          <p:cNvPr id="60" name="Flowchart: Decision 36"/>
          <p:cNvSpPr/>
          <p:nvPr/>
        </p:nvSpPr>
        <p:spPr>
          <a:xfrm>
            <a:off x="8991600" y="5821132"/>
            <a:ext cx="191051" cy="227620"/>
          </a:xfrm>
          <a:prstGeom prst="flowChartDecisi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2274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141242" y="5819775"/>
            <a:ext cx="1241045" cy="23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41" b="1" dirty="0" smtClean="0">
                <a:latin typeface="+mj-lt"/>
              </a:rPr>
              <a:t>19</a:t>
            </a:r>
            <a:r>
              <a:rPr lang="en-US" sz="941" b="1" baseline="30000" dirty="0" smtClean="0">
                <a:latin typeface="+mj-lt"/>
              </a:rPr>
              <a:t>th</a:t>
            </a:r>
            <a:r>
              <a:rPr lang="en-US" sz="941" b="1" dirty="0" smtClean="0">
                <a:latin typeface="+mj-lt"/>
              </a:rPr>
              <a:t> EWG on MS (3Q)</a:t>
            </a:r>
            <a:endParaRPr lang="en-US" sz="941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9045" y="332601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17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EWG 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041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 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Adaptation – Adjustment in natural or human systems in anticipation of or response to a changing environment in a way that effectively uses beneficial opportunities or reduces negative efforts.</a:t>
            </a:r>
          </a:p>
          <a:p>
            <a:r>
              <a:rPr lang="en-US" dirty="0" smtClean="0"/>
              <a:t>Resilience – The ability to anticipate, prepare for, and adapt to changing conditions and withstand, respond to, and recover rapidly from disruptions.</a:t>
            </a:r>
          </a:p>
          <a:p>
            <a:r>
              <a:rPr lang="en-US" dirty="0" smtClean="0"/>
              <a:t>Climate Change Mitigation – Measures to reduce the amount and speed of future climate change by reducing emissions of heat-trapping gases or removing carbon dioxide from the atmosphere.</a:t>
            </a:r>
          </a:p>
          <a:p>
            <a:r>
              <a:rPr lang="en-US" dirty="0" smtClean="0"/>
              <a:t>Green Shipping Corridor – Maritime routes that showcase low- and zero-emissions across all aspects of the corridor in support of sector-wide </a:t>
            </a:r>
            <a:r>
              <a:rPr lang="en-US" dirty="0" err="1" smtClean="0"/>
              <a:t>decarbonization</a:t>
            </a:r>
            <a:r>
              <a:rPr lang="en-US" dirty="0" smtClean="0"/>
              <a:t> no later than 2050.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734966"/>
              </p:ext>
            </p:extLst>
          </p:nvPr>
        </p:nvGraphicFramePr>
        <p:xfrm>
          <a:off x="1160979" y="1545021"/>
          <a:ext cx="9870042" cy="48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Worksheet" r:id="rId3" imgW="12392133" imgH="6105411" progId="Excel.Sheet.12">
                  <p:embed/>
                </p:oleObj>
              </mc:Choice>
              <mc:Fallback>
                <p:oleObj name="Worksheet" r:id="rId3" imgW="12392133" imgH="61054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0979" y="1545021"/>
                        <a:ext cx="9870042" cy="4863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7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Environment Protection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450690"/>
              </p:ext>
            </p:extLst>
          </p:nvPr>
        </p:nvGraphicFramePr>
        <p:xfrm>
          <a:off x="838200" y="1874838"/>
          <a:ext cx="10515600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Worksheet" r:id="rId3" imgW="12392133" imgH="5010306" progId="Excel.Sheet.12">
                  <p:embed/>
                </p:oleObj>
              </mc:Choice>
              <mc:Fallback>
                <p:oleObj name="Worksheet" r:id="rId3" imgW="12392133" imgH="50103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874838"/>
                        <a:ext cx="10515600" cy="425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7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Maritime Navigation Safety (New Proposal)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986702"/>
              </p:ext>
            </p:extLst>
          </p:nvPr>
        </p:nvGraphicFramePr>
        <p:xfrm>
          <a:off x="589943" y="2270234"/>
          <a:ext cx="11012113" cy="309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Worksheet" r:id="rId3" imgW="12392133" imgH="3476469" progId="Excel.Sheet.12">
                  <p:embed/>
                </p:oleObj>
              </mc:Choice>
              <mc:Fallback>
                <p:oleObj name="Worksheet" r:id="rId3" imgW="12392133" imgH="34764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943" y="2270234"/>
                        <a:ext cx="11012113" cy="3090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7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Prioritization Polling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915286"/>
              </p:ext>
            </p:extLst>
          </p:nvPr>
        </p:nvGraphicFramePr>
        <p:xfrm>
          <a:off x="981075" y="1825625"/>
          <a:ext cx="1022985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Worksheet" r:id="rId3" imgW="8105763" imgH="3448064" progId="Excel.Sheet.12">
                  <p:embed/>
                </p:oleObj>
              </mc:Choice>
              <mc:Fallback>
                <p:oleObj name="Worksheet" r:id="rId3" imgW="8105763" imgH="34480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1075" y="1825625"/>
                        <a:ext cx="10229850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7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 Polling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12074"/>
              </p:ext>
            </p:extLst>
          </p:nvPr>
        </p:nvGraphicFramePr>
        <p:xfrm>
          <a:off x="466725" y="1884363"/>
          <a:ext cx="107757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Worksheet" r:id="rId3" imgW="9029748" imgH="3448064" progId="Excel.Sheet.12">
                  <p:embed/>
                </p:oleObj>
              </mc:Choice>
              <mc:Fallback>
                <p:oleObj name="Worksheet" r:id="rId3" imgW="9029748" imgH="34480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1884363"/>
                        <a:ext cx="10775788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6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DE8473D49195498EE3DA25F0E81668" ma:contentTypeVersion="18" ma:contentTypeDescription="Create a new document." ma:contentTypeScope="" ma:versionID="37178ac55d5969b7fa0145005a665adf">
  <xsd:schema xmlns:xsd="http://www.w3.org/2001/XMLSchema" xmlns:xs="http://www.w3.org/2001/XMLSchema" xmlns:p="http://schemas.microsoft.com/office/2006/metadata/properties" xmlns:ns1="http://schemas.microsoft.com/sharepoint/v3" xmlns:ns2="c82ab55f-9a28-410b-b292-4617619a3957" xmlns:ns3="68ba4c83-6a63-47ec-9dfc-ba9b26b8aa72" targetNamespace="http://schemas.microsoft.com/office/2006/metadata/properties" ma:root="true" ma:fieldsID="5dc7ee02e01b91b17a3bf8ac7e6c8eb4" ns1:_="" ns2:_="" ns3:_="">
    <xsd:import namespace="http://schemas.microsoft.com/sharepoint/v3"/>
    <xsd:import namespace="c82ab55f-9a28-410b-b292-4617619a3957"/>
    <xsd:import namespace="68ba4c83-6a63-47ec-9dfc-ba9b26b8aa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ab55f-9a28-410b-b292-4617619a3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867ae2a-0089-4e90-b01c-86a9468a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a4c83-6a63-47ec-9dfc-ba9b26b8aa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4b6244-992c-4c44-87d7-b257846a8689}" ma:internalName="TaxCatchAll" ma:showField="CatchAllData" ma:web="68ba4c83-6a63-47ec-9dfc-ba9b26b8aa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82ab55f-9a28-410b-b292-4617619a3957">
      <Terms xmlns="http://schemas.microsoft.com/office/infopath/2007/PartnerControls"/>
    </lcf76f155ced4ddcb4097134ff3c332f>
    <_ip_UnifiedCompliancePolicyProperties xmlns="http://schemas.microsoft.com/sharepoint/v3" xsi:nil="true"/>
    <TaxCatchAll xmlns="68ba4c83-6a63-47ec-9dfc-ba9b26b8aa72" xsi:nil="true"/>
  </documentManagement>
</p:properties>
</file>

<file path=customXml/itemProps1.xml><?xml version="1.0" encoding="utf-8"?>
<ds:datastoreItem xmlns:ds="http://schemas.openxmlformats.org/officeDocument/2006/customXml" ds:itemID="{0A0E62F1-4C77-4033-BADC-C9BBFBDCC798}"/>
</file>

<file path=customXml/itemProps2.xml><?xml version="1.0" encoding="utf-8"?>
<ds:datastoreItem xmlns:ds="http://schemas.openxmlformats.org/officeDocument/2006/customXml" ds:itemID="{8602E015-F609-48B3-8309-1784E54E1CCF}"/>
</file>

<file path=customXml/itemProps3.xml><?xml version="1.0" encoding="utf-8"?>
<ds:datastoreItem xmlns:ds="http://schemas.openxmlformats.org/officeDocument/2006/customXml" ds:itemID="{8F836D65-CAEE-4AE4-8E8D-D8EF3A0695D4}"/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424</Words>
  <Application>Microsoft Office PowerPoint</Application>
  <PresentationFormat>Widescreen</PresentationFormat>
  <Paragraphs>108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Office Theme</vt:lpstr>
      <vt:lpstr>Worksheet</vt:lpstr>
      <vt:lpstr>Microsoft Excel Worksheet</vt:lpstr>
      <vt:lpstr>Roadmap Development Update</vt:lpstr>
      <vt:lpstr>Topics</vt:lpstr>
      <vt:lpstr>ADMM-Plus EWG on MS Roadmap Development</vt:lpstr>
      <vt:lpstr>Climate Change Definitions</vt:lpstr>
      <vt:lpstr>Climate Change</vt:lpstr>
      <vt:lpstr>Marine Environment Protection</vt:lpstr>
      <vt:lpstr>Maritime Navigation Safety (New Proposal)</vt:lpstr>
      <vt:lpstr>Project Prioritization Polling</vt:lpstr>
      <vt:lpstr>Climate Change Polling</vt:lpstr>
      <vt:lpstr>Marine Environment Protection Polling</vt:lpstr>
      <vt:lpstr>Summary and Way Ahead</vt:lpstr>
      <vt:lpstr>Questions and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Section3</dc:title>
  <dc:creator>Royal Thai Navy and U.S. Pacific Fleet</dc:creator>
  <cp:lastModifiedBy>Yamamoto, Takashi R CIV USN COMPACFLT PEARL HI (USA)</cp:lastModifiedBy>
  <cp:revision>100</cp:revision>
  <cp:lastPrinted>2022-01-19T00:24:24Z</cp:lastPrinted>
  <dcterms:created xsi:type="dcterms:W3CDTF">2022-01-18T01:22:31Z</dcterms:created>
  <dcterms:modified xsi:type="dcterms:W3CDTF">2022-08-03T20:58:31Z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0x0101004ADE8473D49195498EE3DA25F0E81668</vt:lpwstr>
  </property>
</Properties>
</file>