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7" r:id="rId4"/>
    <p:sldId id="271" r:id="rId5"/>
    <p:sldId id="278" r:id="rId6"/>
    <p:sldId id="279" r:id="rId7"/>
    <p:sldId id="289" r:id="rId8"/>
    <p:sldId id="282" r:id="rId9"/>
    <p:sldId id="283" r:id="rId10"/>
    <p:sldId id="284" r:id="rId11"/>
    <p:sldId id="290" r:id="rId12"/>
    <p:sldId id="288" r:id="rId13"/>
    <p:sldId id="285" r:id="rId14"/>
    <p:sldId id="286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5"/>
    <a:srgbClr val="43A19B"/>
    <a:srgbClr val="049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8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AC95-4230-1741-A40D-ED677D84BB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DC0B1-F61A-694D-9D1F-54FF4AB6E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5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DC0B1-F61A-694D-9D1F-54FF4AB6E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ECF83-4CF0-624E-9BD4-98F214B08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FED24-BF06-094C-9F96-2904EDB1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95189-1CF2-6A48-896B-65D6D948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654-D96E-CF4F-942D-DBB64DEF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EA84-1690-2646-9285-D2134D6F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D5D69-4DCB-1F49-95B1-9B41B5A90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A0D0E-B678-C448-A9BE-EA915979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76522-90E5-BA4D-9B57-1D7C54495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F6F2B-F810-6A45-B1C7-D1037F96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995AB-1E1F-0A4D-BC42-E251AF8B3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544BC-25D1-814E-B3FC-FA9FE672A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F02D8-8FC7-0949-A4D0-751A6EDA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33D1C-9E87-D343-956E-1F6F3EDE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2870-20E4-A440-8B1C-B1E951C1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FFED-D526-1043-A895-71EB433A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9F72-8ED2-4A4B-8D96-618C926A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1E5A-92F8-D746-A267-77DE852A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4576F-A74B-A545-BB27-9A7EC71B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EF485-951E-7140-83B0-484A9FA6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D274-3DE1-984D-A9CB-FF44FC89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95E71-4A93-4A4D-B54D-527D4DC95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CA5A9-6D8F-AB4C-B4CF-30CCF1E2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3725-5400-1B4C-BB75-5FE913F0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3A0D9-562D-AA48-9A18-3B353215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8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29A4-3764-D84D-ABA5-210B06FA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50F71-5F9F-F147-BA55-A3F2CF396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7D6CB-8718-F043-81B3-7A87328E7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D77DB-D17F-F349-8ED5-AD1D4DB4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C42BD-9374-6C40-902A-01ABE59C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1C44D-3A61-D642-A22B-5E9A1EDA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8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D165-F2E1-8A4B-8544-EE29AC6A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1CF12-2489-2342-9C09-85FA075FF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EB329-C2C1-1342-8736-1A3B07588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7E279-998E-A746-BD8E-A99347E78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98365-049A-1E41-B2DB-3F874C739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5AC8E-E64F-A74C-ACAA-C8555721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CAD37-79AE-304C-80FE-1A9859A6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A9AB21-2E57-F14D-92E2-118F1CFD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A210-3870-7E49-9C4A-27AE4FF7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D2852-6C2C-F44B-934C-9B58A562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053B2-29EC-7A47-8664-BCB1F269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62554-786A-464F-8D5B-31E7C816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6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2EF2D-1606-AC44-83BD-D1695438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92CA8-0525-E240-A78E-A13E5201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F5323-FED3-7D4B-AEA8-46C64C76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71BC-8DC7-EC49-B906-231EBF93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94C8-7DAD-9447-BD4A-315273F7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1DCC3-F09B-C141-9DB0-20DB68905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875D7-C8F1-B54F-829B-5F8C9AC68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DD79F-7696-F540-9A04-DF404A07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55FE-07AC-FD48-95B9-83F86D37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41BC-06EA-2746-A1CB-FCEF3CF6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54C85-2E62-E14D-BA8F-A141E864E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3A46F-CC58-9A4E-9873-FF17B61FE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69179-38BA-9D42-903A-540B2D25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5B7DE-4C80-4144-896D-7B967D1D451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49B89-D8D4-A948-BBC4-109E97D0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EC7E3-9D3F-6D4E-AADC-81496AEB8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ABFF6-D113-6E46-8734-023725D1A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95DFCB-55B0-E749-B4AF-61A1D237C8E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870E7-74D3-934B-B39B-86E20852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01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9AD31-2AED-5C42-8E62-F228C030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94113"/>
            <a:ext cx="10515600" cy="358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6660B-A2D8-724F-8CB6-2D221D6B5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CFABFF6-D113-6E46-8734-023725D1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3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3A19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118324-C6D9-3F43-866F-69779FA41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853784"/>
            <a:ext cx="2651760" cy="1382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D5D1B6-2800-374E-9BE1-1F4329B7F7DC}"/>
              </a:ext>
            </a:extLst>
          </p:cNvPr>
          <p:cNvSpPr txBox="1"/>
          <p:nvPr/>
        </p:nvSpPr>
        <p:spPr>
          <a:xfrm>
            <a:off x="929640" y="2328868"/>
            <a:ext cx="10332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36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EU’s Evolving Role in an Era of Great Power Competition</a:t>
            </a:r>
          </a:p>
          <a:p>
            <a:endParaRPr lang="en-US" sz="2400" b="1" dirty="0">
              <a:solidFill>
                <a:srgbClr val="0036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36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 Brattberg</a:t>
            </a:r>
          </a:p>
          <a:p>
            <a:endParaRPr lang="en-US" sz="2000" dirty="0">
              <a:solidFill>
                <a:srgbClr val="049C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49C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Washington, DC</a:t>
            </a:r>
          </a:p>
          <a:p>
            <a:r>
              <a:rPr lang="en-US" sz="2000" dirty="0">
                <a:solidFill>
                  <a:srgbClr val="049C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17, 2021</a:t>
            </a:r>
          </a:p>
          <a:p>
            <a:endParaRPr lang="en-US" sz="2000" dirty="0">
              <a:solidFill>
                <a:srgbClr val="049C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4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Europe’s approach toward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/>
          </a:bodyPr>
          <a:lstStyle/>
          <a:p>
            <a:pPr marL="502920" indent="-457200"/>
            <a:r>
              <a:rPr lang="en-US" dirty="0"/>
              <a:t>Russia’s annexation of Crimea in 2014 a wakeup call</a:t>
            </a:r>
          </a:p>
          <a:p>
            <a:pPr marL="502920" indent="-457200"/>
            <a:r>
              <a:rPr lang="en-US" dirty="0"/>
              <a:t>Russian influence and cyber campaigns against Europe</a:t>
            </a:r>
          </a:p>
          <a:p>
            <a:pPr marL="502920" indent="-457200"/>
            <a:r>
              <a:rPr lang="en-US" dirty="0"/>
              <a:t>Maintaining EU sanctions regime against Russia</a:t>
            </a:r>
          </a:p>
          <a:p>
            <a:pPr marL="502920" indent="-457200"/>
            <a:r>
              <a:rPr lang="en-US" dirty="0"/>
              <a:t>Suspension of EU-Russia summits but ongoing  diplomatic engagement to keep door open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4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Europe’s strategic options in an age of great power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/>
          </a:bodyPr>
          <a:lstStyle/>
          <a:p>
            <a:pPr marL="502920" indent="-457200"/>
            <a:r>
              <a:rPr lang="en-US" dirty="0"/>
              <a:t>Bandwagon with the US? </a:t>
            </a:r>
          </a:p>
          <a:p>
            <a:pPr marL="502920" indent="-457200"/>
            <a:r>
              <a:rPr lang="en-US" dirty="0"/>
              <a:t>Pursue a third way – “Sinatra doctrine”</a:t>
            </a:r>
          </a:p>
          <a:p>
            <a:pPr marL="502920" indent="-457200"/>
            <a:r>
              <a:rPr lang="en-US" dirty="0"/>
              <a:t>Align with US but strike distinct approach? </a:t>
            </a:r>
          </a:p>
          <a:p>
            <a:pPr marL="502920" indent="-457200"/>
            <a:r>
              <a:rPr lang="en-US" dirty="0"/>
              <a:t>Lead a group of middle power democracies?  </a:t>
            </a:r>
          </a:p>
          <a:p>
            <a:pPr marL="502920" indent="-457200"/>
            <a:r>
              <a:rPr lang="en-US" dirty="0"/>
              <a:t>Other options? 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2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Part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26875"/>
            <a:ext cx="10515599" cy="4050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Implications for transatlantic cooperation in the NESA region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1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Transatlantic cooperation in an age of great power competition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 fontScale="85000" lnSpcReduction="20000"/>
          </a:bodyPr>
          <a:lstStyle/>
          <a:p>
            <a:pPr marL="502920" indent="-457200"/>
            <a:r>
              <a:rPr lang="en-US" dirty="0"/>
              <a:t>Trump: transactional transatlantic relations, “</a:t>
            </a:r>
            <a:r>
              <a:rPr lang="en-US" dirty="0" err="1"/>
              <a:t>Westlessness</a:t>
            </a:r>
            <a:r>
              <a:rPr lang="en-US" dirty="0"/>
              <a:t>”</a:t>
            </a:r>
          </a:p>
          <a:p>
            <a:pPr marL="502920" indent="-457200"/>
            <a:r>
              <a:rPr lang="en-US" dirty="0"/>
              <a:t>Biden: America is Back but a lack of consultation with Europe  </a:t>
            </a:r>
          </a:p>
          <a:p>
            <a:pPr marL="502920" indent="-457200"/>
            <a:r>
              <a:rPr lang="en-US" dirty="0"/>
              <a:t>Complimentary and coordinated transatlantic approach toward China, but not fully aligned</a:t>
            </a:r>
          </a:p>
          <a:p>
            <a:pPr marL="502920" indent="-457200"/>
            <a:r>
              <a:rPr lang="en-US" dirty="0"/>
              <a:t>Toward a new transatlantic security bargain post-Afghanistan and post-AUKUS?</a:t>
            </a:r>
          </a:p>
          <a:p>
            <a:pPr marL="502920" indent="-457200"/>
            <a:r>
              <a:rPr lang="en-US" dirty="0"/>
              <a:t>EU-US division of labor or regions (e.g. Sahel) </a:t>
            </a:r>
          </a:p>
          <a:p>
            <a:pPr marL="502920" indent="-457200"/>
            <a:r>
              <a:rPr lang="en-US" dirty="0"/>
              <a:t>EU needs to invest in becoming a stronger global and regional player and less dependent on the US (e.g. develop more independent military assets)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3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Implications for NESA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 fontScale="85000" lnSpcReduction="20000"/>
          </a:bodyPr>
          <a:lstStyle/>
          <a:p>
            <a:pPr marL="502920" indent="-457200"/>
            <a:r>
              <a:rPr lang="en-US" dirty="0"/>
              <a:t>Continued shared EU-US interest in promoting regional stability in NESA region but US strategic shift to Indo-Pacific leaves a vacuum</a:t>
            </a:r>
          </a:p>
          <a:p>
            <a:pPr marL="502920" indent="-457200"/>
            <a:r>
              <a:rPr lang="en-US" dirty="0"/>
              <a:t>Growing influence of China, Russia destabilizing</a:t>
            </a:r>
          </a:p>
          <a:p>
            <a:pPr marL="502920" indent="-457200"/>
            <a:r>
              <a:rPr lang="en-US" dirty="0"/>
              <a:t>EU has direct strategic interests in NESA region (political stability, counter-terrorism, migration, climate, etc.)  </a:t>
            </a:r>
          </a:p>
          <a:p>
            <a:pPr marL="502920" indent="-457200"/>
            <a:r>
              <a:rPr lang="en-US" dirty="0"/>
              <a:t>EU will have to assume more regional leadership in NESA given US strategic shift toward Indo-Pacific</a:t>
            </a:r>
          </a:p>
          <a:p>
            <a:pPr marL="502920" indent="-457200"/>
            <a:r>
              <a:rPr lang="en-US" dirty="0"/>
              <a:t>EU must strengthen relationships with key partners throughout the region but also find new ones, including non-democratic regimes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8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170" y="1699039"/>
            <a:ext cx="6999514" cy="3787176"/>
          </a:xfrm>
        </p:spPr>
        <p:txBody>
          <a:bodyPr>
            <a:normAutofit/>
          </a:bodyPr>
          <a:lstStyle/>
          <a:p>
            <a:r>
              <a:rPr lang="en-US" sz="7200" dirty="0"/>
              <a:t>Discussion</a:t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9588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Overview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/>
          </a:bodyPr>
          <a:lstStyle/>
          <a:p>
            <a:pPr marL="560070" indent="-514350">
              <a:buAutoNum type="arabicParenR"/>
            </a:pPr>
            <a:r>
              <a:rPr lang="en-US" dirty="0"/>
              <a:t>What growing great power competition means for Europe</a:t>
            </a:r>
          </a:p>
          <a:p>
            <a:pPr marL="560070" indent="-514350">
              <a:buAutoNum type="arabicParenR"/>
            </a:pPr>
            <a:r>
              <a:rPr lang="en-US" dirty="0"/>
              <a:t>Europe’s on-going response to broader geopolitical shifts</a:t>
            </a:r>
          </a:p>
          <a:p>
            <a:pPr marL="560070" indent="-514350">
              <a:buAutoNum type="arabicParenR"/>
            </a:pPr>
            <a:r>
              <a:rPr lang="en-US" dirty="0"/>
              <a:t>Implications for transatlantic cooperation in the NESA region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4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10727028" cy="4050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What does great power competition mean for the EU?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0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EU’s traditional global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/>
          </a:bodyPr>
          <a:lstStyle/>
          <a:p>
            <a:pPr marL="502920" indent="-457200"/>
            <a:r>
              <a:rPr lang="en-US" dirty="0"/>
              <a:t>The EU’s worldview was traditionally premised on: </a:t>
            </a:r>
          </a:p>
          <a:p>
            <a:pPr marL="960120" lvl="1" indent="-457200"/>
            <a:r>
              <a:rPr lang="en-US" dirty="0"/>
              <a:t>“The end of history” </a:t>
            </a:r>
          </a:p>
          <a:p>
            <a:pPr marL="960120" lvl="1" indent="-457200"/>
            <a:r>
              <a:rPr lang="en-US" dirty="0"/>
              <a:t>Normative power &amp; soft power</a:t>
            </a:r>
          </a:p>
          <a:p>
            <a:pPr marL="960120" lvl="1" indent="-457200"/>
            <a:r>
              <a:rPr lang="en-US" dirty="0"/>
              <a:t>Multilateral cooperation</a:t>
            </a:r>
          </a:p>
          <a:p>
            <a:pPr marL="960120" lvl="1" indent="-457200"/>
            <a:r>
              <a:rPr lang="en-US" dirty="0"/>
              <a:t>Political transformation through economic globalization and diplomatic engagement</a:t>
            </a:r>
          </a:p>
          <a:p>
            <a:pPr marL="960120" lvl="1" indent="-457200"/>
            <a:r>
              <a:rPr lang="en-US" dirty="0"/>
              <a:t>Reliance on a stable and predictable transatlantic relationship and US assuming leadership for ensuring global public goods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9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Europe’s slow geopolitical wakeup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/>
          </a:bodyPr>
          <a:lstStyle/>
          <a:p>
            <a:pPr marL="502920" indent="-457200"/>
            <a:r>
              <a:rPr lang="en-US" dirty="0"/>
              <a:t>Russia’s invasion of Crimea in 2014</a:t>
            </a:r>
          </a:p>
          <a:p>
            <a:pPr marL="502920" indent="-457200"/>
            <a:r>
              <a:rPr lang="en-US" dirty="0"/>
              <a:t>Refugee crisis 2015-2016</a:t>
            </a:r>
          </a:p>
          <a:p>
            <a:pPr marL="502920" indent="-457200"/>
            <a:r>
              <a:rPr lang="en-US" dirty="0"/>
              <a:t>Brexit referendum in 2016</a:t>
            </a:r>
          </a:p>
          <a:p>
            <a:pPr marL="502920" indent="-457200"/>
            <a:r>
              <a:rPr lang="en-US" dirty="0"/>
              <a:t>Trump’s election in 2016</a:t>
            </a:r>
          </a:p>
          <a:p>
            <a:pPr marL="502920" indent="-457200"/>
            <a:r>
              <a:rPr lang="en-US" dirty="0"/>
              <a:t>Worsening U.S.-China relations</a:t>
            </a:r>
          </a:p>
          <a:p>
            <a:pPr marL="502920" indent="-457200"/>
            <a:r>
              <a:rPr lang="en-US" dirty="0"/>
              <a:t>Continued decline of multilateral cooperation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9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great power competition means for the EU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 lnSpcReduction="10000"/>
          </a:bodyPr>
          <a:lstStyle/>
          <a:p>
            <a:pPr marL="502920" indent="-457200"/>
            <a:r>
              <a:rPr lang="en-US" dirty="0"/>
              <a:t>Europe itself as a battleground for geopolitical competition of other powers</a:t>
            </a:r>
          </a:p>
          <a:p>
            <a:pPr marL="502920" indent="-457200"/>
            <a:r>
              <a:rPr lang="en-US" dirty="0"/>
              <a:t>Other powers can exploit internal EU divisions and weaknesses</a:t>
            </a:r>
          </a:p>
          <a:p>
            <a:pPr marL="502920" indent="-457200"/>
            <a:r>
              <a:rPr lang="en-US" dirty="0"/>
              <a:t>Exposes Europe’s lack hard power and ability to shape global events</a:t>
            </a:r>
          </a:p>
          <a:p>
            <a:pPr marL="502920" indent="-457200"/>
            <a:r>
              <a:rPr lang="en-US" dirty="0"/>
              <a:t>Shift in the traditional transatlantic relationship as the US prioritizes China more</a:t>
            </a:r>
          </a:p>
          <a:p>
            <a:pPr marL="502920" indent="-457200"/>
            <a:r>
              <a:rPr lang="en-US" dirty="0"/>
              <a:t>Reinforces the need for the EU to become a stronger geopolitical player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1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26875"/>
            <a:ext cx="10392177" cy="4050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The EU’s evolving approach to great power competition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8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EU’s response to growing great power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 lnSpcReduction="10000"/>
          </a:bodyPr>
          <a:lstStyle/>
          <a:p>
            <a:pPr marL="502920" indent="-457200"/>
            <a:r>
              <a:rPr lang="en-US" dirty="0"/>
              <a:t>Early seeds - EU Global Strategy in 2016 – “principled pragmatism” </a:t>
            </a:r>
          </a:p>
          <a:p>
            <a:pPr marL="502920" indent="-457200"/>
            <a:r>
              <a:rPr lang="en-US" dirty="0"/>
              <a:t>Growing recognition Europe needs to stand more on its own two feet - “geopolitical Europe”</a:t>
            </a:r>
          </a:p>
          <a:p>
            <a:pPr marL="502920" indent="-457200"/>
            <a:r>
              <a:rPr lang="en-US" dirty="0"/>
              <a:t>Investing more in European defense “strategic autonomy” both for operations and territorial defense</a:t>
            </a:r>
          </a:p>
          <a:p>
            <a:pPr marL="502920" indent="-457200"/>
            <a:r>
              <a:rPr lang="en-US" dirty="0"/>
              <a:t>Strengthening the EU’s “sovereignty” on trade, sanctions, technology, etc.</a:t>
            </a:r>
          </a:p>
          <a:p>
            <a:pPr marL="502920" indent="-457200"/>
            <a:r>
              <a:rPr lang="en-US" dirty="0"/>
              <a:t>Championing ‘alliance of multilateralism’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1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31EC-7C9B-4A44-B314-4078C87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3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Europe’s approach toward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A287-37B6-8F43-B711-49598CECB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875"/>
            <a:ext cx="8248227" cy="4050088"/>
          </a:xfrm>
        </p:spPr>
        <p:txBody>
          <a:bodyPr>
            <a:normAutofit fontScale="92500" lnSpcReduction="10000"/>
          </a:bodyPr>
          <a:lstStyle/>
          <a:p>
            <a:pPr marL="502920" indent="-457200"/>
            <a:r>
              <a:rPr lang="en-US" dirty="0"/>
              <a:t>Europe becoming more “realist” about China since ~2016</a:t>
            </a:r>
          </a:p>
          <a:p>
            <a:pPr marL="502920" indent="-457200"/>
            <a:r>
              <a:rPr lang="en-US" dirty="0"/>
              <a:t>Shift driven by combination of China’s domestic trajectory under Xi, expansionist Chinese foreign policy, and growing US-China competition</a:t>
            </a:r>
          </a:p>
          <a:p>
            <a:pPr marL="502920" indent="-457200"/>
            <a:r>
              <a:rPr lang="en-US" dirty="0"/>
              <a:t>European concerns about China go beyond economic – refer to China as “systemic rival”</a:t>
            </a:r>
          </a:p>
          <a:p>
            <a:pPr marL="502920" indent="-457200"/>
            <a:r>
              <a:rPr lang="en-US" dirty="0"/>
              <a:t>EU seeks to balance protecting itself from China with engagement </a:t>
            </a:r>
          </a:p>
          <a:p>
            <a:pPr marL="502920" indent="-457200"/>
            <a:r>
              <a:rPr lang="en-US" dirty="0"/>
              <a:t>Covid has further complicated relationship</a:t>
            </a:r>
          </a:p>
          <a:p>
            <a:pPr marL="502920" indent="-457200"/>
            <a:endParaRPr lang="en-US" dirty="0"/>
          </a:p>
          <a:p>
            <a:pPr marL="502920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8373E6-8D72-2144-ACD0-4A47E974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27" y="4794056"/>
            <a:ext cx="2651760" cy="13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9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F9547968E7E041B44EA1D6E2BEC30C" ma:contentTypeVersion="17" ma:contentTypeDescription="Create a new document." ma:contentTypeScope="" ma:versionID="0f8b3ff1935922aba9d7a7b94d2a3160">
  <xsd:schema xmlns:xsd="http://www.w3.org/2001/XMLSchema" xmlns:xs="http://www.w3.org/2001/XMLSchema" xmlns:p="http://schemas.microsoft.com/office/2006/metadata/properties" xmlns:ns2="79372cad-906e-4e2f-b498-2cb2f8f67a22" xmlns:ns3="04e5b532-bce6-4a74-882f-197d7c8ee05a" targetNamespace="http://schemas.microsoft.com/office/2006/metadata/properties" ma:root="true" ma:fieldsID="04a328f4c16f5eb5d7c618ced9645277" ns2:_="" ns3:_="">
    <xsd:import namespace="79372cad-906e-4e2f-b498-2cb2f8f67a22"/>
    <xsd:import namespace="04e5b532-bce6-4a74-882f-197d7c8ee0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astmodified" minOccurs="0"/>
                <xsd:element ref="ns2:MediaLengthInSeconds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72cad-906e-4e2f-b498-2cb2f8f67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astmodified" ma:index="20" nillable="true" ma:displayName="last modified" ma:format="DateOnly" ma:internalName="lastmodified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5b532-bce6-4a74-882f-197d7c8ee0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d634031f-5af4-462f-909d-b01dcfe103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hidden="true" ma:list="{44a495a8-dfb6-4c93-8233-ef39401eedbd}" ma:internalName="TaxCatchAll" ma:showField="CatchAllData" ma:web="04e5b532-bce6-4a74-882f-197d7c8ee0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4e5b532-bce6-4a74-882f-197d7c8ee05a" xsi:nil="true"/>
    <TaxKeywordTaxHTField xmlns="04e5b532-bce6-4a74-882f-197d7c8ee05a">
      <Terms xmlns="http://schemas.microsoft.com/office/infopath/2007/PartnerControls"/>
    </TaxKeywordTaxHTField>
    <lastmodified xmlns="79372cad-906e-4e2f-b498-2cb2f8f67a22" xsi:nil="true"/>
  </documentManagement>
</p:properties>
</file>

<file path=customXml/itemProps1.xml><?xml version="1.0" encoding="utf-8"?>
<ds:datastoreItem xmlns:ds="http://schemas.openxmlformats.org/officeDocument/2006/customXml" ds:itemID="{9301CCCB-C967-4D37-B2F1-8A630BE80E91}"/>
</file>

<file path=customXml/itemProps2.xml><?xml version="1.0" encoding="utf-8"?>
<ds:datastoreItem xmlns:ds="http://schemas.openxmlformats.org/officeDocument/2006/customXml" ds:itemID="{2E75D9CB-035C-4C8B-B68F-06E2688359ED}"/>
</file>

<file path=customXml/itemProps3.xml><?xml version="1.0" encoding="utf-8"?>
<ds:datastoreItem xmlns:ds="http://schemas.openxmlformats.org/officeDocument/2006/customXml" ds:itemID="{899618F2-FC9C-4C2F-A01D-8CF3CBD02E56}"/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630</Words>
  <Application>Microsoft Office PowerPoint</Application>
  <PresentationFormat>Widescreen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Overview of Lecture</vt:lpstr>
      <vt:lpstr>Part I</vt:lpstr>
      <vt:lpstr>The EU’s traditional global outlook</vt:lpstr>
      <vt:lpstr>Europe’s slow geopolitical wakeup call</vt:lpstr>
      <vt:lpstr>What great power competition means for the EU </vt:lpstr>
      <vt:lpstr>Part II</vt:lpstr>
      <vt:lpstr>The EU’s response to growing great power competition</vt:lpstr>
      <vt:lpstr>Europe’s approach toward China</vt:lpstr>
      <vt:lpstr>Europe’s approach toward Russia</vt:lpstr>
      <vt:lpstr>Europe’s strategic options in an age of great power competition</vt:lpstr>
      <vt:lpstr>Part III</vt:lpstr>
      <vt:lpstr>Transatlantic cooperation in an age of great power competition </vt:lpstr>
      <vt:lpstr>Implications for NESA region</vt:lpstr>
      <vt:lpstr>Discussion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Dieye, Magoumba  CTR US NDU</cp:lastModifiedBy>
  <cp:revision>230</cp:revision>
  <dcterms:created xsi:type="dcterms:W3CDTF">2018-09-07T17:28:27Z</dcterms:created>
  <dcterms:modified xsi:type="dcterms:W3CDTF">2021-11-17T11:46:54Z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0x010100C9F9547968E7E041B44EA1D6E2BEC30C</vt:lpwstr>
  </property>
</Properties>
</file>