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diagrams/data2.xml" ContentType="application/vnd.openxmlformats-officedocument.drawingml.diagramData+xml"/>
  <Override PartName="/ppt/diagrams/data1.xml" ContentType="application/vnd.openxmlformats-officedocument.drawingml.diagramData+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15.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8.xml" ContentType="application/vnd.openxmlformats-officedocument.presentationml.notesSlide+xml"/>
  <Override PartName="/ppt/notesSlides/notesSlide2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9.xml" ContentType="application/vnd.openxmlformats-officedocument.presentationml.notesSlide+xml"/>
  <Override PartName="/ppt/notesSlides/notesSlide14.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5" r:id="rId2"/>
  </p:sldMasterIdLst>
  <p:notesMasterIdLst>
    <p:notesMasterId r:id="rId38"/>
  </p:notesMasterIdLst>
  <p:sldIdLst>
    <p:sldId id="256" r:id="rId3"/>
    <p:sldId id="1768" r:id="rId4"/>
    <p:sldId id="1770" r:id="rId5"/>
    <p:sldId id="1837" r:id="rId6"/>
    <p:sldId id="1825" r:id="rId7"/>
    <p:sldId id="1827" r:id="rId8"/>
    <p:sldId id="1826" r:id="rId9"/>
    <p:sldId id="1838" r:id="rId10"/>
    <p:sldId id="1790" r:id="rId11"/>
    <p:sldId id="1817" r:id="rId12"/>
    <p:sldId id="1831" r:id="rId13"/>
    <p:sldId id="1816" r:id="rId14"/>
    <p:sldId id="1821" r:id="rId15"/>
    <p:sldId id="1823" r:id="rId16"/>
    <p:sldId id="1830" r:id="rId17"/>
    <p:sldId id="1776" r:id="rId18"/>
    <p:sldId id="1824" r:id="rId19"/>
    <p:sldId id="1780" r:id="rId20"/>
    <p:sldId id="1832" r:id="rId21"/>
    <p:sldId id="1839" r:id="rId22"/>
    <p:sldId id="1833" r:id="rId23"/>
    <p:sldId id="1834" r:id="rId24"/>
    <p:sldId id="1835" r:id="rId25"/>
    <p:sldId id="1829" r:id="rId26"/>
    <p:sldId id="1789" r:id="rId27"/>
    <p:sldId id="1828" r:id="rId28"/>
    <p:sldId id="1836" r:id="rId29"/>
    <p:sldId id="1778" r:id="rId30"/>
    <p:sldId id="1782" r:id="rId31"/>
    <p:sldId id="1774" r:id="rId32"/>
    <p:sldId id="1783" r:id="rId33"/>
    <p:sldId id="1786" r:id="rId34"/>
    <p:sldId id="1777" r:id="rId35"/>
    <p:sldId id="1779" r:id="rId36"/>
    <p:sldId id="1781"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adeau, Allen" initials="BA" lastIdx="1" clrIdx="0">
    <p:extLst>
      <p:ext uri="{19B8F6BF-5375-455C-9EA6-DF929625EA0E}">
        <p15:presenceInfo xmlns:p15="http://schemas.microsoft.com/office/powerpoint/2012/main" userId="Badeau, Alle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86484"/>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094EF52-6694-41D6-B3D9-E72A28C08B14}" v="44" dt="2021-11-29T16:15:25.46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7" autoAdjust="0"/>
    <p:restoredTop sz="94660"/>
  </p:normalViewPr>
  <p:slideViewPr>
    <p:cSldViewPr snapToGrid="0">
      <p:cViewPr varScale="1">
        <p:scale>
          <a:sx n="130" d="100"/>
          <a:sy n="130" d="100"/>
        </p:scale>
        <p:origin x="1963" y="8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commentAuthors" Target="commentAuthors.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heme" Target="theme/theme1.xml"/><Relationship Id="rId47" Type="http://schemas.openxmlformats.org/officeDocument/2006/relationships/customXml" Target="../customXml/item3.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presProps" Target="presProps.xml"/><Relationship Id="rId45" Type="http://schemas.openxmlformats.org/officeDocument/2006/relationships/customXml" Target="../customXml/item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microsoft.com/office/2015/10/relationships/revisionInfo" Target="revisionInfo.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notesMaster" Target="notesMasters/notesMaster1.xml"/><Relationship Id="rId46" Type="http://schemas.openxmlformats.org/officeDocument/2006/relationships/customXml" Target="../customXml/item2.xml"/><Relationship Id="rId20" Type="http://schemas.openxmlformats.org/officeDocument/2006/relationships/slide" Target="slides/slide18.xml"/><Relationship Id="rId41" Type="http://schemas.openxmlformats.org/officeDocument/2006/relationships/viewProps" Target="viewProps.xml"/></Relationships>
</file>

<file path=ppt/diagrams/_rels/data2.xml.rels><?xml version="1.0" encoding="UTF-8" standalone="yes"?>
<Relationships xmlns="http://schemas.openxmlformats.org/package/2006/relationships"><Relationship Id="rId2" Type="http://schemas.openxmlformats.org/officeDocument/2006/relationships/image" Target="../media/image28.svg"/><Relationship Id="rId1" Type="http://schemas.openxmlformats.org/officeDocument/2006/relationships/image" Target="../media/image27.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FA0857A-8903-43CB-A612-BED1284B0EE2}" type="doc">
      <dgm:prSet loTypeId="urn:microsoft.com/office/officeart/2005/8/layout/pyramid2" loCatId="pyramid" qsTypeId="urn:microsoft.com/office/officeart/2005/8/quickstyle/3d3" qsCatId="3D" csTypeId="urn:microsoft.com/office/officeart/2005/8/colors/accent1_2" csCatId="accent1" phldr="1"/>
      <dgm:spPr/>
    </dgm:pt>
    <dgm:pt modelId="{500A3A0F-9A85-41D8-AAAE-8DA303BAB560}">
      <dgm:prSet phldrT="[Text]" custT="1"/>
      <dgm:spPr/>
      <dgm:t>
        <a:bodyPr/>
        <a:lstStyle/>
        <a:p>
          <a:r>
            <a:rPr lang="en-US" sz="1800" dirty="0">
              <a:latin typeface="Avenir Next LT Pro Light" panose="020B0304020202020204" pitchFamily="34" charset="0"/>
            </a:rPr>
            <a:t>Nation State Sponsored</a:t>
          </a:r>
        </a:p>
      </dgm:t>
    </dgm:pt>
    <dgm:pt modelId="{01E05F29-8B94-4260-92D7-8735AA33D6B4}" type="parTrans" cxnId="{ECC19DD0-F832-4F31-B3D3-3BB03F0ECFE7}">
      <dgm:prSet/>
      <dgm:spPr/>
      <dgm:t>
        <a:bodyPr/>
        <a:lstStyle/>
        <a:p>
          <a:endParaRPr lang="en-US">
            <a:latin typeface="Avenir Next LT Pro Light" panose="020B0304020202020204" pitchFamily="34" charset="0"/>
          </a:endParaRPr>
        </a:p>
      </dgm:t>
    </dgm:pt>
    <dgm:pt modelId="{FD0330B4-95E9-4B13-95F0-A2B8854ECEB8}" type="sibTrans" cxnId="{ECC19DD0-F832-4F31-B3D3-3BB03F0ECFE7}">
      <dgm:prSet/>
      <dgm:spPr/>
      <dgm:t>
        <a:bodyPr/>
        <a:lstStyle/>
        <a:p>
          <a:endParaRPr lang="en-US">
            <a:latin typeface="Avenir Next LT Pro Light" panose="020B0304020202020204" pitchFamily="34" charset="0"/>
          </a:endParaRPr>
        </a:p>
      </dgm:t>
    </dgm:pt>
    <dgm:pt modelId="{7BF90FD3-4B6B-4743-BD00-8DAFBF833E4D}">
      <dgm:prSet phldrT="[Text]" custT="1"/>
      <dgm:spPr/>
      <dgm:t>
        <a:bodyPr/>
        <a:lstStyle/>
        <a:p>
          <a:r>
            <a:rPr lang="en-US" sz="1800" dirty="0">
              <a:latin typeface="Avenir Next LT Pro Light" panose="020B0304020202020204" pitchFamily="34" charset="0"/>
            </a:rPr>
            <a:t>Organized Crime, Cyber Mercenaries</a:t>
          </a:r>
        </a:p>
      </dgm:t>
    </dgm:pt>
    <dgm:pt modelId="{B2B31FF5-AD54-444D-B53E-D819AFB1690D}" type="parTrans" cxnId="{C27E2D80-9BDE-48E2-B2EF-F4770BA93E98}">
      <dgm:prSet/>
      <dgm:spPr/>
      <dgm:t>
        <a:bodyPr/>
        <a:lstStyle/>
        <a:p>
          <a:endParaRPr lang="en-US">
            <a:latin typeface="Avenir Next LT Pro Light" panose="020B0304020202020204" pitchFamily="34" charset="0"/>
          </a:endParaRPr>
        </a:p>
      </dgm:t>
    </dgm:pt>
    <dgm:pt modelId="{4B3CD5EC-E3AD-4836-B051-342FEDC03CF9}" type="sibTrans" cxnId="{C27E2D80-9BDE-48E2-B2EF-F4770BA93E98}">
      <dgm:prSet/>
      <dgm:spPr/>
      <dgm:t>
        <a:bodyPr/>
        <a:lstStyle/>
        <a:p>
          <a:endParaRPr lang="en-US">
            <a:latin typeface="Avenir Next LT Pro Light" panose="020B0304020202020204" pitchFamily="34" charset="0"/>
          </a:endParaRPr>
        </a:p>
      </dgm:t>
    </dgm:pt>
    <dgm:pt modelId="{BCA678E1-70EA-43BA-93EA-1010F5CCBEC0}">
      <dgm:prSet phldrT="[Text]" custT="1"/>
      <dgm:spPr/>
      <dgm:t>
        <a:bodyPr/>
        <a:lstStyle/>
        <a:p>
          <a:r>
            <a:rPr lang="en-US" sz="1800" dirty="0">
              <a:latin typeface="Avenir Next LT Pro Light" panose="020B0304020202020204" pitchFamily="34" charset="0"/>
            </a:rPr>
            <a:t>Crime Groups, Hacktivists</a:t>
          </a:r>
        </a:p>
      </dgm:t>
    </dgm:pt>
    <dgm:pt modelId="{EA4E1A13-AFC3-4770-B334-149473E7BC0B}" type="parTrans" cxnId="{5DD7C6AE-325D-494A-99D6-4E69C7B8D81D}">
      <dgm:prSet/>
      <dgm:spPr/>
      <dgm:t>
        <a:bodyPr/>
        <a:lstStyle/>
        <a:p>
          <a:endParaRPr lang="en-US">
            <a:latin typeface="Avenir Next LT Pro Light" panose="020B0304020202020204" pitchFamily="34" charset="0"/>
          </a:endParaRPr>
        </a:p>
      </dgm:t>
    </dgm:pt>
    <dgm:pt modelId="{B8AE1F1A-B5E7-4718-8D42-32E7CDA90CA2}" type="sibTrans" cxnId="{5DD7C6AE-325D-494A-99D6-4E69C7B8D81D}">
      <dgm:prSet/>
      <dgm:spPr/>
      <dgm:t>
        <a:bodyPr/>
        <a:lstStyle/>
        <a:p>
          <a:endParaRPr lang="en-US">
            <a:latin typeface="Avenir Next LT Pro Light" panose="020B0304020202020204" pitchFamily="34" charset="0"/>
          </a:endParaRPr>
        </a:p>
      </dgm:t>
    </dgm:pt>
    <dgm:pt modelId="{C925B032-CEFB-405B-A27F-3CEBE78D670D}">
      <dgm:prSet custT="1"/>
      <dgm:spPr/>
      <dgm:t>
        <a:bodyPr/>
        <a:lstStyle/>
        <a:p>
          <a:pPr>
            <a:spcAft>
              <a:spcPts val="0"/>
            </a:spcAft>
          </a:pPr>
          <a:r>
            <a:rPr lang="en-US" sz="1800" dirty="0">
              <a:latin typeface="Avenir Next LT Pro Light" panose="020B0304020202020204" pitchFamily="34" charset="0"/>
            </a:rPr>
            <a:t>Criminals, Disgruntled Workers</a:t>
          </a:r>
        </a:p>
      </dgm:t>
    </dgm:pt>
    <dgm:pt modelId="{4429A485-75BA-45A5-A1FA-F9FA1D0A4F9D}" type="parTrans" cxnId="{E0F00862-D164-4DCA-B7B4-53D0BFD88A61}">
      <dgm:prSet/>
      <dgm:spPr/>
      <dgm:t>
        <a:bodyPr/>
        <a:lstStyle/>
        <a:p>
          <a:endParaRPr lang="en-US">
            <a:latin typeface="Avenir Next LT Pro Light" panose="020B0304020202020204" pitchFamily="34" charset="0"/>
          </a:endParaRPr>
        </a:p>
      </dgm:t>
    </dgm:pt>
    <dgm:pt modelId="{D698D45D-4011-418E-A93F-6B096A84880D}" type="sibTrans" cxnId="{E0F00862-D164-4DCA-B7B4-53D0BFD88A61}">
      <dgm:prSet/>
      <dgm:spPr/>
      <dgm:t>
        <a:bodyPr/>
        <a:lstStyle/>
        <a:p>
          <a:endParaRPr lang="en-US">
            <a:latin typeface="Avenir Next LT Pro Light" panose="020B0304020202020204" pitchFamily="34" charset="0"/>
          </a:endParaRPr>
        </a:p>
      </dgm:t>
    </dgm:pt>
    <dgm:pt modelId="{3D6816A9-805B-4129-96D1-E70B71E5BB1B}">
      <dgm:prSet custT="1"/>
      <dgm:spPr/>
      <dgm:t>
        <a:bodyPr/>
        <a:lstStyle/>
        <a:p>
          <a:r>
            <a:rPr lang="en-US" sz="1800" dirty="0">
              <a:latin typeface="Avenir Next LT Pro Light" panose="020B0304020202020204" pitchFamily="34" charset="0"/>
            </a:rPr>
            <a:t>Script Kiddies</a:t>
          </a:r>
        </a:p>
      </dgm:t>
    </dgm:pt>
    <dgm:pt modelId="{6274CBF6-5E3C-4392-90B5-6746C1439693}" type="parTrans" cxnId="{2C41F2B0-2FAE-47FD-BDB5-89637A3630ED}">
      <dgm:prSet/>
      <dgm:spPr/>
      <dgm:t>
        <a:bodyPr/>
        <a:lstStyle/>
        <a:p>
          <a:endParaRPr lang="en-US">
            <a:latin typeface="Avenir Next LT Pro Light" panose="020B0304020202020204" pitchFamily="34" charset="0"/>
          </a:endParaRPr>
        </a:p>
      </dgm:t>
    </dgm:pt>
    <dgm:pt modelId="{A8B0A642-3671-48BF-8B21-96205BEA6821}" type="sibTrans" cxnId="{2C41F2B0-2FAE-47FD-BDB5-89637A3630ED}">
      <dgm:prSet/>
      <dgm:spPr/>
      <dgm:t>
        <a:bodyPr/>
        <a:lstStyle/>
        <a:p>
          <a:endParaRPr lang="en-US">
            <a:latin typeface="Avenir Next LT Pro Light" panose="020B0304020202020204" pitchFamily="34" charset="0"/>
          </a:endParaRPr>
        </a:p>
      </dgm:t>
    </dgm:pt>
    <dgm:pt modelId="{FD7ECD73-592B-4DF7-8C4D-8AD04BAD1253}" type="pres">
      <dgm:prSet presAssocID="{BFA0857A-8903-43CB-A612-BED1284B0EE2}" presName="compositeShape" presStyleCnt="0">
        <dgm:presLayoutVars>
          <dgm:dir/>
          <dgm:resizeHandles/>
        </dgm:presLayoutVars>
      </dgm:prSet>
      <dgm:spPr/>
    </dgm:pt>
    <dgm:pt modelId="{ED955E4C-9F2B-40A9-BB35-F720330D9102}" type="pres">
      <dgm:prSet presAssocID="{BFA0857A-8903-43CB-A612-BED1284B0EE2}" presName="pyramid" presStyleLbl="node1" presStyleIdx="0" presStyleCnt="1"/>
      <dgm:spPr>
        <a:solidFill>
          <a:schemeClr val="bg2">
            <a:lumMod val="90000"/>
          </a:schemeClr>
        </a:solidFill>
      </dgm:spPr>
    </dgm:pt>
    <dgm:pt modelId="{264451AC-D5A6-4DC0-9217-41A528F26B14}" type="pres">
      <dgm:prSet presAssocID="{BFA0857A-8903-43CB-A612-BED1284B0EE2}" presName="theList" presStyleCnt="0"/>
      <dgm:spPr/>
    </dgm:pt>
    <dgm:pt modelId="{5A5819F3-CFC9-409C-9289-78C2F7795822}" type="pres">
      <dgm:prSet presAssocID="{500A3A0F-9A85-41D8-AAAE-8DA303BAB560}" presName="aNode" presStyleLbl="fgAcc1" presStyleIdx="0" presStyleCnt="5" custLinFactNeighborX="-10053">
        <dgm:presLayoutVars>
          <dgm:bulletEnabled val="1"/>
        </dgm:presLayoutVars>
      </dgm:prSet>
      <dgm:spPr/>
    </dgm:pt>
    <dgm:pt modelId="{885442EB-C9F6-4E41-AB25-6FFD279AFDB2}" type="pres">
      <dgm:prSet presAssocID="{500A3A0F-9A85-41D8-AAAE-8DA303BAB560}" presName="aSpace" presStyleCnt="0"/>
      <dgm:spPr/>
    </dgm:pt>
    <dgm:pt modelId="{4537A7CC-9E46-4799-9947-2EB959F95E0F}" type="pres">
      <dgm:prSet presAssocID="{7BF90FD3-4B6B-4743-BD00-8DAFBF833E4D}" presName="aNode" presStyleLbl="fgAcc1" presStyleIdx="1" presStyleCnt="5" custLinFactNeighborX="-10053">
        <dgm:presLayoutVars>
          <dgm:bulletEnabled val="1"/>
        </dgm:presLayoutVars>
      </dgm:prSet>
      <dgm:spPr/>
    </dgm:pt>
    <dgm:pt modelId="{9BD2E66E-5C4E-499A-BD30-11313897AB02}" type="pres">
      <dgm:prSet presAssocID="{7BF90FD3-4B6B-4743-BD00-8DAFBF833E4D}" presName="aSpace" presStyleCnt="0"/>
      <dgm:spPr/>
    </dgm:pt>
    <dgm:pt modelId="{3E6B8FDC-B2FE-4E69-8969-0721D5954B26}" type="pres">
      <dgm:prSet presAssocID="{BCA678E1-70EA-43BA-93EA-1010F5CCBEC0}" presName="aNode" presStyleLbl="fgAcc1" presStyleIdx="2" presStyleCnt="5" custLinFactNeighborX="-10053">
        <dgm:presLayoutVars>
          <dgm:bulletEnabled val="1"/>
        </dgm:presLayoutVars>
      </dgm:prSet>
      <dgm:spPr/>
    </dgm:pt>
    <dgm:pt modelId="{70E3D01B-C00D-45E3-8742-8E90D9AC91BE}" type="pres">
      <dgm:prSet presAssocID="{BCA678E1-70EA-43BA-93EA-1010F5CCBEC0}" presName="aSpace" presStyleCnt="0"/>
      <dgm:spPr/>
    </dgm:pt>
    <dgm:pt modelId="{C3DE62EB-3BD6-4371-A757-CFD1D40289E5}" type="pres">
      <dgm:prSet presAssocID="{C925B032-CEFB-405B-A27F-3CEBE78D670D}" presName="aNode" presStyleLbl="fgAcc1" presStyleIdx="3" presStyleCnt="5" custLinFactNeighborX="-10053">
        <dgm:presLayoutVars>
          <dgm:bulletEnabled val="1"/>
        </dgm:presLayoutVars>
      </dgm:prSet>
      <dgm:spPr/>
    </dgm:pt>
    <dgm:pt modelId="{9E58509D-A5F3-4FF2-A89D-397D705C841C}" type="pres">
      <dgm:prSet presAssocID="{C925B032-CEFB-405B-A27F-3CEBE78D670D}" presName="aSpace" presStyleCnt="0"/>
      <dgm:spPr/>
    </dgm:pt>
    <dgm:pt modelId="{C8EC7EE6-1864-44A6-A652-858D4FA084FD}" type="pres">
      <dgm:prSet presAssocID="{3D6816A9-805B-4129-96D1-E70B71E5BB1B}" presName="aNode" presStyleLbl="fgAcc1" presStyleIdx="4" presStyleCnt="5" custLinFactNeighborX="-10053">
        <dgm:presLayoutVars>
          <dgm:bulletEnabled val="1"/>
        </dgm:presLayoutVars>
      </dgm:prSet>
      <dgm:spPr/>
    </dgm:pt>
    <dgm:pt modelId="{11DB6F3C-9697-4EB2-9F02-AAB1EB9FC93F}" type="pres">
      <dgm:prSet presAssocID="{3D6816A9-805B-4129-96D1-E70B71E5BB1B}" presName="aSpace" presStyleCnt="0"/>
      <dgm:spPr/>
    </dgm:pt>
  </dgm:ptLst>
  <dgm:cxnLst>
    <dgm:cxn modelId="{79E35C12-2A17-48BB-B13A-D2290E7C0B34}" type="presOf" srcId="{7BF90FD3-4B6B-4743-BD00-8DAFBF833E4D}" destId="{4537A7CC-9E46-4799-9947-2EB959F95E0F}" srcOrd="0" destOrd="0" presId="urn:microsoft.com/office/officeart/2005/8/layout/pyramid2"/>
    <dgm:cxn modelId="{52EC175C-AA40-489A-8031-08458DC0C465}" type="presOf" srcId="{C925B032-CEFB-405B-A27F-3CEBE78D670D}" destId="{C3DE62EB-3BD6-4371-A757-CFD1D40289E5}" srcOrd="0" destOrd="0" presId="urn:microsoft.com/office/officeart/2005/8/layout/pyramid2"/>
    <dgm:cxn modelId="{E0F00862-D164-4DCA-B7B4-53D0BFD88A61}" srcId="{BFA0857A-8903-43CB-A612-BED1284B0EE2}" destId="{C925B032-CEFB-405B-A27F-3CEBE78D670D}" srcOrd="3" destOrd="0" parTransId="{4429A485-75BA-45A5-A1FA-F9FA1D0A4F9D}" sibTransId="{D698D45D-4011-418E-A93F-6B096A84880D}"/>
    <dgm:cxn modelId="{F708A475-C212-4F58-B56D-9873A4A3615F}" type="presOf" srcId="{BCA678E1-70EA-43BA-93EA-1010F5CCBEC0}" destId="{3E6B8FDC-B2FE-4E69-8969-0721D5954B26}" srcOrd="0" destOrd="0" presId="urn:microsoft.com/office/officeart/2005/8/layout/pyramid2"/>
    <dgm:cxn modelId="{C27E2D80-9BDE-48E2-B2EF-F4770BA93E98}" srcId="{BFA0857A-8903-43CB-A612-BED1284B0EE2}" destId="{7BF90FD3-4B6B-4743-BD00-8DAFBF833E4D}" srcOrd="1" destOrd="0" parTransId="{B2B31FF5-AD54-444D-B53E-D819AFB1690D}" sibTransId="{4B3CD5EC-E3AD-4836-B051-342FEDC03CF9}"/>
    <dgm:cxn modelId="{BC4AE598-36D7-4C0D-932B-73A4AE62FCF6}" type="presOf" srcId="{BFA0857A-8903-43CB-A612-BED1284B0EE2}" destId="{FD7ECD73-592B-4DF7-8C4D-8AD04BAD1253}" srcOrd="0" destOrd="0" presId="urn:microsoft.com/office/officeart/2005/8/layout/pyramid2"/>
    <dgm:cxn modelId="{5DD7C6AE-325D-494A-99D6-4E69C7B8D81D}" srcId="{BFA0857A-8903-43CB-A612-BED1284B0EE2}" destId="{BCA678E1-70EA-43BA-93EA-1010F5CCBEC0}" srcOrd="2" destOrd="0" parTransId="{EA4E1A13-AFC3-4770-B334-149473E7BC0B}" sibTransId="{B8AE1F1A-B5E7-4718-8D42-32E7CDA90CA2}"/>
    <dgm:cxn modelId="{2C41F2B0-2FAE-47FD-BDB5-89637A3630ED}" srcId="{BFA0857A-8903-43CB-A612-BED1284B0EE2}" destId="{3D6816A9-805B-4129-96D1-E70B71E5BB1B}" srcOrd="4" destOrd="0" parTransId="{6274CBF6-5E3C-4392-90B5-6746C1439693}" sibTransId="{A8B0A642-3671-48BF-8B21-96205BEA6821}"/>
    <dgm:cxn modelId="{ECC19DD0-F832-4F31-B3D3-3BB03F0ECFE7}" srcId="{BFA0857A-8903-43CB-A612-BED1284B0EE2}" destId="{500A3A0F-9A85-41D8-AAAE-8DA303BAB560}" srcOrd="0" destOrd="0" parTransId="{01E05F29-8B94-4260-92D7-8735AA33D6B4}" sibTransId="{FD0330B4-95E9-4B13-95F0-A2B8854ECEB8}"/>
    <dgm:cxn modelId="{19AA9AD7-A871-4B14-98B9-7EF0628BC819}" type="presOf" srcId="{500A3A0F-9A85-41D8-AAAE-8DA303BAB560}" destId="{5A5819F3-CFC9-409C-9289-78C2F7795822}" srcOrd="0" destOrd="0" presId="urn:microsoft.com/office/officeart/2005/8/layout/pyramid2"/>
    <dgm:cxn modelId="{2F1843DE-4AA4-40F3-8396-BDB5A501FF21}" type="presOf" srcId="{3D6816A9-805B-4129-96D1-E70B71E5BB1B}" destId="{C8EC7EE6-1864-44A6-A652-858D4FA084FD}" srcOrd="0" destOrd="0" presId="urn:microsoft.com/office/officeart/2005/8/layout/pyramid2"/>
    <dgm:cxn modelId="{7CD3A168-58CE-4F66-AC81-DC750DF1A03D}" type="presParOf" srcId="{FD7ECD73-592B-4DF7-8C4D-8AD04BAD1253}" destId="{ED955E4C-9F2B-40A9-BB35-F720330D9102}" srcOrd="0" destOrd="0" presId="urn:microsoft.com/office/officeart/2005/8/layout/pyramid2"/>
    <dgm:cxn modelId="{28A86AA7-AA13-4FDA-9FCA-1E5740415FCE}" type="presParOf" srcId="{FD7ECD73-592B-4DF7-8C4D-8AD04BAD1253}" destId="{264451AC-D5A6-4DC0-9217-41A528F26B14}" srcOrd="1" destOrd="0" presId="urn:microsoft.com/office/officeart/2005/8/layout/pyramid2"/>
    <dgm:cxn modelId="{DBAA9C84-E1C9-44AF-AC08-3F73D526494F}" type="presParOf" srcId="{264451AC-D5A6-4DC0-9217-41A528F26B14}" destId="{5A5819F3-CFC9-409C-9289-78C2F7795822}" srcOrd="0" destOrd="0" presId="urn:microsoft.com/office/officeart/2005/8/layout/pyramid2"/>
    <dgm:cxn modelId="{9BD03C4F-BA7B-446C-A153-828582BFE687}" type="presParOf" srcId="{264451AC-D5A6-4DC0-9217-41A528F26B14}" destId="{885442EB-C9F6-4E41-AB25-6FFD279AFDB2}" srcOrd="1" destOrd="0" presId="urn:microsoft.com/office/officeart/2005/8/layout/pyramid2"/>
    <dgm:cxn modelId="{9A408B78-386E-43F1-B5DA-A4478EB831FD}" type="presParOf" srcId="{264451AC-D5A6-4DC0-9217-41A528F26B14}" destId="{4537A7CC-9E46-4799-9947-2EB959F95E0F}" srcOrd="2" destOrd="0" presId="urn:microsoft.com/office/officeart/2005/8/layout/pyramid2"/>
    <dgm:cxn modelId="{B9D13131-B6C6-48A9-9644-8BB859372B9B}" type="presParOf" srcId="{264451AC-D5A6-4DC0-9217-41A528F26B14}" destId="{9BD2E66E-5C4E-499A-BD30-11313897AB02}" srcOrd="3" destOrd="0" presId="urn:microsoft.com/office/officeart/2005/8/layout/pyramid2"/>
    <dgm:cxn modelId="{C7C67725-4079-4BE0-A198-D9D8D33BAD65}" type="presParOf" srcId="{264451AC-D5A6-4DC0-9217-41A528F26B14}" destId="{3E6B8FDC-B2FE-4E69-8969-0721D5954B26}" srcOrd="4" destOrd="0" presId="urn:microsoft.com/office/officeart/2005/8/layout/pyramid2"/>
    <dgm:cxn modelId="{A87242FA-5D6B-4753-9076-E9FE6037CE5C}" type="presParOf" srcId="{264451AC-D5A6-4DC0-9217-41A528F26B14}" destId="{70E3D01B-C00D-45E3-8742-8E90D9AC91BE}" srcOrd="5" destOrd="0" presId="urn:microsoft.com/office/officeart/2005/8/layout/pyramid2"/>
    <dgm:cxn modelId="{FBDB9969-5B83-4C2D-89B9-6F6633C67DF9}" type="presParOf" srcId="{264451AC-D5A6-4DC0-9217-41A528F26B14}" destId="{C3DE62EB-3BD6-4371-A757-CFD1D40289E5}" srcOrd="6" destOrd="0" presId="urn:microsoft.com/office/officeart/2005/8/layout/pyramid2"/>
    <dgm:cxn modelId="{A652412B-3BE7-4E27-9025-EE804079E722}" type="presParOf" srcId="{264451AC-D5A6-4DC0-9217-41A528F26B14}" destId="{9E58509D-A5F3-4FF2-A89D-397D705C841C}" srcOrd="7" destOrd="0" presId="urn:microsoft.com/office/officeart/2005/8/layout/pyramid2"/>
    <dgm:cxn modelId="{5F6C6564-8303-4154-AAB9-F4A5698106E2}" type="presParOf" srcId="{264451AC-D5A6-4DC0-9217-41A528F26B14}" destId="{C8EC7EE6-1864-44A6-A652-858D4FA084FD}" srcOrd="8" destOrd="0" presId="urn:microsoft.com/office/officeart/2005/8/layout/pyramid2"/>
    <dgm:cxn modelId="{E89016E6-E12B-441B-A33D-531E38DD2A50}" type="presParOf" srcId="{264451AC-D5A6-4DC0-9217-41A528F26B14}" destId="{11DB6F3C-9697-4EB2-9F02-AAB1EB9FC93F}" srcOrd="9"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A669284-D91F-4CFB-80BA-4DC95CB12D3A}" type="doc">
      <dgm:prSet loTypeId="urn:microsoft.com/office/officeart/2005/8/layout/hList1" loCatId="list" qsTypeId="urn:microsoft.com/office/officeart/2005/8/quickstyle/simple1" qsCatId="simple" csTypeId="urn:microsoft.com/office/officeart/2005/8/colors/colorful5" csCatId="colorful" phldr="1"/>
      <dgm:spPr/>
      <dgm:t>
        <a:bodyPr/>
        <a:lstStyle/>
        <a:p>
          <a:endParaRPr lang="en-US"/>
        </a:p>
      </dgm:t>
    </dgm:pt>
    <dgm:pt modelId="{5A4E2D97-9D37-4F9D-85D8-436583009FF3}">
      <dgm:prSet phldrT="[Text]"/>
      <dgm:spPr/>
      <dgm:t>
        <a:bodyPr/>
        <a:lstStyle/>
        <a:p>
          <a:pPr>
            <a:buClr>
              <a:schemeClr val="dk1"/>
            </a:buClr>
            <a:buSzPct val="125000"/>
            <a:buBlip>
              <a:blip xmlns:r="http://schemas.openxmlformats.org/officeDocument/2006/relationships" r:embed="rId1">
                <a:extLst>
                  <a:ext uri="{96DAC541-7B7A-43D3-8B79-37D633B846F1}">
                    <asvg:svgBlip xmlns:asvg="http://schemas.microsoft.com/office/drawing/2016/SVG/main" r:embed="rId2"/>
                  </a:ext>
                </a:extLst>
              </a:blip>
            </a:buBlip>
          </a:pPr>
          <a:r>
            <a:rPr lang="en-US" dirty="0">
              <a:latin typeface="Avenir Next LT Pro Light" panose="020B0304020202020204" pitchFamily="34" charset="0"/>
            </a:rPr>
            <a:t>Threat Intelligence and Decision Making</a:t>
          </a:r>
          <a:endParaRPr lang="en-US" dirty="0"/>
        </a:p>
      </dgm:t>
    </dgm:pt>
    <dgm:pt modelId="{3540D724-2577-40B9-AD98-107B759129D1}" type="parTrans" cxnId="{EF8F97C1-EC9E-4865-A034-7FA96A45E4DE}">
      <dgm:prSet/>
      <dgm:spPr/>
      <dgm:t>
        <a:bodyPr/>
        <a:lstStyle/>
        <a:p>
          <a:endParaRPr lang="en-US"/>
        </a:p>
      </dgm:t>
    </dgm:pt>
    <dgm:pt modelId="{8C278F27-DF8E-48A3-BF73-481684E6DF95}" type="sibTrans" cxnId="{EF8F97C1-EC9E-4865-A034-7FA96A45E4DE}">
      <dgm:prSet/>
      <dgm:spPr/>
      <dgm:t>
        <a:bodyPr/>
        <a:lstStyle/>
        <a:p>
          <a:endParaRPr lang="en-US"/>
        </a:p>
      </dgm:t>
    </dgm:pt>
    <dgm:pt modelId="{0D99B85D-D930-4B8A-BC80-0BA9C66C993C}">
      <dgm:prSet phldrT="[Text]"/>
      <dgm:spPr/>
      <dgm:t>
        <a:bodyPr/>
        <a:lstStyle/>
        <a:p>
          <a:pPr>
            <a:buClr>
              <a:schemeClr val="dk1"/>
            </a:buClr>
            <a:buSzPct val="125000"/>
            <a:buFont typeface="Arial" panose="020B0604020202020204" pitchFamily="34" charset="0"/>
            <a:buChar char="•"/>
          </a:pPr>
          <a:r>
            <a:rPr lang="en-US" dirty="0">
              <a:latin typeface="Avenir Next LT Pro Light" panose="020B0304020202020204" pitchFamily="34" charset="0"/>
            </a:rPr>
            <a:t>How to make smarter decisions</a:t>
          </a:r>
          <a:endParaRPr lang="en-US" dirty="0"/>
        </a:p>
      </dgm:t>
    </dgm:pt>
    <dgm:pt modelId="{091524ED-CB1D-4C13-ACB4-96425BFF01F7}" type="parTrans" cxnId="{430D0079-81D2-4F25-BB0A-A33FDDB20CA3}">
      <dgm:prSet/>
      <dgm:spPr/>
      <dgm:t>
        <a:bodyPr/>
        <a:lstStyle/>
        <a:p>
          <a:endParaRPr lang="en-US"/>
        </a:p>
      </dgm:t>
    </dgm:pt>
    <dgm:pt modelId="{80237D37-9A01-4017-9D43-4C3DBAC30EBC}" type="sibTrans" cxnId="{430D0079-81D2-4F25-BB0A-A33FDDB20CA3}">
      <dgm:prSet/>
      <dgm:spPr/>
      <dgm:t>
        <a:bodyPr/>
        <a:lstStyle/>
        <a:p>
          <a:endParaRPr lang="en-US"/>
        </a:p>
      </dgm:t>
    </dgm:pt>
    <dgm:pt modelId="{3E94F646-79AF-4FC6-9449-DC2D14911FD5}">
      <dgm:prSet phldrT="[Text]"/>
      <dgm:spPr/>
      <dgm:t>
        <a:bodyPr/>
        <a:lstStyle/>
        <a:p>
          <a:pPr>
            <a:buClr>
              <a:schemeClr val="dk1"/>
            </a:buClr>
            <a:buSzPct val="125000"/>
            <a:buBlip>
              <a:blip xmlns:r="http://schemas.openxmlformats.org/officeDocument/2006/relationships" r:embed="rId1">
                <a:extLst>
                  <a:ext uri="{96DAC541-7B7A-43D3-8B79-37D633B846F1}">
                    <asvg:svgBlip xmlns:asvg="http://schemas.microsoft.com/office/drawing/2016/SVG/main" r:embed="rId2"/>
                  </a:ext>
                </a:extLst>
              </a:blip>
            </a:buBlip>
          </a:pPr>
          <a:r>
            <a:rPr lang="en-US" dirty="0">
              <a:latin typeface="Avenir Next LT Pro Light" panose="020B0304020202020204" pitchFamily="34" charset="0"/>
            </a:rPr>
            <a:t>How Does Decision Making Fail?</a:t>
          </a:r>
          <a:endParaRPr lang="en-US" dirty="0"/>
        </a:p>
      </dgm:t>
    </dgm:pt>
    <dgm:pt modelId="{4338A0A3-F298-417A-9C50-41D9EEF91AD8}" type="parTrans" cxnId="{8DE2562F-855E-43C4-A66A-420AAF29284E}">
      <dgm:prSet/>
      <dgm:spPr/>
      <dgm:t>
        <a:bodyPr/>
        <a:lstStyle/>
        <a:p>
          <a:endParaRPr lang="en-US"/>
        </a:p>
      </dgm:t>
    </dgm:pt>
    <dgm:pt modelId="{7CE1C863-D1D9-49CE-A59C-A1923AC0857A}" type="sibTrans" cxnId="{8DE2562F-855E-43C4-A66A-420AAF29284E}">
      <dgm:prSet/>
      <dgm:spPr/>
      <dgm:t>
        <a:bodyPr/>
        <a:lstStyle/>
        <a:p>
          <a:endParaRPr lang="en-US"/>
        </a:p>
      </dgm:t>
    </dgm:pt>
    <dgm:pt modelId="{8BEEF842-1F06-4838-9D6F-B8F5BE50C0FC}">
      <dgm:prSet phldrT="[Text]"/>
      <dgm:spPr/>
      <dgm:t>
        <a:bodyPr/>
        <a:lstStyle/>
        <a:p>
          <a:pPr>
            <a:buClr>
              <a:schemeClr val="dk1"/>
            </a:buClr>
            <a:buSzPct val="125000"/>
            <a:buFont typeface="Arial" panose="020B0604020202020204" pitchFamily="34" charset="0"/>
            <a:buChar char="•"/>
          </a:pPr>
          <a:r>
            <a:rPr lang="en-US" dirty="0">
              <a:latin typeface="Avenir Next LT Pro Light" panose="020B0304020202020204" pitchFamily="34" charset="0"/>
            </a:rPr>
            <a:t>Planning for what is scary instead of what is likely</a:t>
          </a:r>
          <a:endParaRPr lang="en-US" dirty="0"/>
        </a:p>
      </dgm:t>
    </dgm:pt>
    <dgm:pt modelId="{F9C1BFAE-865B-4E2D-9653-61F262D49CCC}" type="parTrans" cxnId="{ABF87916-07B8-491C-A924-E89E0A088A6A}">
      <dgm:prSet/>
      <dgm:spPr/>
      <dgm:t>
        <a:bodyPr/>
        <a:lstStyle/>
        <a:p>
          <a:endParaRPr lang="en-US"/>
        </a:p>
      </dgm:t>
    </dgm:pt>
    <dgm:pt modelId="{F88DFAB8-FD58-4AB1-91AA-4A41B720397C}" type="sibTrans" cxnId="{ABF87916-07B8-491C-A924-E89E0A088A6A}">
      <dgm:prSet/>
      <dgm:spPr/>
      <dgm:t>
        <a:bodyPr/>
        <a:lstStyle/>
        <a:p>
          <a:endParaRPr lang="en-US"/>
        </a:p>
      </dgm:t>
    </dgm:pt>
    <dgm:pt modelId="{6013B6AB-DDC8-4E92-8C09-062894048396}">
      <dgm:prSet phldrT="[Text]"/>
      <dgm:spPr/>
      <dgm:t>
        <a:bodyPr/>
        <a:lstStyle/>
        <a:p>
          <a:pPr>
            <a:buClr>
              <a:schemeClr val="dk1"/>
            </a:buClr>
            <a:buSzPct val="125000"/>
            <a:buBlip>
              <a:blip xmlns:r="http://schemas.openxmlformats.org/officeDocument/2006/relationships" r:embed="rId1">
                <a:extLst>
                  <a:ext uri="{96DAC541-7B7A-43D3-8B79-37D633B846F1}">
                    <asvg:svgBlip xmlns:asvg="http://schemas.microsoft.com/office/drawing/2016/SVG/main" r:embed="rId2"/>
                  </a:ext>
                </a:extLst>
              </a:blip>
            </a:buBlip>
          </a:pPr>
          <a:r>
            <a:rPr lang="en-US" dirty="0">
              <a:latin typeface="Avenir Next LT Pro Light" panose="020B0304020202020204" pitchFamily="34" charset="0"/>
            </a:rPr>
            <a:t>Seat belts vs shark repellent</a:t>
          </a:r>
          <a:endParaRPr lang="en-US" dirty="0"/>
        </a:p>
      </dgm:t>
    </dgm:pt>
    <dgm:pt modelId="{A84F4BBE-B7CA-47BD-A156-EC613BEDC3DA}" type="parTrans" cxnId="{578E8B30-7F75-4873-A399-6ABDA46652EB}">
      <dgm:prSet/>
      <dgm:spPr/>
      <dgm:t>
        <a:bodyPr/>
        <a:lstStyle/>
        <a:p>
          <a:endParaRPr lang="en-US"/>
        </a:p>
      </dgm:t>
    </dgm:pt>
    <dgm:pt modelId="{326FDA2F-C567-4D55-9029-755B5B63E39F}" type="sibTrans" cxnId="{578E8B30-7F75-4873-A399-6ABDA46652EB}">
      <dgm:prSet/>
      <dgm:spPr/>
      <dgm:t>
        <a:bodyPr/>
        <a:lstStyle/>
        <a:p>
          <a:endParaRPr lang="en-US"/>
        </a:p>
      </dgm:t>
    </dgm:pt>
    <dgm:pt modelId="{83AAD36C-DC8A-40EA-BF64-82F68778C381}">
      <dgm:prSet phldrT="[Text]"/>
      <dgm:spPr/>
      <dgm:t>
        <a:bodyPr/>
        <a:lstStyle/>
        <a:p>
          <a:r>
            <a:rPr lang="en-US" dirty="0">
              <a:latin typeface="Avenir Next LT Pro Light" panose="020B0304020202020204" pitchFamily="34" charset="0"/>
            </a:rPr>
            <a:t>Priorities </a:t>
          </a:r>
        </a:p>
      </dgm:t>
    </dgm:pt>
    <dgm:pt modelId="{6811A7E6-AF3A-4939-B093-B3F31D45AF34}" type="parTrans" cxnId="{4BB23529-4C80-4B5D-9BF3-B52A8356A478}">
      <dgm:prSet/>
      <dgm:spPr/>
      <dgm:t>
        <a:bodyPr/>
        <a:lstStyle/>
        <a:p>
          <a:endParaRPr lang="en-US"/>
        </a:p>
      </dgm:t>
    </dgm:pt>
    <dgm:pt modelId="{935D9DD8-4400-4A08-B7B1-01E33E706D91}" type="sibTrans" cxnId="{4BB23529-4C80-4B5D-9BF3-B52A8356A478}">
      <dgm:prSet/>
      <dgm:spPr/>
      <dgm:t>
        <a:bodyPr/>
        <a:lstStyle/>
        <a:p>
          <a:endParaRPr lang="en-US"/>
        </a:p>
      </dgm:t>
    </dgm:pt>
    <dgm:pt modelId="{382E5010-6A14-4A27-922F-46F6A697E75B}">
      <dgm:prSet phldrT="[Text]"/>
      <dgm:spPr/>
      <dgm:t>
        <a:bodyPr/>
        <a:lstStyle/>
        <a:p>
          <a:r>
            <a:rPr lang="en-US" dirty="0">
              <a:latin typeface="Avenir Next LT Pro Light" panose="020B0304020202020204" pitchFamily="34" charset="0"/>
            </a:rPr>
            <a:t>Approaches </a:t>
          </a:r>
        </a:p>
      </dgm:t>
    </dgm:pt>
    <dgm:pt modelId="{F42FFBC4-998B-4696-A9F4-72C2DD7FB265}" type="parTrans" cxnId="{2A51AFF4-1B70-484B-AD2C-4509D8653622}">
      <dgm:prSet/>
      <dgm:spPr/>
      <dgm:t>
        <a:bodyPr/>
        <a:lstStyle/>
        <a:p>
          <a:endParaRPr lang="en-US"/>
        </a:p>
      </dgm:t>
    </dgm:pt>
    <dgm:pt modelId="{13DB5926-E1A1-425E-B22D-28A9DF2F4C5B}" type="sibTrans" cxnId="{2A51AFF4-1B70-484B-AD2C-4509D8653622}">
      <dgm:prSet/>
      <dgm:spPr/>
      <dgm:t>
        <a:bodyPr/>
        <a:lstStyle/>
        <a:p>
          <a:endParaRPr lang="en-US"/>
        </a:p>
      </dgm:t>
    </dgm:pt>
    <dgm:pt modelId="{E728DBAF-CD77-4FC4-9660-771F3F51918B}">
      <dgm:prSet/>
      <dgm:spPr/>
      <dgm:t>
        <a:bodyPr/>
        <a:lstStyle/>
        <a:p>
          <a:r>
            <a:rPr lang="en-US" dirty="0">
              <a:latin typeface="Avenir Next LT Pro Light" panose="020B0304020202020204" pitchFamily="34" charset="0"/>
            </a:rPr>
            <a:t>Prioritization framework</a:t>
          </a:r>
        </a:p>
      </dgm:t>
    </dgm:pt>
    <dgm:pt modelId="{8B07DA4D-391D-4891-B2A4-151E32108DBC}" type="parTrans" cxnId="{3340067F-010B-4416-B380-CEED2D36745C}">
      <dgm:prSet/>
      <dgm:spPr/>
      <dgm:t>
        <a:bodyPr/>
        <a:lstStyle/>
        <a:p>
          <a:endParaRPr lang="en-US"/>
        </a:p>
      </dgm:t>
    </dgm:pt>
    <dgm:pt modelId="{3B5AD96D-0918-46BF-850D-FC346DF4D386}" type="sibTrans" cxnId="{3340067F-010B-4416-B380-CEED2D36745C}">
      <dgm:prSet/>
      <dgm:spPr/>
      <dgm:t>
        <a:bodyPr/>
        <a:lstStyle/>
        <a:p>
          <a:endParaRPr lang="en-US"/>
        </a:p>
      </dgm:t>
    </dgm:pt>
    <dgm:pt modelId="{1C8C7E4F-740D-44E1-A11F-511FB0AD1706}">
      <dgm:prSet/>
      <dgm:spPr/>
      <dgm:t>
        <a:bodyPr/>
        <a:lstStyle/>
        <a:p>
          <a:r>
            <a:rPr lang="en-US">
              <a:latin typeface="Avenir Next LT Pro Light" panose="020B0304020202020204" pitchFamily="34" charset="0"/>
            </a:rPr>
            <a:t>Vendor- and tool-agnostic</a:t>
          </a:r>
          <a:endParaRPr lang="en-US" dirty="0">
            <a:latin typeface="Avenir Next LT Pro Light" panose="020B0304020202020204" pitchFamily="34" charset="0"/>
          </a:endParaRPr>
        </a:p>
      </dgm:t>
    </dgm:pt>
    <dgm:pt modelId="{B31A1ECF-DA7D-4EDA-A97F-0BE870FBC40E}" type="parTrans" cxnId="{5D833C85-BD55-4953-B467-7F5101F7893F}">
      <dgm:prSet/>
      <dgm:spPr/>
      <dgm:t>
        <a:bodyPr/>
        <a:lstStyle/>
        <a:p>
          <a:endParaRPr lang="en-US"/>
        </a:p>
      </dgm:t>
    </dgm:pt>
    <dgm:pt modelId="{FB8F979F-FAB6-43B7-8734-5C84758A2231}" type="sibTrans" cxnId="{5D833C85-BD55-4953-B467-7F5101F7893F}">
      <dgm:prSet/>
      <dgm:spPr/>
      <dgm:t>
        <a:bodyPr/>
        <a:lstStyle/>
        <a:p>
          <a:endParaRPr lang="en-US"/>
        </a:p>
      </dgm:t>
    </dgm:pt>
    <dgm:pt modelId="{843D2E8A-77DA-4FC4-9287-B7831EC926CF}">
      <dgm:prSet/>
      <dgm:spPr/>
      <dgm:t>
        <a:bodyPr/>
        <a:lstStyle/>
        <a:p>
          <a:r>
            <a:rPr lang="en-US" dirty="0">
              <a:latin typeface="Avenir Next LT Pro Light" panose="020B0304020202020204" pitchFamily="34" charset="0"/>
            </a:rPr>
            <a:t>Free(</a:t>
          </a:r>
          <a:r>
            <a:rPr lang="en-US" dirty="0" err="1">
              <a:latin typeface="Avenir Next LT Pro Light" panose="020B0304020202020204" pitchFamily="34" charset="0"/>
            </a:rPr>
            <a:t>ish</a:t>
          </a:r>
          <a:r>
            <a:rPr lang="en-US" dirty="0">
              <a:latin typeface="Avenir Next LT Pro Light" panose="020B0304020202020204" pitchFamily="34" charset="0"/>
            </a:rPr>
            <a:t>)</a:t>
          </a:r>
          <a:endParaRPr lang="en-US" dirty="0"/>
        </a:p>
      </dgm:t>
    </dgm:pt>
    <dgm:pt modelId="{C86FD3E1-5D68-4CCF-813B-7A067E1F88A6}" type="parTrans" cxnId="{9686E53C-5C99-4425-ADEE-5BEF494A4558}">
      <dgm:prSet/>
      <dgm:spPr/>
      <dgm:t>
        <a:bodyPr/>
        <a:lstStyle/>
        <a:p>
          <a:endParaRPr lang="en-US"/>
        </a:p>
      </dgm:t>
    </dgm:pt>
    <dgm:pt modelId="{AAF1FE46-DB06-4D4B-9D60-95CD3CD0B096}" type="sibTrans" cxnId="{9686E53C-5C99-4425-ADEE-5BEF494A4558}">
      <dgm:prSet/>
      <dgm:spPr/>
      <dgm:t>
        <a:bodyPr/>
        <a:lstStyle/>
        <a:p>
          <a:endParaRPr lang="en-US"/>
        </a:p>
      </dgm:t>
    </dgm:pt>
    <dgm:pt modelId="{A3533A4D-4941-46DF-A3AE-10EBD39AEEF1}">
      <dgm:prSet/>
      <dgm:spPr/>
      <dgm:t>
        <a:bodyPr/>
        <a:lstStyle/>
        <a:p>
          <a:r>
            <a:rPr lang="en-US">
              <a:latin typeface="Avenir Next LT Pro Light" panose="020B0304020202020204" pitchFamily="34" charset="0"/>
            </a:rPr>
            <a:t>Lack of clarity on what problems need to be solved</a:t>
          </a:r>
          <a:endParaRPr lang="en-US" dirty="0">
            <a:latin typeface="Avenir Next LT Pro Light" panose="020B0304020202020204" pitchFamily="34" charset="0"/>
          </a:endParaRPr>
        </a:p>
      </dgm:t>
    </dgm:pt>
    <dgm:pt modelId="{BE78E3DF-C11B-4BA0-80D1-1AC5C3F0F14D}" type="parTrans" cxnId="{38335F24-8D2A-4B92-8BA9-766E449556F4}">
      <dgm:prSet/>
      <dgm:spPr/>
      <dgm:t>
        <a:bodyPr/>
        <a:lstStyle/>
        <a:p>
          <a:endParaRPr lang="en-US"/>
        </a:p>
      </dgm:t>
    </dgm:pt>
    <dgm:pt modelId="{BDF0E13A-71F0-49C1-9092-F0794894514E}" type="sibTrans" cxnId="{38335F24-8D2A-4B92-8BA9-766E449556F4}">
      <dgm:prSet/>
      <dgm:spPr/>
      <dgm:t>
        <a:bodyPr/>
        <a:lstStyle/>
        <a:p>
          <a:endParaRPr lang="en-US"/>
        </a:p>
      </dgm:t>
    </dgm:pt>
    <dgm:pt modelId="{B5855BC8-78A0-4E0E-A528-118164EE3DCF}">
      <dgm:prSet/>
      <dgm:spPr/>
      <dgm:t>
        <a:bodyPr/>
        <a:lstStyle/>
        <a:p>
          <a:r>
            <a:rPr lang="en-US" dirty="0">
              <a:latin typeface="Avenir Next LT Pro Light" panose="020B0304020202020204" pitchFamily="34" charset="0"/>
            </a:rPr>
            <a:t>Cyber defense components working in silos</a:t>
          </a:r>
          <a:endParaRPr lang="en-US" dirty="0"/>
        </a:p>
      </dgm:t>
    </dgm:pt>
    <dgm:pt modelId="{40D8D278-499A-454A-BFF8-C0A6CEC11E65}" type="parTrans" cxnId="{9CB30AF3-C5D8-4067-82A2-E707CFB954B3}">
      <dgm:prSet/>
      <dgm:spPr/>
      <dgm:t>
        <a:bodyPr/>
        <a:lstStyle/>
        <a:p>
          <a:endParaRPr lang="en-US"/>
        </a:p>
      </dgm:t>
    </dgm:pt>
    <dgm:pt modelId="{08E8F60A-EB63-4795-9541-6991ECC1484B}" type="sibTrans" cxnId="{9CB30AF3-C5D8-4067-82A2-E707CFB954B3}">
      <dgm:prSet/>
      <dgm:spPr/>
      <dgm:t>
        <a:bodyPr/>
        <a:lstStyle/>
        <a:p>
          <a:endParaRPr lang="en-US"/>
        </a:p>
      </dgm:t>
    </dgm:pt>
    <dgm:pt modelId="{B320890D-9699-4A6C-A771-2FEB632F2AEC}" type="pres">
      <dgm:prSet presAssocID="{FA669284-D91F-4CFB-80BA-4DC95CB12D3A}" presName="Name0" presStyleCnt="0">
        <dgm:presLayoutVars>
          <dgm:dir/>
          <dgm:animLvl val="lvl"/>
          <dgm:resizeHandles val="exact"/>
        </dgm:presLayoutVars>
      </dgm:prSet>
      <dgm:spPr/>
    </dgm:pt>
    <dgm:pt modelId="{5C3867B2-054B-4CB3-B53B-D8B4DFFA8CD6}" type="pres">
      <dgm:prSet presAssocID="{5A4E2D97-9D37-4F9D-85D8-436583009FF3}" presName="composite" presStyleCnt="0"/>
      <dgm:spPr/>
    </dgm:pt>
    <dgm:pt modelId="{90D5FA4B-24FF-46D4-9278-CD310D4C5849}" type="pres">
      <dgm:prSet presAssocID="{5A4E2D97-9D37-4F9D-85D8-436583009FF3}" presName="parTx" presStyleLbl="alignNode1" presStyleIdx="0" presStyleCnt="3">
        <dgm:presLayoutVars>
          <dgm:chMax val="0"/>
          <dgm:chPref val="0"/>
          <dgm:bulletEnabled val="1"/>
        </dgm:presLayoutVars>
      </dgm:prSet>
      <dgm:spPr/>
    </dgm:pt>
    <dgm:pt modelId="{1F5E3EA6-88DB-4655-BA3B-23D2688EE377}" type="pres">
      <dgm:prSet presAssocID="{5A4E2D97-9D37-4F9D-85D8-436583009FF3}" presName="desTx" presStyleLbl="alignAccFollowNode1" presStyleIdx="0" presStyleCnt="3">
        <dgm:presLayoutVars>
          <dgm:bulletEnabled val="1"/>
        </dgm:presLayoutVars>
      </dgm:prSet>
      <dgm:spPr/>
    </dgm:pt>
    <dgm:pt modelId="{E935978E-7E42-475C-A9A1-1F1B627683B7}" type="pres">
      <dgm:prSet presAssocID="{8C278F27-DF8E-48A3-BF73-481684E6DF95}" presName="space" presStyleCnt="0"/>
      <dgm:spPr/>
    </dgm:pt>
    <dgm:pt modelId="{2040D3D2-D8DE-4FBD-8E7C-7FB3C2DA972D}" type="pres">
      <dgm:prSet presAssocID="{3E94F646-79AF-4FC6-9449-DC2D14911FD5}" presName="composite" presStyleCnt="0"/>
      <dgm:spPr/>
    </dgm:pt>
    <dgm:pt modelId="{5E11F51B-8EF0-4D4D-B097-D0A07E427ECB}" type="pres">
      <dgm:prSet presAssocID="{3E94F646-79AF-4FC6-9449-DC2D14911FD5}" presName="parTx" presStyleLbl="alignNode1" presStyleIdx="1" presStyleCnt="3">
        <dgm:presLayoutVars>
          <dgm:chMax val="0"/>
          <dgm:chPref val="0"/>
          <dgm:bulletEnabled val="1"/>
        </dgm:presLayoutVars>
      </dgm:prSet>
      <dgm:spPr/>
    </dgm:pt>
    <dgm:pt modelId="{A8FBCA66-22F9-4803-A25A-83F406A344B3}" type="pres">
      <dgm:prSet presAssocID="{3E94F646-79AF-4FC6-9449-DC2D14911FD5}" presName="desTx" presStyleLbl="alignAccFollowNode1" presStyleIdx="1" presStyleCnt="3">
        <dgm:presLayoutVars>
          <dgm:bulletEnabled val="1"/>
        </dgm:presLayoutVars>
      </dgm:prSet>
      <dgm:spPr/>
    </dgm:pt>
    <dgm:pt modelId="{B55DC7BD-0598-4A83-8A38-8C640F2C822B}" type="pres">
      <dgm:prSet presAssocID="{7CE1C863-D1D9-49CE-A59C-A1923AC0857A}" presName="space" presStyleCnt="0"/>
      <dgm:spPr/>
    </dgm:pt>
    <dgm:pt modelId="{9BA19083-A042-4DF2-8B4E-9ED0909B3CBF}" type="pres">
      <dgm:prSet presAssocID="{6013B6AB-DDC8-4E92-8C09-062894048396}" presName="composite" presStyleCnt="0"/>
      <dgm:spPr/>
    </dgm:pt>
    <dgm:pt modelId="{9F6B9F25-673D-422B-95A8-CCDE524D6684}" type="pres">
      <dgm:prSet presAssocID="{6013B6AB-DDC8-4E92-8C09-062894048396}" presName="parTx" presStyleLbl="alignNode1" presStyleIdx="2" presStyleCnt="3">
        <dgm:presLayoutVars>
          <dgm:chMax val="0"/>
          <dgm:chPref val="0"/>
          <dgm:bulletEnabled val="1"/>
        </dgm:presLayoutVars>
      </dgm:prSet>
      <dgm:spPr/>
    </dgm:pt>
    <dgm:pt modelId="{3081462F-4A5F-4377-A583-30C266A70F74}" type="pres">
      <dgm:prSet presAssocID="{6013B6AB-DDC8-4E92-8C09-062894048396}" presName="desTx" presStyleLbl="alignAccFollowNode1" presStyleIdx="2" presStyleCnt="3">
        <dgm:presLayoutVars>
          <dgm:bulletEnabled val="1"/>
        </dgm:presLayoutVars>
      </dgm:prSet>
      <dgm:spPr/>
    </dgm:pt>
  </dgm:ptLst>
  <dgm:cxnLst>
    <dgm:cxn modelId="{112FB212-94A9-4B2D-9825-E17CFFB67339}" type="presOf" srcId="{A3533A4D-4941-46DF-A3AE-10EBD39AEEF1}" destId="{A8FBCA66-22F9-4803-A25A-83F406A344B3}" srcOrd="0" destOrd="1" presId="urn:microsoft.com/office/officeart/2005/8/layout/hList1"/>
    <dgm:cxn modelId="{ABF87916-07B8-491C-A924-E89E0A088A6A}" srcId="{3E94F646-79AF-4FC6-9449-DC2D14911FD5}" destId="{8BEEF842-1F06-4838-9D6F-B8F5BE50C0FC}" srcOrd="0" destOrd="0" parTransId="{F9C1BFAE-865B-4E2D-9653-61F262D49CCC}" sibTransId="{F88DFAB8-FD58-4AB1-91AA-4A41B720397C}"/>
    <dgm:cxn modelId="{38335F24-8D2A-4B92-8BA9-766E449556F4}" srcId="{3E94F646-79AF-4FC6-9449-DC2D14911FD5}" destId="{A3533A4D-4941-46DF-A3AE-10EBD39AEEF1}" srcOrd="1" destOrd="0" parTransId="{BE78E3DF-C11B-4BA0-80D1-1AC5C3F0F14D}" sibTransId="{BDF0E13A-71F0-49C1-9092-F0794894514E}"/>
    <dgm:cxn modelId="{4BB23529-4C80-4B5D-9BF3-B52A8356A478}" srcId="{6013B6AB-DDC8-4E92-8C09-062894048396}" destId="{83AAD36C-DC8A-40EA-BF64-82F68778C381}" srcOrd="0" destOrd="0" parTransId="{6811A7E6-AF3A-4939-B093-B3F31D45AF34}" sibTransId="{935D9DD8-4400-4A08-B7B1-01E33E706D91}"/>
    <dgm:cxn modelId="{8DE2562F-855E-43C4-A66A-420AAF29284E}" srcId="{FA669284-D91F-4CFB-80BA-4DC95CB12D3A}" destId="{3E94F646-79AF-4FC6-9449-DC2D14911FD5}" srcOrd="1" destOrd="0" parTransId="{4338A0A3-F298-417A-9C50-41D9EEF91AD8}" sibTransId="{7CE1C863-D1D9-49CE-A59C-A1923AC0857A}"/>
    <dgm:cxn modelId="{578E8B30-7F75-4873-A399-6ABDA46652EB}" srcId="{FA669284-D91F-4CFB-80BA-4DC95CB12D3A}" destId="{6013B6AB-DDC8-4E92-8C09-062894048396}" srcOrd="2" destOrd="0" parTransId="{A84F4BBE-B7CA-47BD-A156-EC613BEDC3DA}" sibTransId="{326FDA2F-C567-4D55-9029-755B5B63E39F}"/>
    <dgm:cxn modelId="{49CFF83A-2178-49E4-9AEA-13B37C411BF6}" type="presOf" srcId="{1C8C7E4F-740D-44E1-A11F-511FB0AD1706}" destId="{1F5E3EA6-88DB-4655-BA3B-23D2688EE377}" srcOrd="0" destOrd="2" presId="urn:microsoft.com/office/officeart/2005/8/layout/hList1"/>
    <dgm:cxn modelId="{9686E53C-5C99-4425-ADEE-5BEF494A4558}" srcId="{5A4E2D97-9D37-4F9D-85D8-436583009FF3}" destId="{843D2E8A-77DA-4FC4-9287-B7831EC926CF}" srcOrd="3" destOrd="0" parTransId="{C86FD3E1-5D68-4CCF-813B-7A067E1F88A6}" sibTransId="{AAF1FE46-DB06-4D4B-9D60-95CD3CD0B096}"/>
    <dgm:cxn modelId="{D421885F-0FA8-4716-9C84-9422CC24901C}" type="presOf" srcId="{5A4E2D97-9D37-4F9D-85D8-436583009FF3}" destId="{90D5FA4B-24FF-46D4-9278-CD310D4C5849}" srcOrd="0" destOrd="0" presId="urn:microsoft.com/office/officeart/2005/8/layout/hList1"/>
    <dgm:cxn modelId="{E26F2E78-7BCB-4E99-BF15-01AF50AB8C56}" type="presOf" srcId="{B5855BC8-78A0-4E0E-A528-118164EE3DCF}" destId="{A8FBCA66-22F9-4803-A25A-83F406A344B3}" srcOrd="0" destOrd="2" presId="urn:microsoft.com/office/officeart/2005/8/layout/hList1"/>
    <dgm:cxn modelId="{430D0079-81D2-4F25-BB0A-A33FDDB20CA3}" srcId="{5A4E2D97-9D37-4F9D-85D8-436583009FF3}" destId="{0D99B85D-D930-4B8A-BC80-0BA9C66C993C}" srcOrd="0" destOrd="0" parTransId="{091524ED-CB1D-4C13-ACB4-96425BFF01F7}" sibTransId="{80237D37-9A01-4017-9D43-4C3DBAC30EBC}"/>
    <dgm:cxn modelId="{3340067F-010B-4416-B380-CEED2D36745C}" srcId="{5A4E2D97-9D37-4F9D-85D8-436583009FF3}" destId="{E728DBAF-CD77-4FC4-9660-771F3F51918B}" srcOrd="1" destOrd="0" parTransId="{8B07DA4D-391D-4891-B2A4-151E32108DBC}" sibTransId="{3B5AD96D-0918-46BF-850D-FC346DF4D386}"/>
    <dgm:cxn modelId="{E58D2084-8AA2-4946-9B2E-4F9E05E7016F}" type="presOf" srcId="{E728DBAF-CD77-4FC4-9660-771F3F51918B}" destId="{1F5E3EA6-88DB-4655-BA3B-23D2688EE377}" srcOrd="0" destOrd="1" presId="urn:microsoft.com/office/officeart/2005/8/layout/hList1"/>
    <dgm:cxn modelId="{5D833C85-BD55-4953-B467-7F5101F7893F}" srcId="{5A4E2D97-9D37-4F9D-85D8-436583009FF3}" destId="{1C8C7E4F-740D-44E1-A11F-511FB0AD1706}" srcOrd="2" destOrd="0" parTransId="{B31A1ECF-DA7D-4EDA-A97F-0BE870FBC40E}" sibTransId="{FB8F979F-FAB6-43B7-8734-5C84758A2231}"/>
    <dgm:cxn modelId="{3096DC91-8C87-4BE1-A6F3-18319E140D00}" type="presOf" srcId="{0D99B85D-D930-4B8A-BC80-0BA9C66C993C}" destId="{1F5E3EA6-88DB-4655-BA3B-23D2688EE377}" srcOrd="0" destOrd="0" presId="urn:microsoft.com/office/officeart/2005/8/layout/hList1"/>
    <dgm:cxn modelId="{800F2195-A638-46A3-A9D7-0BCF595D1E9F}" type="presOf" srcId="{FA669284-D91F-4CFB-80BA-4DC95CB12D3A}" destId="{B320890D-9699-4A6C-A771-2FEB632F2AEC}" srcOrd="0" destOrd="0" presId="urn:microsoft.com/office/officeart/2005/8/layout/hList1"/>
    <dgm:cxn modelId="{D8ECA79F-7156-45E6-81A5-5926FE3F19A6}" type="presOf" srcId="{83AAD36C-DC8A-40EA-BF64-82F68778C381}" destId="{3081462F-4A5F-4377-A583-30C266A70F74}" srcOrd="0" destOrd="0" presId="urn:microsoft.com/office/officeart/2005/8/layout/hList1"/>
    <dgm:cxn modelId="{71BCCAAD-916C-4EBF-BA45-473633953347}" type="presOf" srcId="{382E5010-6A14-4A27-922F-46F6A697E75B}" destId="{3081462F-4A5F-4377-A583-30C266A70F74}" srcOrd="0" destOrd="1" presId="urn:microsoft.com/office/officeart/2005/8/layout/hList1"/>
    <dgm:cxn modelId="{E4B0CFB5-C08E-4EE0-9A05-5568D7B1EAA9}" type="presOf" srcId="{6013B6AB-DDC8-4E92-8C09-062894048396}" destId="{9F6B9F25-673D-422B-95A8-CCDE524D6684}" srcOrd="0" destOrd="0" presId="urn:microsoft.com/office/officeart/2005/8/layout/hList1"/>
    <dgm:cxn modelId="{EF8F97C1-EC9E-4865-A034-7FA96A45E4DE}" srcId="{FA669284-D91F-4CFB-80BA-4DC95CB12D3A}" destId="{5A4E2D97-9D37-4F9D-85D8-436583009FF3}" srcOrd="0" destOrd="0" parTransId="{3540D724-2577-40B9-AD98-107B759129D1}" sibTransId="{8C278F27-DF8E-48A3-BF73-481684E6DF95}"/>
    <dgm:cxn modelId="{3D54D2C3-FF49-42DF-A71C-816F18C814F8}" type="presOf" srcId="{843D2E8A-77DA-4FC4-9287-B7831EC926CF}" destId="{1F5E3EA6-88DB-4655-BA3B-23D2688EE377}" srcOrd="0" destOrd="3" presId="urn:microsoft.com/office/officeart/2005/8/layout/hList1"/>
    <dgm:cxn modelId="{3659E9D5-5C7C-4065-9ED9-011890FABD4F}" type="presOf" srcId="{8BEEF842-1F06-4838-9D6F-B8F5BE50C0FC}" destId="{A8FBCA66-22F9-4803-A25A-83F406A344B3}" srcOrd="0" destOrd="0" presId="urn:microsoft.com/office/officeart/2005/8/layout/hList1"/>
    <dgm:cxn modelId="{9CB30AF3-C5D8-4067-82A2-E707CFB954B3}" srcId="{3E94F646-79AF-4FC6-9449-DC2D14911FD5}" destId="{B5855BC8-78A0-4E0E-A528-118164EE3DCF}" srcOrd="2" destOrd="0" parTransId="{40D8D278-499A-454A-BFF8-C0A6CEC11E65}" sibTransId="{08E8F60A-EB63-4795-9541-6991ECC1484B}"/>
    <dgm:cxn modelId="{2A51AFF4-1B70-484B-AD2C-4509D8653622}" srcId="{6013B6AB-DDC8-4E92-8C09-062894048396}" destId="{382E5010-6A14-4A27-922F-46F6A697E75B}" srcOrd="1" destOrd="0" parTransId="{F42FFBC4-998B-4696-A9F4-72C2DD7FB265}" sibTransId="{13DB5926-E1A1-425E-B22D-28A9DF2F4C5B}"/>
    <dgm:cxn modelId="{128988F9-8E86-434D-8C67-D2B13E275D79}" type="presOf" srcId="{3E94F646-79AF-4FC6-9449-DC2D14911FD5}" destId="{5E11F51B-8EF0-4D4D-B097-D0A07E427ECB}" srcOrd="0" destOrd="0" presId="urn:microsoft.com/office/officeart/2005/8/layout/hList1"/>
    <dgm:cxn modelId="{D8DCB984-A443-49AB-95A7-57E5FC7DBB19}" type="presParOf" srcId="{B320890D-9699-4A6C-A771-2FEB632F2AEC}" destId="{5C3867B2-054B-4CB3-B53B-D8B4DFFA8CD6}" srcOrd="0" destOrd="0" presId="urn:microsoft.com/office/officeart/2005/8/layout/hList1"/>
    <dgm:cxn modelId="{1A72179E-A6D9-44C8-BECB-B76A8137C4DA}" type="presParOf" srcId="{5C3867B2-054B-4CB3-B53B-D8B4DFFA8CD6}" destId="{90D5FA4B-24FF-46D4-9278-CD310D4C5849}" srcOrd="0" destOrd="0" presId="urn:microsoft.com/office/officeart/2005/8/layout/hList1"/>
    <dgm:cxn modelId="{3114FD24-BE46-410B-BE4A-84EF3D441F7F}" type="presParOf" srcId="{5C3867B2-054B-4CB3-B53B-D8B4DFFA8CD6}" destId="{1F5E3EA6-88DB-4655-BA3B-23D2688EE377}" srcOrd="1" destOrd="0" presId="urn:microsoft.com/office/officeart/2005/8/layout/hList1"/>
    <dgm:cxn modelId="{8F3FA135-B9C5-401F-9411-2C3432C4E19F}" type="presParOf" srcId="{B320890D-9699-4A6C-A771-2FEB632F2AEC}" destId="{E935978E-7E42-475C-A9A1-1F1B627683B7}" srcOrd="1" destOrd="0" presId="urn:microsoft.com/office/officeart/2005/8/layout/hList1"/>
    <dgm:cxn modelId="{31CE846F-4B12-40CB-A38D-1DDC12CBC5EC}" type="presParOf" srcId="{B320890D-9699-4A6C-A771-2FEB632F2AEC}" destId="{2040D3D2-D8DE-4FBD-8E7C-7FB3C2DA972D}" srcOrd="2" destOrd="0" presId="urn:microsoft.com/office/officeart/2005/8/layout/hList1"/>
    <dgm:cxn modelId="{0359D938-90EE-412A-AC90-EEFA1F326D34}" type="presParOf" srcId="{2040D3D2-D8DE-4FBD-8E7C-7FB3C2DA972D}" destId="{5E11F51B-8EF0-4D4D-B097-D0A07E427ECB}" srcOrd="0" destOrd="0" presId="urn:microsoft.com/office/officeart/2005/8/layout/hList1"/>
    <dgm:cxn modelId="{FB7F8B09-B5E4-40E2-918C-4255D7EB1389}" type="presParOf" srcId="{2040D3D2-D8DE-4FBD-8E7C-7FB3C2DA972D}" destId="{A8FBCA66-22F9-4803-A25A-83F406A344B3}" srcOrd="1" destOrd="0" presId="urn:microsoft.com/office/officeart/2005/8/layout/hList1"/>
    <dgm:cxn modelId="{263A33C8-1EE6-4987-B87F-B76523CF675C}" type="presParOf" srcId="{B320890D-9699-4A6C-A771-2FEB632F2AEC}" destId="{B55DC7BD-0598-4A83-8A38-8C640F2C822B}" srcOrd="3" destOrd="0" presId="urn:microsoft.com/office/officeart/2005/8/layout/hList1"/>
    <dgm:cxn modelId="{29BB8E6F-A796-451E-9054-D4715B940BAC}" type="presParOf" srcId="{B320890D-9699-4A6C-A771-2FEB632F2AEC}" destId="{9BA19083-A042-4DF2-8B4E-9ED0909B3CBF}" srcOrd="4" destOrd="0" presId="urn:microsoft.com/office/officeart/2005/8/layout/hList1"/>
    <dgm:cxn modelId="{40059189-B617-4F4F-BEEE-0CBF887C3431}" type="presParOf" srcId="{9BA19083-A042-4DF2-8B4E-9ED0909B3CBF}" destId="{9F6B9F25-673D-422B-95A8-CCDE524D6684}" srcOrd="0" destOrd="0" presId="urn:microsoft.com/office/officeart/2005/8/layout/hList1"/>
    <dgm:cxn modelId="{4F69029F-BE2D-46E2-9223-63D107601AAE}" type="presParOf" srcId="{9BA19083-A042-4DF2-8B4E-9ED0909B3CBF}" destId="{3081462F-4A5F-4377-A583-30C266A70F74}"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955E4C-9F2B-40A9-BB35-F720330D9102}">
      <dsp:nvSpPr>
        <dsp:cNvPr id="0" name=""/>
        <dsp:cNvSpPr/>
      </dsp:nvSpPr>
      <dsp:spPr>
        <a:xfrm>
          <a:off x="837485" y="0"/>
          <a:ext cx="4785633" cy="4785633"/>
        </a:xfrm>
        <a:prstGeom prst="triangle">
          <a:avLst/>
        </a:prstGeom>
        <a:solidFill>
          <a:schemeClr val="bg2">
            <a:lumMod val="9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5A5819F3-CFC9-409C-9289-78C2F7795822}">
      <dsp:nvSpPr>
        <dsp:cNvPr id="0" name=""/>
        <dsp:cNvSpPr/>
      </dsp:nvSpPr>
      <dsp:spPr>
        <a:xfrm>
          <a:off x="2917587" y="479030"/>
          <a:ext cx="3110661" cy="680457"/>
        </a:xfrm>
        <a:prstGeom prst="round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Avenir Next LT Pro Light" panose="020B0304020202020204" pitchFamily="34" charset="0"/>
            </a:rPr>
            <a:t>Nation State Sponsored</a:t>
          </a:r>
        </a:p>
      </dsp:txBody>
      <dsp:txXfrm>
        <a:off x="2950804" y="512247"/>
        <a:ext cx="3044227" cy="614023"/>
      </dsp:txXfrm>
    </dsp:sp>
    <dsp:sp modelId="{4537A7CC-9E46-4799-9947-2EB959F95E0F}">
      <dsp:nvSpPr>
        <dsp:cNvPr id="0" name=""/>
        <dsp:cNvSpPr/>
      </dsp:nvSpPr>
      <dsp:spPr>
        <a:xfrm>
          <a:off x="2917587" y="1244544"/>
          <a:ext cx="3110661" cy="680457"/>
        </a:xfrm>
        <a:prstGeom prst="round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Avenir Next LT Pro Light" panose="020B0304020202020204" pitchFamily="34" charset="0"/>
            </a:rPr>
            <a:t>Organized Crime, Cyber Mercenaries</a:t>
          </a:r>
        </a:p>
      </dsp:txBody>
      <dsp:txXfrm>
        <a:off x="2950804" y="1277761"/>
        <a:ext cx="3044227" cy="614023"/>
      </dsp:txXfrm>
    </dsp:sp>
    <dsp:sp modelId="{3E6B8FDC-B2FE-4E69-8969-0721D5954B26}">
      <dsp:nvSpPr>
        <dsp:cNvPr id="0" name=""/>
        <dsp:cNvSpPr/>
      </dsp:nvSpPr>
      <dsp:spPr>
        <a:xfrm>
          <a:off x="2917587" y="2010059"/>
          <a:ext cx="3110661" cy="680457"/>
        </a:xfrm>
        <a:prstGeom prst="round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Avenir Next LT Pro Light" panose="020B0304020202020204" pitchFamily="34" charset="0"/>
            </a:rPr>
            <a:t>Crime Groups, Hacktivists</a:t>
          </a:r>
        </a:p>
      </dsp:txBody>
      <dsp:txXfrm>
        <a:off x="2950804" y="2043276"/>
        <a:ext cx="3044227" cy="614023"/>
      </dsp:txXfrm>
    </dsp:sp>
    <dsp:sp modelId="{C3DE62EB-3BD6-4371-A757-CFD1D40289E5}">
      <dsp:nvSpPr>
        <dsp:cNvPr id="0" name=""/>
        <dsp:cNvSpPr/>
      </dsp:nvSpPr>
      <dsp:spPr>
        <a:xfrm>
          <a:off x="2917587" y="2775573"/>
          <a:ext cx="3110661" cy="680457"/>
        </a:xfrm>
        <a:prstGeom prst="round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ts val="0"/>
            </a:spcAft>
            <a:buNone/>
          </a:pPr>
          <a:r>
            <a:rPr lang="en-US" sz="1800" kern="1200" dirty="0">
              <a:latin typeface="Avenir Next LT Pro Light" panose="020B0304020202020204" pitchFamily="34" charset="0"/>
            </a:rPr>
            <a:t>Criminals, Disgruntled Workers</a:t>
          </a:r>
        </a:p>
      </dsp:txBody>
      <dsp:txXfrm>
        <a:off x="2950804" y="2808790"/>
        <a:ext cx="3044227" cy="614023"/>
      </dsp:txXfrm>
    </dsp:sp>
    <dsp:sp modelId="{C8EC7EE6-1864-44A6-A652-858D4FA084FD}">
      <dsp:nvSpPr>
        <dsp:cNvPr id="0" name=""/>
        <dsp:cNvSpPr/>
      </dsp:nvSpPr>
      <dsp:spPr>
        <a:xfrm>
          <a:off x="2917587" y="3541088"/>
          <a:ext cx="3110661" cy="680457"/>
        </a:xfrm>
        <a:prstGeom prst="round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Avenir Next LT Pro Light" panose="020B0304020202020204" pitchFamily="34" charset="0"/>
            </a:rPr>
            <a:t>Script Kiddies</a:t>
          </a:r>
        </a:p>
      </dsp:txBody>
      <dsp:txXfrm>
        <a:off x="2950804" y="3574305"/>
        <a:ext cx="3044227" cy="61402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D5FA4B-24FF-46D4-9278-CD310D4C5849}">
      <dsp:nvSpPr>
        <dsp:cNvPr id="0" name=""/>
        <dsp:cNvSpPr/>
      </dsp:nvSpPr>
      <dsp:spPr>
        <a:xfrm>
          <a:off x="2540" y="868193"/>
          <a:ext cx="2476500" cy="949031"/>
        </a:xfrm>
        <a:prstGeom prst="rect">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Clr>
              <a:schemeClr val="dk1"/>
            </a:buClr>
            <a:buSzPct val="125000"/>
            <a:buNone/>
          </a:pPr>
          <a:r>
            <a:rPr lang="en-US" sz="1900" kern="1200" dirty="0">
              <a:latin typeface="Avenir Next LT Pro Light" panose="020B0304020202020204" pitchFamily="34" charset="0"/>
            </a:rPr>
            <a:t>Threat Intelligence and Decision Making</a:t>
          </a:r>
          <a:endParaRPr lang="en-US" sz="1900" kern="1200" dirty="0"/>
        </a:p>
      </dsp:txBody>
      <dsp:txXfrm>
        <a:off x="2540" y="868193"/>
        <a:ext cx="2476500" cy="949031"/>
      </dsp:txXfrm>
    </dsp:sp>
    <dsp:sp modelId="{1F5E3EA6-88DB-4655-BA3B-23D2688EE377}">
      <dsp:nvSpPr>
        <dsp:cNvPr id="0" name=""/>
        <dsp:cNvSpPr/>
      </dsp:nvSpPr>
      <dsp:spPr>
        <a:xfrm>
          <a:off x="2540" y="1817225"/>
          <a:ext cx="2476500" cy="2733247"/>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lr>
              <a:schemeClr val="dk1"/>
            </a:buClr>
            <a:buSzPct val="125000"/>
            <a:buFont typeface="Arial" panose="020B0604020202020204" pitchFamily="34" charset="0"/>
            <a:buChar char="•"/>
          </a:pPr>
          <a:r>
            <a:rPr lang="en-US" sz="1900" kern="1200" dirty="0">
              <a:latin typeface="Avenir Next LT Pro Light" panose="020B0304020202020204" pitchFamily="34" charset="0"/>
            </a:rPr>
            <a:t>How to make smarter decisions</a:t>
          </a:r>
          <a:endParaRPr lang="en-US" sz="1900" kern="1200" dirty="0"/>
        </a:p>
        <a:p>
          <a:pPr marL="171450" lvl="1" indent="-171450" algn="l" defTabSz="844550">
            <a:lnSpc>
              <a:spcPct val="90000"/>
            </a:lnSpc>
            <a:spcBef>
              <a:spcPct val="0"/>
            </a:spcBef>
            <a:spcAft>
              <a:spcPct val="15000"/>
            </a:spcAft>
            <a:buChar char="•"/>
          </a:pPr>
          <a:r>
            <a:rPr lang="en-US" sz="1900" kern="1200" dirty="0">
              <a:latin typeface="Avenir Next LT Pro Light" panose="020B0304020202020204" pitchFamily="34" charset="0"/>
            </a:rPr>
            <a:t>Prioritization framework</a:t>
          </a:r>
        </a:p>
        <a:p>
          <a:pPr marL="171450" lvl="1" indent="-171450" algn="l" defTabSz="844550">
            <a:lnSpc>
              <a:spcPct val="90000"/>
            </a:lnSpc>
            <a:spcBef>
              <a:spcPct val="0"/>
            </a:spcBef>
            <a:spcAft>
              <a:spcPct val="15000"/>
            </a:spcAft>
            <a:buChar char="•"/>
          </a:pPr>
          <a:r>
            <a:rPr lang="en-US" sz="1900" kern="1200">
              <a:latin typeface="Avenir Next LT Pro Light" panose="020B0304020202020204" pitchFamily="34" charset="0"/>
            </a:rPr>
            <a:t>Vendor- and tool-agnostic</a:t>
          </a:r>
          <a:endParaRPr lang="en-US" sz="1900" kern="1200" dirty="0">
            <a:latin typeface="Avenir Next LT Pro Light" panose="020B0304020202020204" pitchFamily="34" charset="0"/>
          </a:endParaRPr>
        </a:p>
        <a:p>
          <a:pPr marL="171450" lvl="1" indent="-171450" algn="l" defTabSz="844550">
            <a:lnSpc>
              <a:spcPct val="90000"/>
            </a:lnSpc>
            <a:spcBef>
              <a:spcPct val="0"/>
            </a:spcBef>
            <a:spcAft>
              <a:spcPct val="15000"/>
            </a:spcAft>
            <a:buChar char="•"/>
          </a:pPr>
          <a:r>
            <a:rPr lang="en-US" sz="1900" kern="1200" dirty="0">
              <a:latin typeface="Avenir Next LT Pro Light" panose="020B0304020202020204" pitchFamily="34" charset="0"/>
            </a:rPr>
            <a:t>Free(</a:t>
          </a:r>
          <a:r>
            <a:rPr lang="en-US" sz="1900" kern="1200" dirty="0" err="1">
              <a:latin typeface="Avenir Next LT Pro Light" panose="020B0304020202020204" pitchFamily="34" charset="0"/>
            </a:rPr>
            <a:t>ish</a:t>
          </a:r>
          <a:r>
            <a:rPr lang="en-US" sz="1900" kern="1200" dirty="0">
              <a:latin typeface="Avenir Next LT Pro Light" panose="020B0304020202020204" pitchFamily="34" charset="0"/>
            </a:rPr>
            <a:t>)</a:t>
          </a:r>
          <a:endParaRPr lang="en-US" sz="1900" kern="1200" dirty="0"/>
        </a:p>
      </dsp:txBody>
      <dsp:txXfrm>
        <a:off x="2540" y="1817225"/>
        <a:ext cx="2476500" cy="2733247"/>
      </dsp:txXfrm>
    </dsp:sp>
    <dsp:sp modelId="{5E11F51B-8EF0-4D4D-B097-D0A07E427ECB}">
      <dsp:nvSpPr>
        <dsp:cNvPr id="0" name=""/>
        <dsp:cNvSpPr/>
      </dsp:nvSpPr>
      <dsp:spPr>
        <a:xfrm>
          <a:off x="2825750" y="868193"/>
          <a:ext cx="2476500" cy="949031"/>
        </a:xfrm>
        <a:prstGeom prst="rect">
          <a:avLst/>
        </a:prstGeom>
        <a:solidFill>
          <a:schemeClr val="accent5">
            <a:hueOff val="-3379271"/>
            <a:satOff val="-8710"/>
            <a:lumOff val="-5883"/>
            <a:alphaOff val="0"/>
          </a:schemeClr>
        </a:solidFill>
        <a:ln w="12700" cap="flat" cmpd="sng" algn="ctr">
          <a:solidFill>
            <a:schemeClr val="accent5">
              <a:hueOff val="-3379271"/>
              <a:satOff val="-8710"/>
              <a:lumOff val="-588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Clr>
              <a:schemeClr val="dk1"/>
            </a:buClr>
            <a:buSzPct val="125000"/>
            <a:buNone/>
          </a:pPr>
          <a:r>
            <a:rPr lang="en-US" sz="1900" kern="1200" dirty="0">
              <a:latin typeface="Avenir Next LT Pro Light" panose="020B0304020202020204" pitchFamily="34" charset="0"/>
            </a:rPr>
            <a:t>How Does Decision Making Fail?</a:t>
          </a:r>
          <a:endParaRPr lang="en-US" sz="1900" kern="1200" dirty="0"/>
        </a:p>
      </dsp:txBody>
      <dsp:txXfrm>
        <a:off x="2825750" y="868193"/>
        <a:ext cx="2476500" cy="949031"/>
      </dsp:txXfrm>
    </dsp:sp>
    <dsp:sp modelId="{A8FBCA66-22F9-4803-A25A-83F406A344B3}">
      <dsp:nvSpPr>
        <dsp:cNvPr id="0" name=""/>
        <dsp:cNvSpPr/>
      </dsp:nvSpPr>
      <dsp:spPr>
        <a:xfrm>
          <a:off x="2825750" y="1817225"/>
          <a:ext cx="2476500" cy="2733247"/>
        </a:xfrm>
        <a:prstGeom prst="rect">
          <a:avLst/>
        </a:prstGeom>
        <a:solidFill>
          <a:schemeClr val="accent5">
            <a:tint val="40000"/>
            <a:alpha val="90000"/>
            <a:hueOff val="-3369881"/>
            <a:satOff val="-11416"/>
            <a:lumOff val="-1464"/>
            <a:alphaOff val="0"/>
          </a:schemeClr>
        </a:solidFill>
        <a:ln w="12700" cap="flat" cmpd="sng" algn="ctr">
          <a:solidFill>
            <a:schemeClr val="accent5">
              <a:tint val="40000"/>
              <a:alpha val="90000"/>
              <a:hueOff val="-3369881"/>
              <a:satOff val="-11416"/>
              <a:lumOff val="-146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lr>
              <a:schemeClr val="dk1"/>
            </a:buClr>
            <a:buSzPct val="125000"/>
            <a:buFont typeface="Arial" panose="020B0604020202020204" pitchFamily="34" charset="0"/>
            <a:buChar char="•"/>
          </a:pPr>
          <a:r>
            <a:rPr lang="en-US" sz="1900" kern="1200" dirty="0">
              <a:latin typeface="Avenir Next LT Pro Light" panose="020B0304020202020204" pitchFamily="34" charset="0"/>
            </a:rPr>
            <a:t>Planning for what is scary instead of what is likely</a:t>
          </a:r>
          <a:endParaRPr lang="en-US" sz="1900" kern="1200" dirty="0"/>
        </a:p>
        <a:p>
          <a:pPr marL="171450" lvl="1" indent="-171450" algn="l" defTabSz="844550">
            <a:lnSpc>
              <a:spcPct val="90000"/>
            </a:lnSpc>
            <a:spcBef>
              <a:spcPct val="0"/>
            </a:spcBef>
            <a:spcAft>
              <a:spcPct val="15000"/>
            </a:spcAft>
            <a:buChar char="•"/>
          </a:pPr>
          <a:r>
            <a:rPr lang="en-US" sz="1900" kern="1200">
              <a:latin typeface="Avenir Next LT Pro Light" panose="020B0304020202020204" pitchFamily="34" charset="0"/>
            </a:rPr>
            <a:t>Lack of clarity on what problems need to be solved</a:t>
          </a:r>
          <a:endParaRPr lang="en-US" sz="1900" kern="1200" dirty="0">
            <a:latin typeface="Avenir Next LT Pro Light" panose="020B0304020202020204" pitchFamily="34" charset="0"/>
          </a:endParaRPr>
        </a:p>
        <a:p>
          <a:pPr marL="171450" lvl="1" indent="-171450" algn="l" defTabSz="844550">
            <a:lnSpc>
              <a:spcPct val="90000"/>
            </a:lnSpc>
            <a:spcBef>
              <a:spcPct val="0"/>
            </a:spcBef>
            <a:spcAft>
              <a:spcPct val="15000"/>
            </a:spcAft>
            <a:buChar char="•"/>
          </a:pPr>
          <a:r>
            <a:rPr lang="en-US" sz="1900" kern="1200" dirty="0">
              <a:latin typeface="Avenir Next LT Pro Light" panose="020B0304020202020204" pitchFamily="34" charset="0"/>
            </a:rPr>
            <a:t>Cyber defense components working in silos</a:t>
          </a:r>
          <a:endParaRPr lang="en-US" sz="1900" kern="1200" dirty="0"/>
        </a:p>
      </dsp:txBody>
      <dsp:txXfrm>
        <a:off x="2825750" y="1817225"/>
        <a:ext cx="2476500" cy="2733247"/>
      </dsp:txXfrm>
    </dsp:sp>
    <dsp:sp modelId="{9F6B9F25-673D-422B-95A8-CCDE524D6684}">
      <dsp:nvSpPr>
        <dsp:cNvPr id="0" name=""/>
        <dsp:cNvSpPr/>
      </dsp:nvSpPr>
      <dsp:spPr>
        <a:xfrm>
          <a:off x="5648960" y="868193"/>
          <a:ext cx="2476500" cy="949031"/>
        </a:xfrm>
        <a:prstGeom prst="rect">
          <a:avLst/>
        </a:prstGeom>
        <a:solidFill>
          <a:schemeClr val="accent5">
            <a:hueOff val="-6758543"/>
            <a:satOff val="-17419"/>
            <a:lumOff val="-11765"/>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Clr>
              <a:schemeClr val="dk1"/>
            </a:buClr>
            <a:buSzPct val="125000"/>
            <a:buNone/>
          </a:pPr>
          <a:r>
            <a:rPr lang="en-US" sz="1900" kern="1200" dirty="0">
              <a:latin typeface="Avenir Next LT Pro Light" panose="020B0304020202020204" pitchFamily="34" charset="0"/>
            </a:rPr>
            <a:t>Seat belts vs shark repellent</a:t>
          </a:r>
          <a:endParaRPr lang="en-US" sz="1900" kern="1200" dirty="0"/>
        </a:p>
      </dsp:txBody>
      <dsp:txXfrm>
        <a:off x="5648960" y="868193"/>
        <a:ext cx="2476500" cy="949031"/>
      </dsp:txXfrm>
    </dsp:sp>
    <dsp:sp modelId="{3081462F-4A5F-4377-A583-30C266A70F74}">
      <dsp:nvSpPr>
        <dsp:cNvPr id="0" name=""/>
        <dsp:cNvSpPr/>
      </dsp:nvSpPr>
      <dsp:spPr>
        <a:xfrm>
          <a:off x="5648960" y="1817225"/>
          <a:ext cx="2476500" cy="2733247"/>
        </a:xfrm>
        <a:prstGeom prst="rect">
          <a:avLst/>
        </a:prstGeom>
        <a:solidFill>
          <a:schemeClr val="accent5">
            <a:tint val="40000"/>
            <a:alpha val="90000"/>
            <a:hueOff val="-6739762"/>
            <a:satOff val="-22832"/>
            <a:lumOff val="-2928"/>
            <a:alphaOff val="0"/>
          </a:schemeClr>
        </a:solidFill>
        <a:ln w="12700" cap="flat" cmpd="sng" algn="ctr">
          <a:solidFill>
            <a:schemeClr val="accent5">
              <a:tint val="40000"/>
              <a:alpha val="90000"/>
              <a:hueOff val="-6739762"/>
              <a:satOff val="-22832"/>
              <a:lumOff val="-292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US" sz="1900" kern="1200" dirty="0">
              <a:latin typeface="Avenir Next LT Pro Light" panose="020B0304020202020204" pitchFamily="34" charset="0"/>
            </a:rPr>
            <a:t>Priorities </a:t>
          </a:r>
        </a:p>
        <a:p>
          <a:pPr marL="171450" lvl="1" indent="-171450" algn="l" defTabSz="844550">
            <a:lnSpc>
              <a:spcPct val="90000"/>
            </a:lnSpc>
            <a:spcBef>
              <a:spcPct val="0"/>
            </a:spcBef>
            <a:spcAft>
              <a:spcPct val="15000"/>
            </a:spcAft>
            <a:buChar char="•"/>
          </a:pPr>
          <a:r>
            <a:rPr lang="en-US" sz="1900" kern="1200" dirty="0">
              <a:latin typeface="Avenir Next LT Pro Light" panose="020B0304020202020204" pitchFamily="34" charset="0"/>
            </a:rPr>
            <a:t>Approaches </a:t>
          </a:r>
        </a:p>
      </dsp:txBody>
      <dsp:txXfrm>
        <a:off x="5648960" y="1817225"/>
        <a:ext cx="2476500" cy="2733247"/>
      </dsp:txXfrm>
    </dsp:sp>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78C2EC6-874E-4CE2-9AC6-1177895C3A46}" type="datetimeFigureOut">
              <a:rPr lang="en-US" smtClean="0"/>
              <a:t>11/29/2021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2465CF2-E746-457B-9B19-869C9AF67691}" type="slidenum">
              <a:rPr lang="en-US" smtClean="0"/>
              <a:t>‹#›</a:t>
            </a:fld>
            <a:endParaRPr lang="en-US"/>
          </a:p>
        </p:txBody>
      </p:sp>
    </p:spTree>
    <p:extLst>
      <p:ext uri="{BB962C8B-B14F-4D97-AF65-F5344CB8AC3E}">
        <p14:creationId xmlns:p14="http://schemas.microsoft.com/office/powerpoint/2010/main" val="20005003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2712921-0C80-864E-A587-768DE1B75F6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551649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712921-0C80-864E-A587-768DE1B75F63}" type="slidenum">
              <a:rPr lang="en-US" smtClean="0"/>
              <a:t>13</a:t>
            </a:fld>
            <a:endParaRPr lang="en-US"/>
          </a:p>
        </p:txBody>
      </p:sp>
    </p:spTree>
    <p:extLst>
      <p:ext uri="{BB962C8B-B14F-4D97-AF65-F5344CB8AC3E}">
        <p14:creationId xmlns:p14="http://schemas.microsoft.com/office/powerpoint/2010/main" val="7098261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712921-0C80-864E-A587-768DE1B75F63}" type="slidenum">
              <a:rPr lang="en-US" smtClean="0"/>
              <a:t>14</a:t>
            </a:fld>
            <a:endParaRPr lang="en-US"/>
          </a:p>
        </p:txBody>
      </p:sp>
    </p:spTree>
    <p:extLst>
      <p:ext uri="{BB962C8B-B14F-4D97-AF65-F5344CB8AC3E}">
        <p14:creationId xmlns:p14="http://schemas.microsoft.com/office/powerpoint/2010/main" val="12862389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712921-0C80-864E-A587-768DE1B75F63}" type="slidenum">
              <a:rPr lang="en-US" smtClean="0"/>
              <a:t>15</a:t>
            </a:fld>
            <a:endParaRPr lang="en-US"/>
          </a:p>
        </p:txBody>
      </p:sp>
    </p:spTree>
    <p:extLst>
      <p:ext uri="{BB962C8B-B14F-4D97-AF65-F5344CB8AC3E}">
        <p14:creationId xmlns:p14="http://schemas.microsoft.com/office/powerpoint/2010/main" val="17424599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712921-0C80-864E-A587-768DE1B75F63}" type="slidenum">
              <a:rPr lang="en-US" smtClean="0"/>
              <a:t>16</a:t>
            </a:fld>
            <a:endParaRPr lang="en-US"/>
          </a:p>
        </p:txBody>
      </p:sp>
    </p:spTree>
    <p:extLst>
      <p:ext uri="{BB962C8B-B14F-4D97-AF65-F5344CB8AC3E}">
        <p14:creationId xmlns:p14="http://schemas.microsoft.com/office/powerpoint/2010/main" val="18331161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712921-0C80-864E-A587-768DE1B75F63}" type="slidenum">
              <a:rPr lang="en-US" smtClean="0"/>
              <a:t>17</a:t>
            </a:fld>
            <a:endParaRPr lang="en-US"/>
          </a:p>
        </p:txBody>
      </p:sp>
    </p:spTree>
    <p:extLst>
      <p:ext uri="{BB962C8B-B14F-4D97-AF65-F5344CB8AC3E}">
        <p14:creationId xmlns:p14="http://schemas.microsoft.com/office/powerpoint/2010/main" val="865489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712921-0C80-864E-A587-768DE1B75F63}" type="slidenum">
              <a:rPr lang="en-US" smtClean="0"/>
              <a:t>18</a:t>
            </a:fld>
            <a:endParaRPr lang="en-US"/>
          </a:p>
        </p:txBody>
      </p:sp>
    </p:spTree>
    <p:extLst>
      <p:ext uri="{BB962C8B-B14F-4D97-AF65-F5344CB8AC3E}">
        <p14:creationId xmlns:p14="http://schemas.microsoft.com/office/powerpoint/2010/main" val="2371423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712921-0C80-864E-A587-768DE1B75F63}" type="slidenum">
              <a:rPr lang="en-US" smtClean="0"/>
              <a:t>19</a:t>
            </a:fld>
            <a:endParaRPr lang="en-US"/>
          </a:p>
        </p:txBody>
      </p:sp>
    </p:spTree>
    <p:extLst>
      <p:ext uri="{BB962C8B-B14F-4D97-AF65-F5344CB8AC3E}">
        <p14:creationId xmlns:p14="http://schemas.microsoft.com/office/powerpoint/2010/main" val="21651999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2712921-0C80-864E-A587-768DE1B75F63}" type="slidenum">
              <a:rPr lang="en-US" smtClean="0"/>
              <a:t>21</a:t>
            </a:fld>
            <a:endParaRPr lang="en-US"/>
          </a:p>
        </p:txBody>
      </p:sp>
    </p:spTree>
    <p:extLst>
      <p:ext uri="{BB962C8B-B14F-4D97-AF65-F5344CB8AC3E}">
        <p14:creationId xmlns:p14="http://schemas.microsoft.com/office/powerpoint/2010/main" val="36700578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712921-0C80-864E-A587-768DE1B75F63}" type="slidenum">
              <a:rPr lang="en-US" smtClean="0"/>
              <a:t>22</a:t>
            </a:fld>
            <a:endParaRPr lang="en-US"/>
          </a:p>
        </p:txBody>
      </p:sp>
    </p:spTree>
    <p:extLst>
      <p:ext uri="{BB962C8B-B14F-4D97-AF65-F5344CB8AC3E}">
        <p14:creationId xmlns:p14="http://schemas.microsoft.com/office/powerpoint/2010/main" val="24200639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B2712921-0C80-864E-A587-768DE1B75F63}" type="slidenum">
              <a:rPr lang="en-US" smtClean="0"/>
              <a:t>24</a:t>
            </a:fld>
            <a:endParaRPr lang="en-US"/>
          </a:p>
        </p:txBody>
      </p:sp>
    </p:spTree>
    <p:extLst>
      <p:ext uri="{BB962C8B-B14F-4D97-AF65-F5344CB8AC3E}">
        <p14:creationId xmlns:p14="http://schemas.microsoft.com/office/powerpoint/2010/main" val="37358254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712921-0C80-864E-A587-768DE1B75F63}" type="slidenum">
              <a:rPr lang="en-US" smtClean="0"/>
              <a:t>3</a:t>
            </a:fld>
            <a:endParaRPr lang="en-US"/>
          </a:p>
        </p:txBody>
      </p:sp>
    </p:spTree>
    <p:extLst>
      <p:ext uri="{BB962C8B-B14F-4D97-AF65-F5344CB8AC3E}">
        <p14:creationId xmlns:p14="http://schemas.microsoft.com/office/powerpoint/2010/main" val="19926998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712921-0C80-864E-A587-768DE1B75F63}" type="slidenum">
              <a:rPr lang="en-US" smtClean="0"/>
              <a:t>25</a:t>
            </a:fld>
            <a:endParaRPr lang="en-US"/>
          </a:p>
        </p:txBody>
      </p:sp>
    </p:spTree>
    <p:extLst>
      <p:ext uri="{BB962C8B-B14F-4D97-AF65-F5344CB8AC3E}">
        <p14:creationId xmlns:p14="http://schemas.microsoft.com/office/powerpoint/2010/main" val="20018155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712921-0C80-864E-A587-768DE1B75F63}" type="slidenum">
              <a:rPr lang="en-US" smtClean="0"/>
              <a:t>26</a:t>
            </a:fld>
            <a:endParaRPr lang="en-US"/>
          </a:p>
        </p:txBody>
      </p:sp>
    </p:spTree>
    <p:extLst>
      <p:ext uri="{BB962C8B-B14F-4D97-AF65-F5344CB8AC3E}">
        <p14:creationId xmlns:p14="http://schemas.microsoft.com/office/powerpoint/2010/main" val="125823178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Beaconing activity is also commonly found with DNS given the nature of how DNS works (making requests to domain name and translating that back to an IP address).  The other side of DNS is that information can be passed allowing for Command and Control to occur, see DNS Tunneling.  </a:t>
            </a:r>
          </a:p>
          <a:p>
            <a:pPr>
              <a:lnSpc>
                <a:spcPct val="107000"/>
              </a:lnSpc>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DNS differs from Firewall in that DNS traffic when normal will first check your local cache first if the request has been made before, if it has not, then the standard next order would be to check the Domain Controller and then if not go up the chain of recursive DNS servers via zone transfers until it gets to the authoritative which then will go via internet and return back the IP address.  The caching that is checked at each stage is important because if the query was already known or observed before, then it would not have to go back up the recursive chain and would simply return back the IP that it knows.  Thus doing a variance and average upstream may not provide results that are expected since it is not observing what is actually happening on the host (which is ultimately what we are looking for).  Also, for DNS beacon or tunneling may or may not always go up the chain.  However, this is also only true if we are attempting standard web traffic and not thinking about hard coded DNS requests.  For example, an </a:t>
            </a:r>
            <a:r>
              <a:rPr lang="en-US" dirty="0" err="1">
                <a:latin typeface="Calibri" panose="020F0502020204030204" pitchFamily="34" charset="0"/>
                <a:ea typeface="Calibri" panose="020F0502020204030204" pitchFamily="34" charset="0"/>
                <a:cs typeface="Times New Roman" panose="02020603050405020304" pitchFamily="18" charset="0"/>
              </a:rPr>
              <a:t>NSLookup</a:t>
            </a:r>
            <a:r>
              <a:rPr lang="en-US" dirty="0">
                <a:latin typeface="Calibri" panose="020F0502020204030204" pitchFamily="34" charset="0"/>
                <a:ea typeface="Calibri" panose="020F0502020204030204" pitchFamily="34" charset="0"/>
                <a:cs typeface="Times New Roman" panose="02020603050405020304" pitchFamily="18" charset="0"/>
              </a:rPr>
              <a:t> should always default not from your system but your standard DNS server to determine the right </a:t>
            </a:r>
            <a:r>
              <a:rPr lang="en-US" dirty="0" err="1">
                <a:latin typeface="Calibri" panose="020F0502020204030204" pitchFamily="34" charset="0"/>
                <a:ea typeface="Calibri" panose="020F0502020204030204" pitchFamily="34" charset="0"/>
                <a:cs typeface="Times New Roman" panose="02020603050405020304" pitchFamily="18" charset="0"/>
              </a:rPr>
              <a:t>ip</a:t>
            </a:r>
            <a:r>
              <a:rPr lang="en-US" dirty="0">
                <a:latin typeface="Calibri" panose="020F0502020204030204" pitchFamily="34" charset="0"/>
                <a:ea typeface="Calibri" panose="020F0502020204030204" pitchFamily="34" charset="0"/>
                <a:cs typeface="Times New Roman" panose="02020603050405020304" pitchFamily="18" charset="0"/>
              </a:rPr>
              <a:t> address.   </a:t>
            </a:r>
          </a:p>
          <a:p>
            <a:r>
              <a:rPr lang="en-US" dirty="0">
                <a:latin typeface="Calibri" panose="020F0502020204030204" pitchFamily="34" charset="0"/>
                <a:ea typeface="Calibri" panose="020F0502020204030204" pitchFamily="34" charset="0"/>
                <a:cs typeface="Times New Roman" panose="02020603050405020304" pitchFamily="18" charset="0"/>
              </a:rPr>
              <a:t>When thought of this way, looking for DNS from the asset using </a:t>
            </a:r>
            <a:r>
              <a:rPr lang="en-US" dirty="0" err="1">
                <a:latin typeface="Calibri" panose="020F0502020204030204" pitchFamily="34" charset="0"/>
                <a:ea typeface="Calibri" panose="020F0502020204030204" pitchFamily="34" charset="0"/>
                <a:cs typeface="Times New Roman" panose="02020603050405020304" pitchFamily="18" charset="0"/>
              </a:rPr>
              <a:t>Sysmon</a:t>
            </a:r>
            <a:r>
              <a:rPr lang="en-US" dirty="0">
                <a:latin typeface="Calibri" panose="020F0502020204030204" pitchFamily="34" charset="0"/>
                <a:ea typeface="Calibri" panose="020F0502020204030204" pitchFamily="34" charset="0"/>
                <a:cs typeface="Times New Roman" panose="02020603050405020304" pitchFamily="18" charset="0"/>
              </a:rPr>
              <a:t>, the variance here is different from the Firewall or Proxy.  Rather than looking at the query between all traffic from SRC to DNS Queries, this statistic is based on the traffic specific to the QUERIES themselves across all hosts.  In this panel we recommend starting by looking at the </a:t>
            </a:r>
            <a:r>
              <a:rPr lang="en-US" dirty="0" err="1">
                <a:latin typeface="Calibri" panose="020F0502020204030204" pitchFamily="34" charset="0"/>
                <a:ea typeface="Calibri" panose="020F0502020204030204" pitchFamily="34" charset="0"/>
                <a:cs typeface="Times New Roman" panose="02020603050405020304" pitchFamily="18" charset="0"/>
              </a:rPr>
              <a:t>qlength</a:t>
            </a:r>
            <a:r>
              <a:rPr lang="en-US" dirty="0">
                <a:latin typeface="Calibri" panose="020F0502020204030204" pitchFamily="34" charset="0"/>
                <a:ea typeface="Calibri" panose="020F0502020204030204" pitchFamily="34" charset="0"/>
                <a:cs typeface="Times New Roman" panose="02020603050405020304" pitchFamily="18" charset="0"/>
              </a:rPr>
              <a:t> of DNS Queries over starting with the variance and average.  Once a </a:t>
            </a:r>
            <a:r>
              <a:rPr lang="en-US" dirty="0" err="1">
                <a:latin typeface="Calibri" panose="020F0502020204030204" pitchFamily="34" charset="0"/>
                <a:ea typeface="Calibri" panose="020F0502020204030204" pitchFamily="34" charset="0"/>
                <a:cs typeface="Times New Roman" panose="02020603050405020304" pitchFamily="18" charset="0"/>
              </a:rPr>
              <a:t>qlength</a:t>
            </a:r>
            <a:r>
              <a:rPr lang="en-US" dirty="0">
                <a:latin typeface="Calibri" panose="020F0502020204030204" pitchFamily="34" charset="0"/>
                <a:ea typeface="Calibri" panose="020F0502020204030204" pitchFamily="34" charset="0"/>
                <a:cs typeface="Times New Roman" panose="02020603050405020304" pitchFamily="18" charset="0"/>
              </a:rPr>
              <a:t> and query appears malicious, then you would triage by looking for similar </a:t>
            </a:r>
            <a:r>
              <a:rPr lang="en-US" dirty="0" err="1">
                <a:latin typeface="Calibri" panose="020F0502020204030204" pitchFamily="34" charset="0"/>
                <a:ea typeface="Calibri" panose="020F0502020204030204" pitchFamily="34" charset="0"/>
                <a:cs typeface="Times New Roman" panose="02020603050405020304" pitchFamily="18" charset="0"/>
              </a:rPr>
              <a:t>QueryNames</a:t>
            </a:r>
            <a:r>
              <a:rPr lang="en-US" dirty="0">
                <a:latin typeface="Calibri" panose="020F0502020204030204" pitchFamily="34" charset="0"/>
                <a:ea typeface="Calibri" panose="020F0502020204030204" pitchFamily="34" charset="0"/>
                <a:cs typeface="Times New Roman" panose="02020603050405020304" pitchFamily="18" charset="0"/>
              </a:rPr>
              <a:t> from distinct hosts and check average and variance similar to Firewall Beacon OCONUS.</a:t>
            </a:r>
            <a:endParaRPr lang="en-US" dirty="0"/>
          </a:p>
          <a:p>
            <a:endParaRPr lang="en-US" dirty="0"/>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712921-0C80-864E-A587-768DE1B75F63}" type="slidenum">
              <a:rPr lang="en-US" smtClean="0"/>
              <a:t>28</a:t>
            </a:fld>
            <a:endParaRPr lang="en-US"/>
          </a:p>
        </p:txBody>
      </p:sp>
    </p:spTree>
    <p:extLst>
      <p:ext uri="{BB962C8B-B14F-4D97-AF65-F5344CB8AC3E}">
        <p14:creationId xmlns:p14="http://schemas.microsoft.com/office/powerpoint/2010/main" val="223661849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712921-0C80-864E-A587-768DE1B75F63}" type="slidenum">
              <a:rPr lang="en-US" smtClean="0"/>
              <a:t>29</a:t>
            </a:fld>
            <a:endParaRPr lang="en-US"/>
          </a:p>
        </p:txBody>
      </p:sp>
    </p:spTree>
    <p:extLst>
      <p:ext uri="{BB962C8B-B14F-4D97-AF65-F5344CB8AC3E}">
        <p14:creationId xmlns:p14="http://schemas.microsoft.com/office/powerpoint/2010/main" val="256684770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712921-0C80-864E-A587-768DE1B75F63}" type="slidenum">
              <a:rPr lang="en-US" smtClean="0"/>
              <a:t>30</a:t>
            </a:fld>
            <a:endParaRPr lang="en-US"/>
          </a:p>
        </p:txBody>
      </p:sp>
    </p:spTree>
    <p:extLst>
      <p:ext uri="{BB962C8B-B14F-4D97-AF65-F5344CB8AC3E}">
        <p14:creationId xmlns:p14="http://schemas.microsoft.com/office/powerpoint/2010/main" val="200730734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712921-0C80-864E-A587-768DE1B75F63}" type="slidenum">
              <a:rPr lang="en-US" smtClean="0"/>
              <a:t>31</a:t>
            </a:fld>
            <a:endParaRPr lang="en-US"/>
          </a:p>
        </p:txBody>
      </p:sp>
    </p:spTree>
    <p:extLst>
      <p:ext uri="{BB962C8B-B14F-4D97-AF65-F5344CB8AC3E}">
        <p14:creationId xmlns:p14="http://schemas.microsoft.com/office/powerpoint/2010/main" val="3184977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712921-0C80-864E-A587-768DE1B75F63}" type="slidenum">
              <a:rPr lang="en-US" smtClean="0"/>
              <a:t>32</a:t>
            </a:fld>
            <a:endParaRPr lang="en-US"/>
          </a:p>
        </p:txBody>
      </p:sp>
    </p:spTree>
    <p:extLst>
      <p:ext uri="{BB962C8B-B14F-4D97-AF65-F5344CB8AC3E}">
        <p14:creationId xmlns:p14="http://schemas.microsoft.com/office/powerpoint/2010/main" val="237356686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712921-0C80-864E-A587-768DE1B75F63}" type="slidenum">
              <a:rPr lang="en-US" smtClean="0"/>
              <a:t>33</a:t>
            </a:fld>
            <a:endParaRPr lang="en-US"/>
          </a:p>
        </p:txBody>
      </p:sp>
    </p:spTree>
    <p:extLst>
      <p:ext uri="{BB962C8B-B14F-4D97-AF65-F5344CB8AC3E}">
        <p14:creationId xmlns:p14="http://schemas.microsoft.com/office/powerpoint/2010/main" val="2620345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712921-0C80-864E-A587-768DE1B75F63}" type="slidenum">
              <a:rPr lang="en-US" smtClean="0"/>
              <a:t>34</a:t>
            </a:fld>
            <a:endParaRPr lang="en-US"/>
          </a:p>
        </p:txBody>
      </p:sp>
    </p:spTree>
    <p:extLst>
      <p:ext uri="{BB962C8B-B14F-4D97-AF65-F5344CB8AC3E}">
        <p14:creationId xmlns:p14="http://schemas.microsoft.com/office/powerpoint/2010/main" val="68800508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712921-0C80-864E-A587-768DE1B75F63}" type="slidenum">
              <a:rPr lang="en-US" smtClean="0"/>
              <a:t>35</a:t>
            </a:fld>
            <a:endParaRPr lang="en-US"/>
          </a:p>
        </p:txBody>
      </p:sp>
    </p:spTree>
    <p:extLst>
      <p:ext uri="{BB962C8B-B14F-4D97-AF65-F5344CB8AC3E}">
        <p14:creationId xmlns:p14="http://schemas.microsoft.com/office/powerpoint/2010/main" val="26585052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712921-0C80-864E-A587-768DE1B75F63}" type="slidenum">
              <a:rPr lang="en-US" smtClean="0"/>
              <a:t>5</a:t>
            </a:fld>
            <a:endParaRPr lang="en-US"/>
          </a:p>
        </p:txBody>
      </p:sp>
    </p:spTree>
    <p:extLst>
      <p:ext uri="{BB962C8B-B14F-4D97-AF65-F5344CB8AC3E}">
        <p14:creationId xmlns:p14="http://schemas.microsoft.com/office/powerpoint/2010/main" val="23268681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712921-0C80-864E-A587-768DE1B75F63}" type="slidenum">
              <a:rPr lang="en-US" smtClean="0"/>
              <a:t>6</a:t>
            </a:fld>
            <a:endParaRPr lang="en-US"/>
          </a:p>
        </p:txBody>
      </p:sp>
    </p:spTree>
    <p:extLst>
      <p:ext uri="{BB962C8B-B14F-4D97-AF65-F5344CB8AC3E}">
        <p14:creationId xmlns:p14="http://schemas.microsoft.com/office/powerpoint/2010/main" val="39349505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professional services industry saw a more than 90% increase in interactive intrusion numbers, while the government and academic sectors both saw intrusion numbers increase by more than 80%</a:t>
            </a:r>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712921-0C80-864E-A587-768DE1B75F63}" type="slidenum">
              <a:rPr lang="en-US" smtClean="0"/>
              <a:t>7</a:t>
            </a:fld>
            <a:endParaRPr lang="en-US"/>
          </a:p>
        </p:txBody>
      </p:sp>
    </p:spTree>
    <p:extLst>
      <p:ext uri="{BB962C8B-B14F-4D97-AF65-F5344CB8AC3E}">
        <p14:creationId xmlns:p14="http://schemas.microsoft.com/office/powerpoint/2010/main" val="22296300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Cyber Operations - </a:t>
            </a:r>
          </a:p>
          <a:p>
            <a:endParaRPr lang="en-US" dirty="0"/>
          </a:p>
          <a:p>
            <a:endParaRPr lang="en-US" dirty="0"/>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712921-0C80-864E-A587-768DE1B75F63}" type="slidenum">
              <a:rPr lang="en-US" smtClean="0"/>
              <a:t>9</a:t>
            </a:fld>
            <a:endParaRPr lang="en-US"/>
          </a:p>
        </p:txBody>
      </p:sp>
    </p:spTree>
    <p:extLst>
      <p:ext uri="{BB962C8B-B14F-4D97-AF65-F5344CB8AC3E}">
        <p14:creationId xmlns:p14="http://schemas.microsoft.com/office/powerpoint/2010/main" val="36552162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712921-0C80-864E-A587-768DE1B75F63}" type="slidenum">
              <a:rPr lang="en-US" smtClean="0"/>
              <a:t>10</a:t>
            </a:fld>
            <a:endParaRPr lang="en-US"/>
          </a:p>
        </p:txBody>
      </p:sp>
    </p:spTree>
    <p:extLst>
      <p:ext uri="{BB962C8B-B14F-4D97-AF65-F5344CB8AC3E}">
        <p14:creationId xmlns:p14="http://schemas.microsoft.com/office/powerpoint/2010/main" val="31109315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712921-0C80-864E-A587-768DE1B75F63}" type="slidenum">
              <a:rPr lang="en-US" smtClean="0"/>
              <a:t>11</a:t>
            </a:fld>
            <a:endParaRPr lang="en-US"/>
          </a:p>
        </p:txBody>
      </p:sp>
    </p:spTree>
    <p:extLst>
      <p:ext uri="{BB962C8B-B14F-4D97-AF65-F5344CB8AC3E}">
        <p14:creationId xmlns:p14="http://schemas.microsoft.com/office/powerpoint/2010/main" val="23283293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68325" indent="-334963">
              <a:spcAft>
                <a:spcPts val="1200"/>
              </a:spcAft>
              <a:buClr>
                <a:schemeClr val="bg1"/>
              </a:buClr>
              <a:buSzPct val="75000"/>
              <a:buFont typeface="Wingdings 3" panose="05040102010807070707" pitchFamily="18" charset="2"/>
              <a:buChar char=""/>
            </a:pPr>
            <a:r>
              <a:rPr lang="en-US" dirty="0"/>
              <a:t>Utilize data and intelligence from all available sources and from every attack, successful or not, to better understand our adversaries, their patterns and behaviors over time driving to a proactive defensive and adaptive risk posture</a:t>
            </a:r>
          </a:p>
          <a:p>
            <a:pPr marL="568325" indent="-334963">
              <a:spcAft>
                <a:spcPts val="1200"/>
              </a:spcAft>
              <a:buClr>
                <a:schemeClr val="bg1"/>
              </a:buClr>
              <a:buSzPct val="75000"/>
              <a:buFont typeface="Wingdings 3" panose="05040102010807070707" pitchFamily="18" charset="2"/>
              <a:buChar char=""/>
            </a:pPr>
            <a:r>
              <a:rPr lang="en-US" dirty="0"/>
              <a:t>Utilize industry standard frameworks to categorize, track, and measure our capabilities and methods </a:t>
            </a:r>
          </a:p>
          <a:p>
            <a:endParaRPr lang="en-US" dirty="0"/>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712921-0C80-864E-A587-768DE1B75F63}" type="slidenum">
              <a:rPr lang="en-US" smtClean="0"/>
              <a:t>12</a:t>
            </a:fld>
            <a:endParaRPr lang="en-US"/>
          </a:p>
        </p:txBody>
      </p:sp>
    </p:spTree>
    <p:extLst>
      <p:ext uri="{BB962C8B-B14F-4D97-AF65-F5344CB8AC3E}">
        <p14:creationId xmlns:p14="http://schemas.microsoft.com/office/powerpoint/2010/main" val="3928631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E12F5F-8CE7-48CD-A8F1-4BCFCAB0F5F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536A263-E48A-4D7D-9F9E-C41FEC06487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8857CD2-FB27-45B7-AFF1-FE9DAB7B85FE}"/>
              </a:ext>
            </a:extLst>
          </p:cNvPr>
          <p:cNvSpPr>
            <a:spLocks noGrp="1"/>
          </p:cNvSpPr>
          <p:nvPr>
            <p:ph type="dt" sz="half" idx="10"/>
          </p:nvPr>
        </p:nvSpPr>
        <p:spPr/>
        <p:txBody>
          <a:bodyPr/>
          <a:lstStyle/>
          <a:p>
            <a:fld id="{BDD61ED1-E602-4DFC-B5AA-2609980567C1}" type="datetimeFigureOut">
              <a:rPr lang="en-US" smtClean="0"/>
              <a:t>11/29/2021</a:t>
            </a:fld>
            <a:endParaRPr lang="en-US"/>
          </a:p>
        </p:txBody>
      </p:sp>
      <p:sp>
        <p:nvSpPr>
          <p:cNvPr id="5" name="Footer Placeholder 4">
            <a:extLst>
              <a:ext uri="{FF2B5EF4-FFF2-40B4-BE49-F238E27FC236}">
                <a16:creationId xmlns:a16="http://schemas.microsoft.com/office/drawing/2014/main" id="{ACB1663C-0462-4672-A728-9A3476F17DA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CDBAF8B-3650-4234-B8A4-14DDEDA8B5B4}"/>
              </a:ext>
            </a:extLst>
          </p:cNvPr>
          <p:cNvSpPr>
            <a:spLocks noGrp="1"/>
          </p:cNvSpPr>
          <p:nvPr>
            <p:ph type="sldNum" sz="quarter" idx="12"/>
          </p:nvPr>
        </p:nvSpPr>
        <p:spPr/>
        <p:txBody>
          <a:bodyPr/>
          <a:lstStyle/>
          <a:p>
            <a:fld id="{5D02AC83-431C-400A-83C7-FDC3164C3A06}" type="slidenum">
              <a:rPr lang="en-US" smtClean="0"/>
              <a:t>‹#›</a:t>
            </a:fld>
            <a:endParaRPr lang="en-US"/>
          </a:p>
        </p:txBody>
      </p:sp>
    </p:spTree>
    <p:extLst>
      <p:ext uri="{BB962C8B-B14F-4D97-AF65-F5344CB8AC3E}">
        <p14:creationId xmlns:p14="http://schemas.microsoft.com/office/powerpoint/2010/main" val="40392045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25C8CF-79A0-4260-AFB8-F5CF252AF4A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2EBB464-A07E-4935-9A14-2FF0D1787D6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5391034-3B50-4B67-B6E1-FA0A563C2438}"/>
              </a:ext>
            </a:extLst>
          </p:cNvPr>
          <p:cNvSpPr>
            <a:spLocks noGrp="1"/>
          </p:cNvSpPr>
          <p:nvPr>
            <p:ph type="dt" sz="half" idx="10"/>
          </p:nvPr>
        </p:nvSpPr>
        <p:spPr/>
        <p:txBody>
          <a:bodyPr/>
          <a:lstStyle/>
          <a:p>
            <a:fld id="{BDD61ED1-E602-4DFC-B5AA-2609980567C1}" type="datetimeFigureOut">
              <a:rPr lang="en-US" smtClean="0"/>
              <a:t>11/29/2021</a:t>
            </a:fld>
            <a:endParaRPr lang="en-US"/>
          </a:p>
        </p:txBody>
      </p:sp>
      <p:sp>
        <p:nvSpPr>
          <p:cNvPr id="5" name="Footer Placeholder 4">
            <a:extLst>
              <a:ext uri="{FF2B5EF4-FFF2-40B4-BE49-F238E27FC236}">
                <a16:creationId xmlns:a16="http://schemas.microsoft.com/office/drawing/2014/main" id="{51D38192-299E-44BF-9CC0-58F911A070A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4ABBE55-10C5-4598-8A5B-2611C13AE495}"/>
              </a:ext>
            </a:extLst>
          </p:cNvPr>
          <p:cNvSpPr>
            <a:spLocks noGrp="1"/>
          </p:cNvSpPr>
          <p:nvPr>
            <p:ph type="sldNum" sz="quarter" idx="12"/>
          </p:nvPr>
        </p:nvSpPr>
        <p:spPr/>
        <p:txBody>
          <a:bodyPr/>
          <a:lstStyle/>
          <a:p>
            <a:fld id="{5D02AC83-431C-400A-83C7-FDC3164C3A06}" type="slidenum">
              <a:rPr lang="en-US" smtClean="0"/>
              <a:t>‹#›</a:t>
            </a:fld>
            <a:endParaRPr lang="en-US"/>
          </a:p>
        </p:txBody>
      </p:sp>
    </p:spTree>
    <p:extLst>
      <p:ext uri="{BB962C8B-B14F-4D97-AF65-F5344CB8AC3E}">
        <p14:creationId xmlns:p14="http://schemas.microsoft.com/office/powerpoint/2010/main" val="28836242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A331884-C2C9-4624-88A7-D2A611C6776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739F4F9-5028-4455-9690-CE88A8206BF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BEEEAC4-F4AA-4953-8852-5F217391B5D5}"/>
              </a:ext>
            </a:extLst>
          </p:cNvPr>
          <p:cNvSpPr>
            <a:spLocks noGrp="1"/>
          </p:cNvSpPr>
          <p:nvPr>
            <p:ph type="dt" sz="half" idx="10"/>
          </p:nvPr>
        </p:nvSpPr>
        <p:spPr/>
        <p:txBody>
          <a:bodyPr/>
          <a:lstStyle/>
          <a:p>
            <a:fld id="{BDD61ED1-E602-4DFC-B5AA-2609980567C1}" type="datetimeFigureOut">
              <a:rPr lang="en-US" smtClean="0"/>
              <a:t>11/29/2021</a:t>
            </a:fld>
            <a:endParaRPr lang="en-US"/>
          </a:p>
        </p:txBody>
      </p:sp>
      <p:sp>
        <p:nvSpPr>
          <p:cNvPr id="5" name="Footer Placeholder 4">
            <a:extLst>
              <a:ext uri="{FF2B5EF4-FFF2-40B4-BE49-F238E27FC236}">
                <a16:creationId xmlns:a16="http://schemas.microsoft.com/office/drawing/2014/main" id="{858BDF72-ED91-4862-BB6C-F6429ECCB28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664A16-712C-4F16-BDBA-494D17F160D3}"/>
              </a:ext>
            </a:extLst>
          </p:cNvPr>
          <p:cNvSpPr>
            <a:spLocks noGrp="1"/>
          </p:cNvSpPr>
          <p:nvPr>
            <p:ph type="sldNum" sz="quarter" idx="12"/>
          </p:nvPr>
        </p:nvSpPr>
        <p:spPr/>
        <p:txBody>
          <a:bodyPr/>
          <a:lstStyle/>
          <a:p>
            <a:fld id="{5D02AC83-431C-400A-83C7-FDC3164C3A06}" type="slidenum">
              <a:rPr lang="en-US" smtClean="0"/>
              <a:t>‹#›</a:t>
            </a:fld>
            <a:endParaRPr lang="en-US"/>
          </a:p>
        </p:txBody>
      </p:sp>
    </p:spTree>
    <p:extLst>
      <p:ext uri="{BB962C8B-B14F-4D97-AF65-F5344CB8AC3E}">
        <p14:creationId xmlns:p14="http://schemas.microsoft.com/office/powerpoint/2010/main" val="12023325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narrow header 2">
    <p:spTree>
      <p:nvGrpSpPr>
        <p:cNvPr id="1" name=""/>
        <p:cNvGrpSpPr/>
        <p:nvPr/>
      </p:nvGrpSpPr>
      <p:grpSpPr>
        <a:xfrm>
          <a:off x="0" y="0"/>
          <a:ext cx="0" cy="0"/>
          <a:chOff x="0" y="0"/>
          <a:chExt cx="0" cy="0"/>
        </a:xfrm>
      </p:grpSpPr>
      <p:sp>
        <p:nvSpPr>
          <p:cNvPr id="13" name="Text Placeholder 3">
            <a:extLst>
              <a:ext uri="{FF2B5EF4-FFF2-40B4-BE49-F238E27FC236}">
                <a16:creationId xmlns:a16="http://schemas.microsoft.com/office/drawing/2014/main" id="{0C56CFDF-6C64-C840-AF73-CAD08710B72A}"/>
              </a:ext>
            </a:extLst>
          </p:cNvPr>
          <p:cNvSpPr>
            <a:spLocks noGrp="1"/>
          </p:cNvSpPr>
          <p:nvPr>
            <p:ph type="body" sz="quarter" idx="11"/>
          </p:nvPr>
        </p:nvSpPr>
        <p:spPr>
          <a:xfrm>
            <a:off x="355384" y="1239865"/>
            <a:ext cx="6700838" cy="885371"/>
          </a:xfrm>
          <a:prstGeom prst="rect">
            <a:avLst/>
          </a:prstGeom>
        </p:spPr>
        <p:txBody>
          <a:bodyPr>
            <a:spAutoFit/>
          </a:bodyPr>
          <a:lstStyle>
            <a:lvl1pPr>
              <a:defRPr>
                <a:latin typeface="Calibri" panose="020F0502020204030204" pitchFamily="34" charset="0"/>
                <a:cs typeface="Calibri" panose="020F0502020204030204" pitchFamily="34" charset="0"/>
              </a:defRPr>
            </a:lvl1pPr>
            <a:lvl2pPr>
              <a:buClr>
                <a:schemeClr val="accent2"/>
              </a:buClr>
              <a:defRPr>
                <a:latin typeface="Calibri" panose="020F0502020204030204" pitchFamily="34" charset="0"/>
                <a:cs typeface="Calibri" panose="020F0502020204030204" pitchFamily="34" charset="0"/>
              </a:defRPr>
            </a:lvl2pPr>
            <a:lvl3pPr>
              <a:buClr>
                <a:schemeClr val="accent2"/>
              </a:buClr>
              <a:defRPr>
                <a:latin typeface="Calibri" panose="020F0502020204030204" pitchFamily="34" charset="0"/>
                <a:cs typeface="Calibri" panose="020F0502020204030204" pitchFamily="34" charset="0"/>
              </a:defRPr>
            </a:lvl3pPr>
          </a:lstStyle>
          <a:p>
            <a:pPr lvl="0"/>
            <a:r>
              <a:rPr lang="en-US" dirty="0"/>
              <a:t>Click to edit Master text styles</a:t>
            </a:r>
          </a:p>
          <a:p>
            <a:pPr lvl="1"/>
            <a:r>
              <a:rPr lang="en-US" dirty="0"/>
              <a:t>Second level</a:t>
            </a:r>
          </a:p>
          <a:p>
            <a:pPr lvl="2"/>
            <a:r>
              <a:rPr lang="en-US" dirty="0"/>
              <a:t>Third level</a:t>
            </a:r>
          </a:p>
        </p:txBody>
      </p:sp>
      <p:pic>
        <p:nvPicPr>
          <p:cNvPr id="7" name="Picture 6">
            <a:extLst>
              <a:ext uri="{FF2B5EF4-FFF2-40B4-BE49-F238E27FC236}">
                <a16:creationId xmlns:a16="http://schemas.microsoft.com/office/drawing/2014/main" id="{6B211F3B-2412-4EDB-81A2-76A1401AD93B}"/>
              </a:ext>
            </a:extLst>
          </p:cNvPr>
          <p:cNvPicPr>
            <a:picLocks noChangeAspect="1"/>
          </p:cNvPicPr>
          <p:nvPr userDrawn="1"/>
        </p:nvPicPr>
        <p:blipFill rotWithShape="1">
          <a:blip r:embed="rId2"/>
          <a:srcRect t="56752" r="-60" b="19806"/>
          <a:stretch/>
        </p:blipFill>
        <p:spPr>
          <a:xfrm>
            <a:off x="0" y="0"/>
            <a:ext cx="12202886" cy="1010024"/>
          </a:xfrm>
          <a:prstGeom prst="rect">
            <a:avLst/>
          </a:prstGeom>
        </p:spPr>
      </p:pic>
      <p:pic>
        <p:nvPicPr>
          <p:cNvPr id="8" name="Picture 7" descr="&#10;">
            <a:extLst>
              <a:ext uri="{FF2B5EF4-FFF2-40B4-BE49-F238E27FC236}">
                <a16:creationId xmlns:a16="http://schemas.microsoft.com/office/drawing/2014/main" id="{712FD6DB-644A-425E-8E5D-79CC3D7FA56E}"/>
              </a:ext>
            </a:extLst>
          </p:cNvPr>
          <p:cNvPicPr>
            <a:picLocks noChangeAspect="1"/>
          </p:cNvPicPr>
          <p:nvPr userDrawn="1"/>
        </p:nvPicPr>
        <p:blipFill>
          <a:blip r:embed="rId3"/>
          <a:stretch>
            <a:fillRect/>
          </a:stretch>
        </p:blipFill>
        <p:spPr>
          <a:xfrm>
            <a:off x="8971767" y="-14288"/>
            <a:ext cx="3234519" cy="914400"/>
          </a:xfrm>
          <a:prstGeom prst="rect">
            <a:avLst/>
          </a:prstGeom>
        </p:spPr>
      </p:pic>
      <p:sp>
        <p:nvSpPr>
          <p:cNvPr id="9" name="Title Placeholder 1">
            <a:extLst>
              <a:ext uri="{FF2B5EF4-FFF2-40B4-BE49-F238E27FC236}">
                <a16:creationId xmlns:a16="http://schemas.microsoft.com/office/drawing/2014/main" id="{959ADCE7-65A1-44FD-BE1F-89DFDBD08D9A}"/>
              </a:ext>
            </a:extLst>
          </p:cNvPr>
          <p:cNvSpPr>
            <a:spLocks noGrp="1"/>
          </p:cNvSpPr>
          <p:nvPr>
            <p:ph type="title"/>
          </p:nvPr>
        </p:nvSpPr>
        <p:spPr>
          <a:xfrm>
            <a:off x="198255" y="162168"/>
            <a:ext cx="9415670" cy="452432"/>
          </a:xfrm>
          <a:prstGeom prst="rect">
            <a:avLst/>
          </a:prstGeom>
        </p:spPr>
        <p:txBody>
          <a:bodyPr vert="horz" wrap="square" lIns="91440" tIns="45720" rIns="91440" bIns="45720" rtlCol="0" anchor="t" anchorCtr="0">
            <a:spAutoFit/>
          </a:bodyPr>
          <a:lstStyle>
            <a:lvl1pPr>
              <a:defRPr>
                <a:solidFill>
                  <a:schemeClr val="bg1"/>
                </a:solidFill>
              </a:defRPr>
            </a:lvl1pPr>
          </a:lstStyle>
          <a:p>
            <a:r>
              <a:rPr lang="en-US" dirty="0"/>
              <a:t>Click to edit title</a:t>
            </a:r>
          </a:p>
        </p:txBody>
      </p:sp>
      <p:pic>
        <p:nvPicPr>
          <p:cNvPr id="10" name="Picture 9" descr="Icon&#10;&#10;Description automatically generated">
            <a:extLst>
              <a:ext uri="{FF2B5EF4-FFF2-40B4-BE49-F238E27FC236}">
                <a16:creationId xmlns:a16="http://schemas.microsoft.com/office/drawing/2014/main" id="{E971FA32-9359-40E3-AC0C-7A75F043243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028091" y="56577"/>
            <a:ext cx="2061761" cy="663614"/>
          </a:xfrm>
          <a:prstGeom prst="rect">
            <a:avLst/>
          </a:prstGeom>
        </p:spPr>
      </p:pic>
    </p:spTree>
    <p:extLst>
      <p:ext uri="{BB962C8B-B14F-4D97-AF65-F5344CB8AC3E}">
        <p14:creationId xmlns:p14="http://schemas.microsoft.com/office/powerpoint/2010/main" val="24875075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narrow header 1">
    <p:spTree>
      <p:nvGrpSpPr>
        <p:cNvPr id="1" name=""/>
        <p:cNvGrpSpPr/>
        <p:nvPr/>
      </p:nvGrpSpPr>
      <p:grpSpPr>
        <a:xfrm>
          <a:off x="0" y="0"/>
          <a:ext cx="0" cy="0"/>
          <a:chOff x="0" y="0"/>
          <a:chExt cx="0" cy="0"/>
        </a:xfrm>
      </p:grpSpPr>
      <p:sp>
        <p:nvSpPr>
          <p:cNvPr id="8" name="Text Placeholder 3">
            <a:extLst>
              <a:ext uri="{FF2B5EF4-FFF2-40B4-BE49-F238E27FC236}">
                <a16:creationId xmlns:a16="http://schemas.microsoft.com/office/drawing/2014/main" id="{EE6C74FB-2107-4D9B-BFC1-8C25B66B179D}"/>
              </a:ext>
            </a:extLst>
          </p:cNvPr>
          <p:cNvSpPr>
            <a:spLocks noGrp="1"/>
          </p:cNvSpPr>
          <p:nvPr>
            <p:ph type="body" sz="quarter" idx="11"/>
          </p:nvPr>
        </p:nvSpPr>
        <p:spPr>
          <a:xfrm>
            <a:off x="355384" y="1239865"/>
            <a:ext cx="6700838" cy="885371"/>
          </a:xfrm>
          <a:prstGeom prst="rect">
            <a:avLst/>
          </a:prstGeom>
        </p:spPr>
        <p:txBody>
          <a:bodyPr>
            <a:spAutoFit/>
          </a:bodyPr>
          <a:lstStyle>
            <a:lvl1pPr>
              <a:defRPr>
                <a:latin typeface="Calibri" panose="020F0502020204030204" pitchFamily="34" charset="0"/>
                <a:cs typeface="Calibri" panose="020F0502020204030204" pitchFamily="34" charset="0"/>
              </a:defRPr>
            </a:lvl1pPr>
            <a:lvl2pPr>
              <a:buClr>
                <a:schemeClr val="accent2"/>
              </a:buClr>
              <a:defRPr>
                <a:latin typeface="Calibri" panose="020F0502020204030204" pitchFamily="34" charset="0"/>
                <a:cs typeface="Calibri" panose="020F0502020204030204" pitchFamily="34" charset="0"/>
              </a:defRPr>
            </a:lvl2pPr>
            <a:lvl3pPr>
              <a:buClr>
                <a:schemeClr val="accent2"/>
              </a:buClr>
              <a:defRPr>
                <a:latin typeface="Calibri" panose="020F0502020204030204" pitchFamily="34" charset="0"/>
                <a:cs typeface="Calibri" panose="020F0502020204030204" pitchFamily="34" charset="0"/>
              </a:defRPr>
            </a:lvl3pPr>
          </a:lstStyle>
          <a:p>
            <a:pPr lvl="0"/>
            <a:r>
              <a:rPr lang="en-US" dirty="0"/>
              <a:t>Click to edit Master text styles</a:t>
            </a:r>
          </a:p>
          <a:p>
            <a:pPr lvl="1"/>
            <a:r>
              <a:rPr lang="en-US" dirty="0"/>
              <a:t>Second level</a:t>
            </a:r>
          </a:p>
          <a:p>
            <a:pPr lvl="2"/>
            <a:r>
              <a:rPr lang="en-US" dirty="0"/>
              <a:t>Third level</a:t>
            </a:r>
          </a:p>
        </p:txBody>
      </p:sp>
      <p:pic>
        <p:nvPicPr>
          <p:cNvPr id="9" name="Picture 8">
            <a:extLst>
              <a:ext uri="{FF2B5EF4-FFF2-40B4-BE49-F238E27FC236}">
                <a16:creationId xmlns:a16="http://schemas.microsoft.com/office/drawing/2014/main" id="{4C0C56C2-20E6-4D2E-959F-81D5A1C3AFF4}"/>
              </a:ext>
            </a:extLst>
          </p:cNvPr>
          <p:cNvPicPr>
            <a:picLocks noChangeAspect="1"/>
          </p:cNvPicPr>
          <p:nvPr userDrawn="1"/>
        </p:nvPicPr>
        <p:blipFill rotWithShape="1">
          <a:blip r:embed="rId2"/>
          <a:srcRect t="56752" r="-60" b="19806"/>
          <a:stretch/>
        </p:blipFill>
        <p:spPr>
          <a:xfrm>
            <a:off x="0" y="0"/>
            <a:ext cx="12202886" cy="1010024"/>
          </a:xfrm>
          <a:prstGeom prst="rect">
            <a:avLst/>
          </a:prstGeom>
        </p:spPr>
      </p:pic>
      <p:pic>
        <p:nvPicPr>
          <p:cNvPr id="10" name="Picture 9" descr="&#10;">
            <a:extLst>
              <a:ext uri="{FF2B5EF4-FFF2-40B4-BE49-F238E27FC236}">
                <a16:creationId xmlns:a16="http://schemas.microsoft.com/office/drawing/2014/main" id="{AF364895-9E29-4AB2-8229-3AFB1110212A}"/>
              </a:ext>
            </a:extLst>
          </p:cNvPr>
          <p:cNvPicPr>
            <a:picLocks noChangeAspect="1"/>
          </p:cNvPicPr>
          <p:nvPr userDrawn="1"/>
        </p:nvPicPr>
        <p:blipFill>
          <a:blip r:embed="rId3"/>
          <a:stretch>
            <a:fillRect/>
          </a:stretch>
        </p:blipFill>
        <p:spPr>
          <a:xfrm>
            <a:off x="8971767" y="-14288"/>
            <a:ext cx="3234519" cy="914400"/>
          </a:xfrm>
          <a:prstGeom prst="rect">
            <a:avLst/>
          </a:prstGeom>
        </p:spPr>
      </p:pic>
      <p:sp>
        <p:nvSpPr>
          <p:cNvPr id="12" name="Title Placeholder 1">
            <a:extLst>
              <a:ext uri="{FF2B5EF4-FFF2-40B4-BE49-F238E27FC236}">
                <a16:creationId xmlns:a16="http://schemas.microsoft.com/office/drawing/2014/main" id="{DFD19201-99B6-4822-B6F9-0142904C2661}"/>
              </a:ext>
            </a:extLst>
          </p:cNvPr>
          <p:cNvSpPr>
            <a:spLocks noGrp="1"/>
          </p:cNvSpPr>
          <p:nvPr>
            <p:ph type="title"/>
          </p:nvPr>
        </p:nvSpPr>
        <p:spPr>
          <a:xfrm>
            <a:off x="198255" y="162168"/>
            <a:ext cx="9415670" cy="452432"/>
          </a:xfrm>
          <a:prstGeom prst="rect">
            <a:avLst/>
          </a:prstGeom>
        </p:spPr>
        <p:txBody>
          <a:bodyPr vert="horz" wrap="square" lIns="91440" tIns="45720" rIns="91440" bIns="45720" rtlCol="0" anchor="t" anchorCtr="0">
            <a:spAutoFit/>
          </a:bodyPr>
          <a:lstStyle>
            <a:lvl1pPr>
              <a:defRPr>
                <a:solidFill>
                  <a:schemeClr val="bg1"/>
                </a:solidFill>
              </a:defRPr>
            </a:lvl1pPr>
          </a:lstStyle>
          <a:p>
            <a:r>
              <a:rPr lang="en-US" dirty="0"/>
              <a:t>Click to edit title</a:t>
            </a:r>
          </a:p>
        </p:txBody>
      </p:sp>
      <p:pic>
        <p:nvPicPr>
          <p:cNvPr id="13" name="Picture 12" descr="Icon&#10;&#10;Description automatically generated">
            <a:extLst>
              <a:ext uri="{FF2B5EF4-FFF2-40B4-BE49-F238E27FC236}">
                <a16:creationId xmlns:a16="http://schemas.microsoft.com/office/drawing/2014/main" id="{4F992652-2414-425E-B9FD-0F461CFAE2DE}"/>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028091" y="56577"/>
            <a:ext cx="2061761" cy="663614"/>
          </a:xfrm>
          <a:prstGeom prst="rect">
            <a:avLst/>
          </a:prstGeom>
        </p:spPr>
      </p:pic>
    </p:spTree>
    <p:extLst>
      <p:ext uri="{BB962C8B-B14F-4D97-AF65-F5344CB8AC3E}">
        <p14:creationId xmlns:p14="http://schemas.microsoft.com/office/powerpoint/2010/main" val="41666263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narrow header 2">
    <p:spTree>
      <p:nvGrpSpPr>
        <p:cNvPr id="1" name=""/>
        <p:cNvGrpSpPr/>
        <p:nvPr/>
      </p:nvGrpSpPr>
      <p:grpSpPr>
        <a:xfrm>
          <a:off x="0" y="0"/>
          <a:ext cx="0" cy="0"/>
          <a:chOff x="0" y="0"/>
          <a:chExt cx="0" cy="0"/>
        </a:xfrm>
      </p:grpSpPr>
      <p:sp>
        <p:nvSpPr>
          <p:cNvPr id="7" name="Text Placeholder 3">
            <a:extLst>
              <a:ext uri="{FF2B5EF4-FFF2-40B4-BE49-F238E27FC236}">
                <a16:creationId xmlns:a16="http://schemas.microsoft.com/office/drawing/2014/main" id="{2038BB03-63C4-483E-8A08-DDC48E4F6ADB}"/>
              </a:ext>
            </a:extLst>
          </p:cNvPr>
          <p:cNvSpPr>
            <a:spLocks noGrp="1"/>
          </p:cNvSpPr>
          <p:nvPr>
            <p:ph type="body" sz="quarter" idx="11"/>
          </p:nvPr>
        </p:nvSpPr>
        <p:spPr>
          <a:xfrm>
            <a:off x="355384" y="1239865"/>
            <a:ext cx="6700838" cy="885371"/>
          </a:xfrm>
          <a:prstGeom prst="rect">
            <a:avLst/>
          </a:prstGeom>
        </p:spPr>
        <p:txBody>
          <a:bodyPr>
            <a:spAutoFit/>
          </a:bodyPr>
          <a:lstStyle>
            <a:lvl1pPr>
              <a:defRPr>
                <a:latin typeface="Calibri" panose="020F0502020204030204" pitchFamily="34" charset="0"/>
                <a:cs typeface="Calibri" panose="020F0502020204030204" pitchFamily="34" charset="0"/>
              </a:defRPr>
            </a:lvl1pPr>
            <a:lvl2pPr>
              <a:buClr>
                <a:schemeClr val="accent2"/>
              </a:buClr>
              <a:defRPr>
                <a:latin typeface="Calibri" panose="020F0502020204030204" pitchFamily="34" charset="0"/>
                <a:cs typeface="Calibri" panose="020F0502020204030204" pitchFamily="34" charset="0"/>
              </a:defRPr>
            </a:lvl2pPr>
            <a:lvl3pPr>
              <a:buClr>
                <a:schemeClr val="accent2"/>
              </a:buClr>
              <a:defRPr>
                <a:latin typeface="Calibri" panose="020F0502020204030204" pitchFamily="34" charset="0"/>
                <a:cs typeface="Calibri" panose="020F0502020204030204" pitchFamily="34" charset="0"/>
              </a:defRPr>
            </a:lvl3pPr>
          </a:lstStyle>
          <a:p>
            <a:pPr lvl="0"/>
            <a:r>
              <a:rPr lang="en-US" dirty="0"/>
              <a:t>Click to edit Master text styles</a:t>
            </a:r>
          </a:p>
          <a:p>
            <a:pPr lvl="1"/>
            <a:r>
              <a:rPr lang="en-US" dirty="0"/>
              <a:t>Second level</a:t>
            </a:r>
          </a:p>
          <a:p>
            <a:pPr lvl="2"/>
            <a:r>
              <a:rPr lang="en-US" dirty="0"/>
              <a:t>Third level</a:t>
            </a:r>
          </a:p>
        </p:txBody>
      </p:sp>
      <p:pic>
        <p:nvPicPr>
          <p:cNvPr id="8" name="Picture 7">
            <a:extLst>
              <a:ext uri="{FF2B5EF4-FFF2-40B4-BE49-F238E27FC236}">
                <a16:creationId xmlns:a16="http://schemas.microsoft.com/office/drawing/2014/main" id="{FF2123F5-1644-41B7-BEFD-8E38E4023E1B}"/>
              </a:ext>
            </a:extLst>
          </p:cNvPr>
          <p:cNvPicPr>
            <a:picLocks noChangeAspect="1"/>
          </p:cNvPicPr>
          <p:nvPr userDrawn="1"/>
        </p:nvPicPr>
        <p:blipFill rotWithShape="1">
          <a:blip r:embed="rId2"/>
          <a:srcRect t="56752" r="-60" b="19806"/>
          <a:stretch/>
        </p:blipFill>
        <p:spPr>
          <a:xfrm>
            <a:off x="0" y="0"/>
            <a:ext cx="12202886" cy="1010024"/>
          </a:xfrm>
          <a:prstGeom prst="rect">
            <a:avLst/>
          </a:prstGeom>
        </p:spPr>
      </p:pic>
      <p:pic>
        <p:nvPicPr>
          <p:cNvPr id="9" name="Picture 8" descr="&#10;">
            <a:extLst>
              <a:ext uri="{FF2B5EF4-FFF2-40B4-BE49-F238E27FC236}">
                <a16:creationId xmlns:a16="http://schemas.microsoft.com/office/drawing/2014/main" id="{DAB7D0FE-4E05-403C-A2F9-69EA599AE23C}"/>
              </a:ext>
            </a:extLst>
          </p:cNvPr>
          <p:cNvPicPr>
            <a:picLocks noChangeAspect="1"/>
          </p:cNvPicPr>
          <p:nvPr userDrawn="1"/>
        </p:nvPicPr>
        <p:blipFill>
          <a:blip r:embed="rId3"/>
          <a:stretch>
            <a:fillRect/>
          </a:stretch>
        </p:blipFill>
        <p:spPr>
          <a:xfrm>
            <a:off x="8971767" y="-14288"/>
            <a:ext cx="3234519" cy="914400"/>
          </a:xfrm>
          <a:prstGeom prst="rect">
            <a:avLst/>
          </a:prstGeom>
        </p:spPr>
      </p:pic>
      <p:sp>
        <p:nvSpPr>
          <p:cNvPr id="10" name="Title Placeholder 1">
            <a:extLst>
              <a:ext uri="{FF2B5EF4-FFF2-40B4-BE49-F238E27FC236}">
                <a16:creationId xmlns:a16="http://schemas.microsoft.com/office/drawing/2014/main" id="{A9959FE1-BB93-418D-B1A4-2CFF696FD95A}"/>
              </a:ext>
            </a:extLst>
          </p:cNvPr>
          <p:cNvSpPr>
            <a:spLocks noGrp="1"/>
          </p:cNvSpPr>
          <p:nvPr>
            <p:ph type="title"/>
          </p:nvPr>
        </p:nvSpPr>
        <p:spPr>
          <a:xfrm>
            <a:off x="198255" y="162168"/>
            <a:ext cx="9415670" cy="452432"/>
          </a:xfrm>
          <a:prstGeom prst="rect">
            <a:avLst/>
          </a:prstGeom>
        </p:spPr>
        <p:txBody>
          <a:bodyPr vert="horz" wrap="square" lIns="91440" tIns="45720" rIns="91440" bIns="45720" rtlCol="0" anchor="t" anchorCtr="0">
            <a:spAutoFit/>
          </a:bodyPr>
          <a:lstStyle>
            <a:lvl1pPr>
              <a:defRPr>
                <a:solidFill>
                  <a:schemeClr val="bg1"/>
                </a:solidFill>
              </a:defRPr>
            </a:lvl1pPr>
          </a:lstStyle>
          <a:p>
            <a:r>
              <a:rPr lang="en-US" dirty="0"/>
              <a:t>Click to edit title</a:t>
            </a:r>
          </a:p>
        </p:txBody>
      </p:sp>
      <p:pic>
        <p:nvPicPr>
          <p:cNvPr id="14" name="Picture 13" descr="Icon&#10;&#10;Description automatically generated">
            <a:extLst>
              <a:ext uri="{FF2B5EF4-FFF2-40B4-BE49-F238E27FC236}">
                <a16:creationId xmlns:a16="http://schemas.microsoft.com/office/drawing/2014/main" id="{22BBC919-9114-45F3-A260-ACC4D463007D}"/>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028091" y="56577"/>
            <a:ext cx="2061761" cy="663614"/>
          </a:xfrm>
          <a:prstGeom prst="rect">
            <a:avLst/>
          </a:prstGeom>
        </p:spPr>
      </p:pic>
    </p:spTree>
    <p:extLst>
      <p:ext uri="{BB962C8B-B14F-4D97-AF65-F5344CB8AC3E}">
        <p14:creationId xmlns:p14="http://schemas.microsoft.com/office/powerpoint/2010/main" val="1028380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narrow header 2">
    <p:spTree>
      <p:nvGrpSpPr>
        <p:cNvPr id="1" name=""/>
        <p:cNvGrpSpPr/>
        <p:nvPr/>
      </p:nvGrpSpPr>
      <p:grpSpPr>
        <a:xfrm>
          <a:off x="0" y="0"/>
          <a:ext cx="0" cy="0"/>
          <a:chOff x="0" y="0"/>
          <a:chExt cx="0" cy="0"/>
        </a:xfrm>
      </p:grpSpPr>
      <p:sp>
        <p:nvSpPr>
          <p:cNvPr id="7" name="Text Placeholder 3">
            <a:extLst>
              <a:ext uri="{FF2B5EF4-FFF2-40B4-BE49-F238E27FC236}">
                <a16:creationId xmlns:a16="http://schemas.microsoft.com/office/drawing/2014/main" id="{AED248AA-4EE0-4CAF-93D2-38B714F5C4C6}"/>
              </a:ext>
            </a:extLst>
          </p:cNvPr>
          <p:cNvSpPr>
            <a:spLocks noGrp="1"/>
          </p:cNvSpPr>
          <p:nvPr>
            <p:ph type="body" sz="quarter" idx="11"/>
          </p:nvPr>
        </p:nvSpPr>
        <p:spPr>
          <a:xfrm>
            <a:off x="355384" y="1239865"/>
            <a:ext cx="6700838" cy="885371"/>
          </a:xfrm>
          <a:prstGeom prst="rect">
            <a:avLst/>
          </a:prstGeom>
        </p:spPr>
        <p:txBody>
          <a:bodyPr>
            <a:spAutoFit/>
          </a:bodyPr>
          <a:lstStyle>
            <a:lvl1pPr>
              <a:defRPr>
                <a:latin typeface="Calibri" panose="020F0502020204030204" pitchFamily="34" charset="0"/>
                <a:cs typeface="Calibri" panose="020F0502020204030204" pitchFamily="34" charset="0"/>
              </a:defRPr>
            </a:lvl1pPr>
            <a:lvl2pPr>
              <a:buClr>
                <a:schemeClr val="accent2"/>
              </a:buClr>
              <a:defRPr>
                <a:latin typeface="Calibri" panose="020F0502020204030204" pitchFamily="34" charset="0"/>
                <a:cs typeface="Calibri" panose="020F0502020204030204" pitchFamily="34" charset="0"/>
              </a:defRPr>
            </a:lvl2pPr>
            <a:lvl3pPr>
              <a:buClr>
                <a:schemeClr val="accent2"/>
              </a:buClr>
              <a:defRPr>
                <a:latin typeface="Calibri" panose="020F0502020204030204" pitchFamily="34" charset="0"/>
                <a:cs typeface="Calibri" panose="020F0502020204030204" pitchFamily="34" charset="0"/>
              </a:defRPr>
            </a:lvl3pPr>
          </a:lstStyle>
          <a:p>
            <a:pPr lvl="0"/>
            <a:r>
              <a:rPr lang="en-US" dirty="0"/>
              <a:t>Click to edit Master text styles</a:t>
            </a:r>
          </a:p>
          <a:p>
            <a:pPr lvl="1"/>
            <a:r>
              <a:rPr lang="en-US" dirty="0"/>
              <a:t>Second level</a:t>
            </a:r>
          </a:p>
          <a:p>
            <a:pPr lvl="2"/>
            <a:r>
              <a:rPr lang="en-US" dirty="0"/>
              <a:t>Third level</a:t>
            </a:r>
          </a:p>
        </p:txBody>
      </p:sp>
      <p:pic>
        <p:nvPicPr>
          <p:cNvPr id="8" name="Picture 7">
            <a:extLst>
              <a:ext uri="{FF2B5EF4-FFF2-40B4-BE49-F238E27FC236}">
                <a16:creationId xmlns:a16="http://schemas.microsoft.com/office/drawing/2014/main" id="{D8467900-3DC6-426B-BF37-D266A0574F79}"/>
              </a:ext>
            </a:extLst>
          </p:cNvPr>
          <p:cNvPicPr>
            <a:picLocks noChangeAspect="1"/>
          </p:cNvPicPr>
          <p:nvPr userDrawn="1"/>
        </p:nvPicPr>
        <p:blipFill rotWithShape="1">
          <a:blip r:embed="rId2"/>
          <a:srcRect t="56752" r="-60" b="19806"/>
          <a:stretch/>
        </p:blipFill>
        <p:spPr>
          <a:xfrm>
            <a:off x="0" y="0"/>
            <a:ext cx="12202886" cy="1010024"/>
          </a:xfrm>
          <a:prstGeom prst="rect">
            <a:avLst/>
          </a:prstGeom>
        </p:spPr>
      </p:pic>
      <p:pic>
        <p:nvPicPr>
          <p:cNvPr id="9" name="Picture 8" descr="&#10;">
            <a:extLst>
              <a:ext uri="{FF2B5EF4-FFF2-40B4-BE49-F238E27FC236}">
                <a16:creationId xmlns:a16="http://schemas.microsoft.com/office/drawing/2014/main" id="{80F028F1-7049-489D-913E-D0CBA171D479}"/>
              </a:ext>
            </a:extLst>
          </p:cNvPr>
          <p:cNvPicPr>
            <a:picLocks noChangeAspect="1"/>
          </p:cNvPicPr>
          <p:nvPr userDrawn="1"/>
        </p:nvPicPr>
        <p:blipFill>
          <a:blip r:embed="rId3"/>
          <a:stretch>
            <a:fillRect/>
          </a:stretch>
        </p:blipFill>
        <p:spPr>
          <a:xfrm>
            <a:off x="8971767" y="-14288"/>
            <a:ext cx="3234519" cy="914400"/>
          </a:xfrm>
          <a:prstGeom prst="rect">
            <a:avLst/>
          </a:prstGeom>
        </p:spPr>
      </p:pic>
      <p:sp>
        <p:nvSpPr>
          <p:cNvPr id="10" name="Title Placeholder 1">
            <a:extLst>
              <a:ext uri="{FF2B5EF4-FFF2-40B4-BE49-F238E27FC236}">
                <a16:creationId xmlns:a16="http://schemas.microsoft.com/office/drawing/2014/main" id="{ACEFB3CC-1B56-4E21-AB1E-5961926E7EC9}"/>
              </a:ext>
            </a:extLst>
          </p:cNvPr>
          <p:cNvSpPr>
            <a:spLocks noGrp="1"/>
          </p:cNvSpPr>
          <p:nvPr>
            <p:ph type="title"/>
          </p:nvPr>
        </p:nvSpPr>
        <p:spPr>
          <a:xfrm>
            <a:off x="198255" y="162168"/>
            <a:ext cx="9415670" cy="452432"/>
          </a:xfrm>
          <a:prstGeom prst="rect">
            <a:avLst/>
          </a:prstGeom>
        </p:spPr>
        <p:txBody>
          <a:bodyPr vert="horz" wrap="square" lIns="91440" tIns="45720" rIns="91440" bIns="45720" rtlCol="0" anchor="t" anchorCtr="0">
            <a:spAutoFit/>
          </a:bodyPr>
          <a:lstStyle>
            <a:lvl1pPr>
              <a:defRPr>
                <a:solidFill>
                  <a:schemeClr val="bg1"/>
                </a:solidFill>
              </a:defRPr>
            </a:lvl1pPr>
          </a:lstStyle>
          <a:p>
            <a:r>
              <a:rPr lang="en-US" dirty="0"/>
              <a:t>Click to edit title</a:t>
            </a:r>
          </a:p>
        </p:txBody>
      </p:sp>
      <p:pic>
        <p:nvPicPr>
          <p:cNvPr id="14" name="Picture 13" descr="Icon&#10;&#10;Description automatically generated">
            <a:extLst>
              <a:ext uri="{FF2B5EF4-FFF2-40B4-BE49-F238E27FC236}">
                <a16:creationId xmlns:a16="http://schemas.microsoft.com/office/drawing/2014/main" id="{131CEB02-8825-435F-95D6-03E1460E0F0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028091" y="56577"/>
            <a:ext cx="2061761" cy="663614"/>
          </a:xfrm>
          <a:prstGeom prst="rect">
            <a:avLst/>
          </a:prstGeom>
        </p:spPr>
      </p:pic>
    </p:spTree>
    <p:extLst>
      <p:ext uri="{BB962C8B-B14F-4D97-AF65-F5344CB8AC3E}">
        <p14:creationId xmlns:p14="http://schemas.microsoft.com/office/powerpoint/2010/main" val="39935585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NCI-Dark">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DB92B75-7148-0B44-9D18-62B8396D452F}"/>
              </a:ext>
            </a:extLst>
          </p:cNvPr>
          <p:cNvPicPr>
            <a:picLocks noChangeAspect="1"/>
          </p:cNvPicPr>
          <p:nvPr userDrawn="1"/>
        </p:nvPicPr>
        <p:blipFill>
          <a:blip r:embed="rId2"/>
          <a:srcRect/>
          <a:stretch/>
        </p:blipFill>
        <p:spPr>
          <a:xfrm>
            <a:off x="1097337" y="6024703"/>
            <a:ext cx="871679" cy="477680"/>
          </a:xfrm>
          <a:prstGeom prst="rect">
            <a:avLst/>
          </a:prstGeom>
        </p:spPr>
      </p:pic>
      <p:sp>
        <p:nvSpPr>
          <p:cNvPr id="5" name="Text Placeholder 3">
            <a:extLst>
              <a:ext uri="{FF2B5EF4-FFF2-40B4-BE49-F238E27FC236}">
                <a16:creationId xmlns:a16="http://schemas.microsoft.com/office/drawing/2014/main" id="{AD03ACC0-A1BB-424C-83CA-374BDE5AF255}"/>
              </a:ext>
            </a:extLst>
          </p:cNvPr>
          <p:cNvSpPr>
            <a:spLocks noGrp="1"/>
          </p:cNvSpPr>
          <p:nvPr>
            <p:ph type="body" sz="quarter" idx="10" hasCustomPrompt="1"/>
          </p:nvPr>
        </p:nvSpPr>
        <p:spPr>
          <a:xfrm>
            <a:off x="960177" y="4496149"/>
            <a:ext cx="7388295" cy="1328580"/>
          </a:xfrm>
          <a:prstGeom prst="rect">
            <a:avLst/>
          </a:prstGeom>
        </p:spPr>
        <p:txBody>
          <a:bodyPr/>
          <a:lstStyle>
            <a:lvl1pPr marL="0" indent="0">
              <a:spcBef>
                <a:spcPts val="0"/>
              </a:spcBef>
              <a:spcAft>
                <a:spcPts val="300"/>
              </a:spcAft>
              <a:buNone/>
              <a:defRPr sz="1800" i="1">
                <a:solidFill>
                  <a:schemeClr val="accent2"/>
                </a:solidFill>
              </a:defRPr>
            </a:lvl1pPr>
          </a:lstStyle>
          <a:p>
            <a:pPr lvl="0"/>
            <a:r>
              <a:rPr lang="en-US" dirty="0"/>
              <a:t>Presenter</a:t>
            </a:r>
          </a:p>
          <a:p>
            <a:pPr lvl="0"/>
            <a:r>
              <a:rPr lang="en-US" dirty="0"/>
              <a:t>Title</a:t>
            </a:r>
          </a:p>
        </p:txBody>
      </p:sp>
      <p:sp>
        <p:nvSpPr>
          <p:cNvPr id="4" name="Text Placeholder 3">
            <a:extLst>
              <a:ext uri="{FF2B5EF4-FFF2-40B4-BE49-F238E27FC236}">
                <a16:creationId xmlns:a16="http://schemas.microsoft.com/office/drawing/2014/main" id="{017E4D2C-71D0-3348-A543-A13086ADD039}"/>
              </a:ext>
            </a:extLst>
          </p:cNvPr>
          <p:cNvSpPr>
            <a:spLocks noGrp="1"/>
          </p:cNvSpPr>
          <p:nvPr>
            <p:ph type="body" sz="quarter" idx="11" hasCustomPrompt="1"/>
          </p:nvPr>
        </p:nvSpPr>
        <p:spPr>
          <a:xfrm>
            <a:off x="960438" y="3106738"/>
            <a:ext cx="4654550" cy="492125"/>
          </a:xfrm>
          <a:prstGeom prst="rect">
            <a:avLst/>
          </a:prstGeom>
        </p:spPr>
        <p:txBody>
          <a:bodyPr/>
          <a:lstStyle>
            <a:lvl1pPr marL="0" indent="0">
              <a:buNone/>
              <a:defRPr sz="1800" i="1">
                <a:solidFill>
                  <a:schemeClr val="accent2"/>
                </a:solidFill>
              </a:defRPr>
            </a:lvl1pPr>
          </a:lstStyle>
          <a:p>
            <a:pPr lvl="0"/>
            <a:r>
              <a:rPr lang="en-US" dirty="0"/>
              <a:t>Date</a:t>
            </a:r>
          </a:p>
        </p:txBody>
      </p:sp>
      <p:sp>
        <p:nvSpPr>
          <p:cNvPr id="7" name="Text Placeholder 6">
            <a:extLst>
              <a:ext uri="{FF2B5EF4-FFF2-40B4-BE49-F238E27FC236}">
                <a16:creationId xmlns:a16="http://schemas.microsoft.com/office/drawing/2014/main" id="{1CCEDD12-77EC-5045-AF33-337D80F706AD}"/>
              </a:ext>
            </a:extLst>
          </p:cNvPr>
          <p:cNvSpPr>
            <a:spLocks noGrp="1"/>
          </p:cNvSpPr>
          <p:nvPr>
            <p:ph type="body" sz="quarter" idx="12" hasCustomPrompt="1"/>
          </p:nvPr>
        </p:nvSpPr>
        <p:spPr>
          <a:xfrm>
            <a:off x="960177" y="919932"/>
            <a:ext cx="6964623" cy="1421928"/>
          </a:xfrm>
          <a:prstGeom prst="rect">
            <a:avLst/>
          </a:prstGeom>
        </p:spPr>
        <p:txBody>
          <a:bodyPr wrap="square">
            <a:spAutoFit/>
          </a:bodyPr>
          <a:lstStyle>
            <a:lvl1pPr marL="0" indent="0">
              <a:buNone/>
              <a:defRPr sz="4800">
                <a:solidFill>
                  <a:schemeClr val="bg1"/>
                </a:solidFill>
              </a:defRPr>
            </a:lvl1pPr>
          </a:lstStyle>
          <a:p>
            <a:pPr lvl="0"/>
            <a:r>
              <a:rPr lang="en-US" dirty="0"/>
              <a:t>CLICK TO EDIT PRESENTATION TITLE</a:t>
            </a:r>
          </a:p>
        </p:txBody>
      </p:sp>
    </p:spTree>
    <p:extLst>
      <p:ext uri="{BB962C8B-B14F-4D97-AF65-F5344CB8AC3E}">
        <p14:creationId xmlns:p14="http://schemas.microsoft.com/office/powerpoint/2010/main" val="33948949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itle-NCI/Shai-Dark">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5AE9610-6D54-5B42-A694-CBC2F733D0FB}"/>
              </a:ext>
            </a:extLst>
          </p:cNvPr>
          <p:cNvPicPr>
            <a:picLocks noChangeAspect="1"/>
          </p:cNvPicPr>
          <p:nvPr userDrawn="1"/>
        </p:nvPicPr>
        <p:blipFill>
          <a:blip r:embed="rId2"/>
          <a:srcRect/>
          <a:stretch/>
        </p:blipFill>
        <p:spPr>
          <a:xfrm>
            <a:off x="1097337" y="6018813"/>
            <a:ext cx="1838739" cy="589173"/>
          </a:xfrm>
          <a:prstGeom prst="rect">
            <a:avLst/>
          </a:prstGeom>
        </p:spPr>
      </p:pic>
      <p:sp>
        <p:nvSpPr>
          <p:cNvPr id="4" name="Text Placeholder 3">
            <a:extLst>
              <a:ext uri="{FF2B5EF4-FFF2-40B4-BE49-F238E27FC236}">
                <a16:creationId xmlns:a16="http://schemas.microsoft.com/office/drawing/2014/main" id="{89EFE75F-19FC-CF42-B522-3326A9036370}"/>
              </a:ext>
            </a:extLst>
          </p:cNvPr>
          <p:cNvSpPr>
            <a:spLocks noGrp="1"/>
          </p:cNvSpPr>
          <p:nvPr>
            <p:ph type="body" sz="quarter" idx="10" hasCustomPrompt="1"/>
          </p:nvPr>
        </p:nvSpPr>
        <p:spPr>
          <a:xfrm>
            <a:off x="960177" y="4496149"/>
            <a:ext cx="7388295" cy="1328580"/>
          </a:xfrm>
          <a:prstGeom prst="rect">
            <a:avLst/>
          </a:prstGeom>
        </p:spPr>
        <p:txBody>
          <a:bodyPr/>
          <a:lstStyle>
            <a:lvl1pPr marL="0" indent="0">
              <a:spcBef>
                <a:spcPts val="0"/>
              </a:spcBef>
              <a:spcAft>
                <a:spcPts val="300"/>
              </a:spcAft>
              <a:buNone/>
              <a:defRPr sz="1800" i="1">
                <a:solidFill>
                  <a:schemeClr val="accent2"/>
                </a:solidFill>
              </a:defRPr>
            </a:lvl1pPr>
          </a:lstStyle>
          <a:p>
            <a:pPr lvl="0"/>
            <a:r>
              <a:rPr lang="en-US" dirty="0"/>
              <a:t>Presenter</a:t>
            </a:r>
          </a:p>
          <a:p>
            <a:pPr lvl="0"/>
            <a:r>
              <a:rPr lang="en-US" dirty="0"/>
              <a:t>Title</a:t>
            </a:r>
          </a:p>
        </p:txBody>
      </p:sp>
      <p:sp>
        <p:nvSpPr>
          <p:cNvPr id="5" name="Text Placeholder 3">
            <a:extLst>
              <a:ext uri="{FF2B5EF4-FFF2-40B4-BE49-F238E27FC236}">
                <a16:creationId xmlns:a16="http://schemas.microsoft.com/office/drawing/2014/main" id="{54D5BC5E-F983-9842-A243-5B55A9960E6F}"/>
              </a:ext>
            </a:extLst>
          </p:cNvPr>
          <p:cNvSpPr>
            <a:spLocks noGrp="1"/>
          </p:cNvSpPr>
          <p:nvPr>
            <p:ph type="body" sz="quarter" idx="11" hasCustomPrompt="1"/>
          </p:nvPr>
        </p:nvSpPr>
        <p:spPr>
          <a:xfrm>
            <a:off x="960438" y="3106738"/>
            <a:ext cx="4654550" cy="492125"/>
          </a:xfrm>
          <a:prstGeom prst="rect">
            <a:avLst/>
          </a:prstGeom>
        </p:spPr>
        <p:txBody>
          <a:bodyPr/>
          <a:lstStyle>
            <a:lvl1pPr marL="0" indent="0">
              <a:buNone/>
              <a:defRPr sz="1800" i="1">
                <a:solidFill>
                  <a:schemeClr val="accent2"/>
                </a:solidFill>
              </a:defRPr>
            </a:lvl1pPr>
          </a:lstStyle>
          <a:p>
            <a:pPr lvl="0"/>
            <a:r>
              <a:rPr lang="en-US" dirty="0"/>
              <a:t>Date</a:t>
            </a:r>
          </a:p>
        </p:txBody>
      </p:sp>
      <p:sp>
        <p:nvSpPr>
          <p:cNvPr id="7" name="Text Placeholder 6">
            <a:extLst>
              <a:ext uri="{FF2B5EF4-FFF2-40B4-BE49-F238E27FC236}">
                <a16:creationId xmlns:a16="http://schemas.microsoft.com/office/drawing/2014/main" id="{62D2E337-D6F1-EB43-84C3-BE8482D63E31}"/>
              </a:ext>
            </a:extLst>
          </p:cNvPr>
          <p:cNvSpPr>
            <a:spLocks noGrp="1"/>
          </p:cNvSpPr>
          <p:nvPr>
            <p:ph type="body" sz="quarter" idx="12" hasCustomPrompt="1"/>
          </p:nvPr>
        </p:nvSpPr>
        <p:spPr>
          <a:xfrm>
            <a:off x="960177" y="919932"/>
            <a:ext cx="6964623" cy="1421928"/>
          </a:xfrm>
          <a:prstGeom prst="rect">
            <a:avLst/>
          </a:prstGeom>
        </p:spPr>
        <p:txBody>
          <a:bodyPr wrap="square">
            <a:spAutoFit/>
          </a:bodyPr>
          <a:lstStyle>
            <a:lvl1pPr marL="0" indent="0">
              <a:buNone/>
              <a:defRPr sz="4800">
                <a:solidFill>
                  <a:schemeClr val="bg1"/>
                </a:solidFill>
              </a:defRPr>
            </a:lvl1pPr>
          </a:lstStyle>
          <a:p>
            <a:pPr lvl="0"/>
            <a:r>
              <a:rPr lang="en-US" dirty="0"/>
              <a:t>CLICK TO EDIT PRESENTATION TITLE</a:t>
            </a:r>
          </a:p>
        </p:txBody>
      </p:sp>
    </p:spTree>
    <p:extLst>
      <p:ext uri="{BB962C8B-B14F-4D97-AF65-F5344CB8AC3E}">
        <p14:creationId xmlns:p14="http://schemas.microsoft.com/office/powerpoint/2010/main" val="13762339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C3F5BD-1203-45B4-ABCB-8482A366D44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5FC42DC-9D16-4C97-8E7A-78FFBA2EC5F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BB88225-88D1-4004-B21D-6AC1E0ED707F}"/>
              </a:ext>
            </a:extLst>
          </p:cNvPr>
          <p:cNvSpPr>
            <a:spLocks noGrp="1"/>
          </p:cNvSpPr>
          <p:nvPr>
            <p:ph type="dt" sz="half" idx="10"/>
          </p:nvPr>
        </p:nvSpPr>
        <p:spPr/>
        <p:txBody>
          <a:bodyPr/>
          <a:lstStyle/>
          <a:p>
            <a:fld id="{BDD61ED1-E602-4DFC-B5AA-2609980567C1}" type="datetimeFigureOut">
              <a:rPr lang="en-US" smtClean="0"/>
              <a:t>11/29/2021</a:t>
            </a:fld>
            <a:endParaRPr lang="en-US"/>
          </a:p>
        </p:txBody>
      </p:sp>
      <p:sp>
        <p:nvSpPr>
          <p:cNvPr id="5" name="Footer Placeholder 4">
            <a:extLst>
              <a:ext uri="{FF2B5EF4-FFF2-40B4-BE49-F238E27FC236}">
                <a16:creationId xmlns:a16="http://schemas.microsoft.com/office/drawing/2014/main" id="{27132146-B17E-423E-8EDA-0ADED5AE500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1081C63-1200-4E43-8EEA-F40667070D78}"/>
              </a:ext>
            </a:extLst>
          </p:cNvPr>
          <p:cNvSpPr>
            <a:spLocks noGrp="1"/>
          </p:cNvSpPr>
          <p:nvPr>
            <p:ph type="sldNum" sz="quarter" idx="12"/>
          </p:nvPr>
        </p:nvSpPr>
        <p:spPr/>
        <p:txBody>
          <a:bodyPr/>
          <a:lstStyle/>
          <a:p>
            <a:fld id="{5D02AC83-431C-400A-83C7-FDC3164C3A06}" type="slidenum">
              <a:rPr lang="en-US" smtClean="0"/>
              <a:t>‹#›</a:t>
            </a:fld>
            <a:endParaRPr lang="en-US"/>
          </a:p>
        </p:txBody>
      </p:sp>
    </p:spTree>
    <p:extLst>
      <p:ext uri="{BB962C8B-B14F-4D97-AF65-F5344CB8AC3E}">
        <p14:creationId xmlns:p14="http://schemas.microsoft.com/office/powerpoint/2010/main" val="626057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7E015F-D0CA-442F-9A91-6BB943C483A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2410D27-F410-48A1-823E-408F7C0EFBE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C3F65BB-A1D7-4A42-B585-20D46E5764E6}"/>
              </a:ext>
            </a:extLst>
          </p:cNvPr>
          <p:cNvSpPr>
            <a:spLocks noGrp="1"/>
          </p:cNvSpPr>
          <p:nvPr>
            <p:ph type="dt" sz="half" idx="10"/>
          </p:nvPr>
        </p:nvSpPr>
        <p:spPr/>
        <p:txBody>
          <a:bodyPr/>
          <a:lstStyle/>
          <a:p>
            <a:fld id="{BDD61ED1-E602-4DFC-B5AA-2609980567C1}" type="datetimeFigureOut">
              <a:rPr lang="en-US" smtClean="0"/>
              <a:t>11/29/2021</a:t>
            </a:fld>
            <a:endParaRPr lang="en-US"/>
          </a:p>
        </p:txBody>
      </p:sp>
      <p:sp>
        <p:nvSpPr>
          <p:cNvPr id="5" name="Footer Placeholder 4">
            <a:extLst>
              <a:ext uri="{FF2B5EF4-FFF2-40B4-BE49-F238E27FC236}">
                <a16:creationId xmlns:a16="http://schemas.microsoft.com/office/drawing/2014/main" id="{5893A557-0AE3-4C00-A6D3-D7343984EAF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D09CF4-E482-4FCA-A130-66028A47C08E}"/>
              </a:ext>
            </a:extLst>
          </p:cNvPr>
          <p:cNvSpPr>
            <a:spLocks noGrp="1"/>
          </p:cNvSpPr>
          <p:nvPr>
            <p:ph type="sldNum" sz="quarter" idx="12"/>
          </p:nvPr>
        </p:nvSpPr>
        <p:spPr/>
        <p:txBody>
          <a:bodyPr/>
          <a:lstStyle/>
          <a:p>
            <a:fld id="{5D02AC83-431C-400A-83C7-FDC3164C3A06}" type="slidenum">
              <a:rPr lang="en-US" smtClean="0"/>
              <a:t>‹#›</a:t>
            </a:fld>
            <a:endParaRPr lang="en-US"/>
          </a:p>
        </p:txBody>
      </p:sp>
    </p:spTree>
    <p:extLst>
      <p:ext uri="{BB962C8B-B14F-4D97-AF65-F5344CB8AC3E}">
        <p14:creationId xmlns:p14="http://schemas.microsoft.com/office/powerpoint/2010/main" val="20001761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335017-68C2-4BBF-8F54-45238D931FC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E9BB8A2-9DEA-48A9-84AF-889FDDA1A0A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1125109-611B-4F33-B389-1D82FD81E74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43DEB1F-CE2A-4AE8-8599-B1A0392C7136}"/>
              </a:ext>
            </a:extLst>
          </p:cNvPr>
          <p:cNvSpPr>
            <a:spLocks noGrp="1"/>
          </p:cNvSpPr>
          <p:nvPr>
            <p:ph type="dt" sz="half" idx="10"/>
          </p:nvPr>
        </p:nvSpPr>
        <p:spPr/>
        <p:txBody>
          <a:bodyPr/>
          <a:lstStyle/>
          <a:p>
            <a:fld id="{BDD61ED1-E602-4DFC-B5AA-2609980567C1}" type="datetimeFigureOut">
              <a:rPr lang="en-US" smtClean="0"/>
              <a:t>11/29/2021</a:t>
            </a:fld>
            <a:endParaRPr lang="en-US"/>
          </a:p>
        </p:txBody>
      </p:sp>
      <p:sp>
        <p:nvSpPr>
          <p:cNvPr id="6" name="Footer Placeholder 5">
            <a:extLst>
              <a:ext uri="{FF2B5EF4-FFF2-40B4-BE49-F238E27FC236}">
                <a16:creationId xmlns:a16="http://schemas.microsoft.com/office/drawing/2014/main" id="{58C538E5-EDF2-465C-9484-D3D75D58B00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8AC2FF8-CD07-44AF-9301-816BA03F30F5}"/>
              </a:ext>
            </a:extLst>
          </p:cNvPr>
          <p:cNvSpPr>
            <a:spLocks noGrp="1"/>
          </p:cNvSpPr>
          <p:nvPr>
            <p:ph type="sldNum" sz="quarter" idx="12"/>
          </p:nvPr>
        </p:nvSpPr>
        <p:spPr/>
        <p:txBody>
          <a:bodyPr/>
          <a:lstStyle/>
          <a:p>
            <a:fld id="{5D02AC83-431C-400A-83C7-FDC3164C3A06}" type="slidenum">
              <a:rPr lang="en-US" smtClean="0"/>
              <a:t>‹#›</a:t>
            </a:fld>
            <a:endParaRPr lang="en-US"/>
          </a:p>
        </p:txBody>
      </p:sp>
    </p:spTree>
    <p:extLst>
      <p:ext uri="{BB962C8B-B14F-4D97-AF65-F5344CB8AC3E}">
        <p14:creationId xmlns:p14="http://schemas.microsoft.com/office/powerpoint/2010/main" val="29195080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8BA436-BAD3-46D6-AFC5-429D9034226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048DFAC-541B-452D-86C9-5D2B31B1365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15A4D4E-B1F9-4E34-88C5-6532698C285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CC50172-9879-4752-9D82-3FDD44B912C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13D3E70-E9B7-4DBE-A4CE-22AAE0B2EA6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BF63FE7-05D1-4A25-9E41-0957FD356BDA}"/>
              </a:ext>
            </a:extLst>
          </p:cNvPr>
          <p:cNvSpPr>
            <a:spLocks noGrp="1"/>
          </p:cNvSpPr>
          <p:nvPr>
            <p:ph type="dt" sz="half" idx="10"/>
          </p:nvPr>
        </p:nvSpPr>
        <p:spPr/>
        <p:txBody>
          <a:bodyPr/>
          <a:lstStyle/>
          <a:p>
            <a:fld id="{BDD61ED1-E602-4DFC-B5AA-2609980567C1}" type="datetimeFigureOut">
              <a:rPr lang="en-US" smtClean="0"/>
              <a:t>11/29/2021</a:t>
            </a:fld>
            <a:endParaRPr lang="en-US"/>
          </a:p>
        </p:txBody>
      </p:sp>
      <p:sp>
        <p:nvSpPr>
          <p:cNvPr id="8" name="Footer Placeholder 7">
            <a:extLst>
              <a:ext uri="{FF2B5EF4-FFF2-40B4-BE49-F238E27FC236}">
                <a16:creationId xmlns:a16="http://schemas.microsoft.com/office/drawing/2014/main" id="{DE072C05-D2AB-47B4-A470-1D7A5201E2A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118535F-7ECC-4501-BE49-40658AC0D1D6}"/>
              </a:ext>
            </a:extLst>
          </p:cNvPr>
          <p:cNvSpPr>
            <a:spLocks noGrp="1"/>
          </p:cNvSpPr>
          <p:nvPr>
            <p:ph type="sldNum" sz="quarter" idx="12"/>
          </p:nvPr>
        </p:nvSpPr>
        <p:spPr/>
        <p:txBody>
          <a:bodyPr/>
          <a:lstStyle/>
          <a:p>
            <a:fld id="{5D02AC83-431C-400A-83C7-FDC3164C3A06}" type="slidenum">
              <a:rPr lang="en-US" smtClean="0"/>
              <a:t>‹#›</a:t>
            </a:fld>
            <a:endParaRPr lang="en-US"/>
          </a:p>
        </p:txBody>
      </p:sp>
    </p:spTree>
    <p:extLst>
      <p:ext uri="{BB962C8B-B14F-4D97-AF65-F5344CB8AC3E}">
        <p14:creationId xmlns:p14="http://schemas.microsoft.com/office/powerpoint/2010/main" val="22686431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EDAEAA-BF37-4B13-93EB-44C0DA4752F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E1C7584-F8C8-4256-A4A0-8488ED70C24F}"/>
              </a:ext>
            </a:extLst>
          </p:cNvPr>
          <p:cNvSpPr>
            <a:spLocks noGrp="1"/>
          </p:cNvSpPr>
          <p:nvPr>
            <p:ph type="dt" sz="half" idx="10"/>
          </p:nvPr>
        </p:nvSpPr>
        <p:spPr/>
        <p:txBody>
          <a:bodyPr/>
          <a:lstStyle/>
          <a:p>
            <a:fld id="{BDD61ED1-E602-4DFC-B5AA-2609980567C1}" type="datetimeFigureOut">
              <a:rPr lang="en-US" smtClean="0"/>
              <a:t>11/29/2021</a:t>
            </a:fld>
            <a:endParaRPr lang="en-US"/>
          </a:p>
        </p:txBody>
      </p:sp>
      <p:sp>
        <p:nvSpPr>
          <p:cNvPr id="4" name="Footer Placeholder 3">
            <a:extLst>
              <a:ext uri="{FF2B5EF4-FFF2-40B4-BE49-F238E27FC236}">
                <a16:creationId xmlns:a16="http://schemas.microsoft.com/office/drawing/2014/main" id="{16A1716C-2BCE-4143-9A32-72B69A7DDF1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795B8DF-CFAC-442A-8A81-48BB6314E6EE}"/>
              </a:ext>
            </a:extLst>
          </p:cNvPr>
          <p:cNvSpPr>
            <a:spLocks noGrp="1"/>
          </p:cNvSpPr>
          <p:nvPr>
            <p:ph type="sldNum" sz="quarter" idx="12"/>
          </p:nvPr>
        </p:nvSpPr>
        <p:spPr/>
        <p:txBody>
          <a:bodyPr/>
          <a:lstStyle/>
          <a:p>
            <a:fld id="{5D02AC83-431C-400A-83C7-FDC3164C3A06}" type="slidenum">
              <a:rPr lang="en-US" smtClean="0"/>
              <a:t>‹#›</a:t>
            </a:fld>
            <a:endParaRPr lang="en-US"/>
          </a:p>
        </p:txBody>
      </p:sp>
    </p:spTree>
    <p:extLst>
      <p:ext uri="{BB962C8B-B14F-4D97-AF65-F5344CB8AC3E}">
        <p14:creationId xmlns:p14="http://schemas.microsoft.com/office/powerpoint/2010/main" val="40992505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BDBC67A-1727-4C6D-B7DB-070652699F9D}"/>
              </a:ext>
            </a:extLst>
          </p:cNvPr>
          <p:cNvSpPr>
            <a:spLocks noGrp="1"/>
          </p:cNvSpPr>
          <p:nvPr>
            <p:ph type="dt" sz="half" idx="10"/>
          </p:nvPr>
        </p:nvSpPr>
        <p:spPr/>
        <p:txBody>
          <a:bodyPr/>
          <a:lstStyle/>
          <a:p>
            <a:fld id="{BDD61ED1-E602-4DFC-B5AA-2609980567C1}" type="datetimeFigureOut">
              <a:rPr lang="en-US" smtClean="0"/>
              <a:t>11/29/2021</a:t>
            </a:fld>
            <a:endParaRPr lang="en-US"/>
          </a:p>
        </p:txBody>
      </p:sp>
      <p:sp>
        <p:nvSpPr>
          <p:cNvPr id="3" name="Footer Placeholder 2">
            <a:extLst>
              <a:ext uri="{FF2B5EF4-FFF2-40B4-BE49-F238E27FC236}">
                <a16:creationId xmlns:a16="http://schemas.microsoft.com/office/drawing/2014/main" id="{C73BBFF4-6957-4448-848A-D3D3C2E1DB0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4CBA5B1-6BAF-469C-94AF-89AF9D854339}"/>
              </a:ext>
            </a:extLst>
          </p:cNvPr>
          <p:cNvSpPr>
            <a:spLocks noGrp="1"/>
          </p:cNvSpPr>
          <p:nvPr>
            <p:ph type="sldNum" sz="quarter" idx="12"/>
          </p:nvPr>
        </p:nvSpPr>
        <p:spPr/>
        <p:txBody>
          <a:bodyPr/>
          <a:lstStyle/>
          <a:p>
            <a:fld id="{5D02AC83-431C-400A-83C7-FDC3164C3A06}" type="slidenum">
              <a:rPr lang="en-US" smtClean="0"/>
              <a:t>‹#›</a:t>
            </a:fld>
            <a:endParaRPr lang="en-US"/>
          </a:p>
        </p:txBody>
      </p:sp>
    </p:spTree>
    <p:extLst>
      <p:ext uri="{BB962C8B-B14F-4D97-AF65-F5344CB8AC3E}">
        <p14:creationId xmlns:p14="http://schemas.microsoft.com/office/powerpoint/2010/main" val="518551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DB2EB3-3169-4A59-BF89-6832BA927E2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0D09C81-0BDC-438D-A68B-C2F9BCFB316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789C012-7BD6-4B3B-A30E-FE68F53B4B4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64AEE02-E8B9-4398-A44E-E771F6E68FAF}"/>
              </a:ext>
            </a:extLst>
          </p:cNvPr>
          <p:cNvSpPr>
            <a:spLocks noGrp="1"/>
          </p:cNvSpPr>
          <p:nvPr>
            <p:ph type="dt" sz="half" idx="10"/>
          </p:nvPr>
        </p:nvSpPr>
        <p:spPr/>
        <p:txBody>
          <a:bodyPr/>
          <a:lstStyle/>
          <a:p>
            <a:fld id="{BDD61ED1-E602-4DFC-B5AA-2609980567C1}" type="datetimeFigureOut">
              <a:rPr lang="en-US" smtClean="0"/>
              <a:t>11/29/2021</a:t>
            </a:fld>
            <a:endParaRPr lang="en-US"/>
          </a:p>
        </p:txBody>
      </p:sp>
      <p:sp>
        <p:nvSpPr>
          <p:cNvPr id="6" name="Footer Placeholder 5">
            <a:extLst>
              <a:ext uri="{FF2B5EF4-FFF2-40B4-BE49-F238E27FC236}">
                <a16:creationId xmlns:a16="http://schemas.microsoft.com/office/drawing/2014/main" id="{62961D3D-EA8D-4ECD-9E82-A9DBBA2B9FA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3F6FB87-1894-4AB0-9D13-C33421965881}"/>
              </a:ext>
            </a:extLst>
          </p:cNvPr>
          <p:cNvSpPr>
            <a:spLocks noGrp="1"/>
          </p:cNvSpPr>
          <p:nvPr>
            <p:ph type="sldNum" sz="quarter" idx="12"/>
          </p:nvPr>
        </p:nvSpPr>
        <p:spPr/>
        <p:txBody>
          <a:bodyPr/>
          <a:lstStyle/>
          <a:p>
            <a:fld id="{5D02AC83-431C-400A-83C7-FDC3164C3A06}" type="slidenum">
              <a:rPr lang="en-US" smtClean="0"/>
              <a:t>‹#›</a:t>
            </a:fld>
            <a:endParaRPr lang="en-US"/>
          </a:p>
        </p:txBody>
      </p:sp>
    </p:spTree>
    <p:extLst>
      <p:ext uri="{BB962C8B-B14F-4D97-AF65-F5344CB8AC3E}">
        <p14:creationId xmlns:p14="http://schemas.microsoft.com/office/powerpoint/2010/main" val="26015501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B60B3C-3E0A-49C1-AB16-C3C74D8EF23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6838A11-CD1E-4205-8E2B-718E2AB66D2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AD4CFFF-637D-422B-9396-1957A501769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7D9C0EE-0A32-437B-9F52-FCA334736FCD}"/>
              </a:ext>
            </a:extLst>
          </p:cNvPr>
          <p:cNvSpPr>
            <a:spLocks noGrp="1"/>
          </p:cNvSpPr>
          <p:nvPr>
            <p:ph type="dt" sz="half" idx="10"/>
          </p:nvPr>
        </p:nvSpPr>
        <p:spPr/>
        <p:txBody>
          <a:bodyPr/>
          <a:lstStyle/>
          <a:p>
            <a:fld id="{BDD61ED1-E602-4DFC-B5AA-2609980567C1}" type="datetimeFigureOut">
              <a:rPr lang="en-US" smtClean="0"/>
              <a:t>11/29/2021</a:t>
            </a:fld>
            <a:endParaRPr lang="en-US"/>
          </a:p>
        </p:txBody>
      </p:sp>
      <p:sp>
        <p:nvSpPr>
          <p:cNvPr id="6" name="Footer Placeholder 5">
            <a:extLst>
              <a:ext uri="{FF2B5EF4-FFF2-40B4-BE49-F238E27FC236}">
                <a16:creationId xmlns:a16="http://schemas.microsoft.com/office/drawing/2014/main" id="{FC7A54A4-216E-4490-B220-2EC70CF745D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AAD99F9-3DA7-4EB2-8022-6A0301CBB883}"/>
              </a:ext>
            </a:extLst>
          </p:cNvPr>
          <p:cNvSpPr>
            <a:spLocks noGrp="1"/>
          </p:cNvSpPr>
          <p:nvPr>
            <p:ph type="sldNum" sz="quarter" idx="12"/>
          </p:nvPr>
        </p:nvSpPr>
        <p:spPr/>
        <p:txBody>
          <a:bodyPr/>
          <a:lstStyle/>
          <a:p>
            <a:fld id="{5D02AC83-431C-400A-83C7-FDC3164C3A06}" type="slidenum">
              <a:rPr lang="en-US" smtClean="0"/>
              <a:t>‹#›</a:t>
            </a:fld>
            <a:endParaRPr lang="en-US"/>
          </a:p>
        </p:txBody>
      </p:sp>
    </p:spTree>
    <p:extLst>
      <p:ext uri="{BB962C8B-B14F-4D97-AF65-F5344CB8AC3E}">
        <p14:creationId xmlns:p14="http://schemas.microsoft.com/office/powerpoint/2010/main" val="38709451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4" Type="http://schemas.openxmlformats.org/officeDocument/2006/relationships/image" Target="../media/image4.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C736692-B853-427D-A80B-FA31D8BB7D6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956BE7E-404C-499C-9AA1-4E2033D242A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6427B70-1000-43CA-8EB2-CEA17A823F3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D61ED1-E602-4DFC-B5AA-2609980567C1}" type="datetimeFigureOut">
              <a:rPr lang="en-US" smtClean="0"/>
              <a:t>11/29/2021</a:t>
            </a:fld>
            <a:endParaRPr lang="en-US"/>
          </a:p>
        </p:txBody>
      </p:sp>
      <p:sp>
        <p:nvSpPr>
          <p:cNvPr id="5" name="Footer Placeholder 4">
            <a:extLst>
              <a:ext uri="{FF2B5EF4-FFF2-40B4-BE49-F238E27FC236}">
                <a16:creationId xmlns:a16="http://schemas.microsoft.com/office/drawing/2014/main" id="{7C51DF04-F8E3-47BB-9A0B-4732F0F3D5F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1860011-269F-4679-AF65-EFBDB60F010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D02AC83-431C-400A-83C7-FDC3164C3A06}" type="slidenum">
              <a:rPr lang="en-US" smtClean="0"/>
              <a:t>‹#›</a:t>
            </a:fld>
            <a:endParaRPr lang="en-US"/>
          </a:p>
        </p:txBody>
      </p:sp>
    </p:spTree>
    <p:extLst>
      <p:ext uri="{BB962C8B-B14F-4D97-AF65-F5344CB8AC3E}">
        <p14:creationId xmlns:p14="http://schemas.microsoft.com/office/powerpoint/2010/main" val="7544533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2" r:id="rId13"/>
    <p:sldLayoutId id="2147483663" r:id="rId14"/>
    <p:sldLayoutId id="2147483664"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alphaModFix amt="96000"/>
            <a:lum/>
          </a:blip>
          <a:srcRect/>
          <a:stretch>
            <a:fillRect/>
          </a:stretch>
        </a:blip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00B4BA02-9FA3-B949-B4BB-730E2B9DC5AD}"/>
              </a:ext>
            </a:extLst>
          </p:cNvPr>
          <p:cNvSpPr/>
          <p:nvPr userDrawn="1"/>
        </p:nvSpPr>
        <p:spPr>
          <a:xfrm>
            <a:off x="0" y="0"/>
            <a:ext cx="12192000" cy="6858000"/>
          </a:xfrm>
          <a:prstGeom prst="rect">
            <a:avLst/>
          </a:prstGeom>
          <a:solidFill>
            <a:srgbClr val="143241">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BB3D445D-40D5-AB48-A985-BC06970BB6AE}"/>
              </a:ext>
            </a:extLst>
          </p:cNvPr>
          <p:cNvSpPr/>
          <p:nvPr userDrawn="1"/>
        </p:nvSpPr>
        <p:spPr>
          <a:xfrm>
            <a:off x="0" y="0"/>
            <a:ext cx="12192000" cy="6858000"/>
          </a:xfrm>
          <a:prstGeom prst="rect">
            <a:avLst/>
          </a:prstGeom>
          <a:gradFill>
            <a:gsLst>
              <a:gs pos="40000">
                <a:schemeClr val="accent1">
                  <a:alpha val="80000"/>
                </a:schemeClr>
              </a:gs>
              <a:gs pos="0">
                <a:srgbClr val="143241">
                  <a:alpha val="90000"/>
                </a:srgbClr>
              </a:gs>
              <a:gs pos="66000">
                <a:srgbClr val="286483">
                  <a:alpha val="30000"/>
                </a:srgbClr>
              </a:gs>
              <a:gs pos="100000">
                <a:srgbClr val="286483">
                  <a:alpha val="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86625744"/>
      </p:ext>
    </p:extLst>
  </p:cSld>
  <p:clrMap bg1="lt1" tx1="dk1" bg2="lt2" tx2="dk2" accent1="accent1" accent2="accent2" accent3="accent3" accent4="accent4" accent5="accent5" accent6="accent6" hlink="hlink" folHlink="folHlink"/>
  <p:sldLayoutIdLst>
    <p:sldLayoutId id="2147483666" r:id="rId1"/>
    <p:sldLayoutId id="2147483667"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Abadeau@nciinc.com" TargetMode="External"/><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12.xml"/><Relationship Id="rId5" Type="http://schemas.openxmlformats.org/officeDocument/2006/relationships/image" Target="../media/image20.png"/><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hyperlink" Target="http://www.activeresponse.org/wp-content/uploads/2013/07/diamond.pdf" TargetMode="External"/><Relationship Id="rId2" Type="http://schemas.openxmlformats.org/officeDocument/2006/relationships/notesSlide" Target="../notesSlides/notesSlide9.xml"/><Relationship Id="rId1" Type="http://schemas.openxmlformats.org/officeDocument/2006/relationships/slideLayout" Target="../slideLayouts/slideLayout12.xml"/><Relationship Id="rId5" Type="http://schemas.openxmlformats.org/officeDocument/2006/relationships/image" Target="../media/image22.png"/><Relationship Id="rId4" Type="http://schemas.openxmlformats.org/officeDocument/2006/relationships/hyperlink" Target="http://www.activeresponse.org/wp-content/uploads/2013/07/diamond_summary.pdf"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3" Type="http://schemas.openxmlformats.org/officeDocument/2006/relationships/hyperlink" Target="https://nvlpubs.nist.gov/nistpubs/SpecialPublications/NIST.SP.800-61r2.pdf" TargetMode="External"/><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hyperlink" Target="https://www.nist.gov/news-events/news/2018/04/nist-releases-version-11-its-popular-cybersecurity-framework" TargetMode="Externa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2.xml"/><Relationship Id="rId1" Type="http://schemas.openxmlformats.org/officeDocument/2006/relationships/slideLayout" Target="../slideLayouts/slideLayout1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hyperlink" Target="https://tanjo.ai/p/bJRcc" TargetMode="Externa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image" Target="../media/image34.png"/><Relationship Id="rId10" Type="http://schemas.openxmlformats.org/officeDocument/2006/relationships/image" Target="../media/image39.png"/><Relationship Id="rId4" Type="http://schemas.openxmlformats.org/officeDocument/2006/relationships/image" Target="../media/image33.png"/><Relationship Id="rId9" Type="http://schemas.openxmlformats.org/officeDocument/2006/relationships/image" Target="../media/image38.png"/></Relationships>
</file>

<file path=ppt/slides/_rels/slide24.xml.rels><?xml version="1.0" encoding="UTF-8" standalone="yes"?>
<Relationships xmlns="http://schemas.openxmlformats.org/package/2006/relationships"><Relationship Id="rId3" Type="http://schemas.openxmlformats.org/officeDocument/2006/relationships/hyperlink" Target="https://www.gartner.com/en/information-technology/glossary/security-orchestration-automation-response-soar" TargetMode="External"/><Relationship Id="rId2" Type="http://schemas.openxmlformats.org/officeDocument/2006/relationships/notesSlide" Target="../notesSlides/notesSlide19.xml"/><Relationship Id="rId1" Type="http://schemas.openxmlformats.org/officeDocument/2006/relationships/slideLayout" Target="../slideLayouts/slideLayout12.xml"/><Relationship Id="rId4" Type="http://schemas.openxmlformats.org/officeDocument/2006/relationships/image" Target="../media/image40.jp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hyperlink" Target="https://attack.mitre.org/techniques/T1547/001/" TargetMode="External"/><Relationship Id="rId2" Type="http://schemas.openxmlformats.org/officeDocument/2006/relationships/notesSlide" Target="../notesSlides/notesSlide26.xml"/><Relationship Id="rId1" Type="http://schemas.openxmlformats.org/officeDocument/2006/relationships/slideLayout" Target="../slideLayouts/slideLayout12.xml"/><Relationship Id="rId4" Type="http://schemas.openxmlformats.org/officeDocument/2006/relationships/hyperlink" Target="https://docs.microsoft.com/en-us/windows/win32/setupapi/run-and-runonce-registry-keys" TargetMode="Externa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hyperlink" Target="https://isc.sans.edu/forums/diary/Emotet+vs+Windows+Attack+Surface+Reduction/27036/" TargetMode="External"/><Relationship Id="rId2" Type="http://schemas.openxmlformats.org/officeDocument/2006/relationships/notesSlide" Target="../notesSlides/notesSlide29.xml"/><Relationship Id="rId1" Type="http://schemas.openxmlformats.org/officeDocument/2006/relationships/slideLayout" Target="../slideLayouts/slideLayout12.xml"/><Relationship Id="rId4" Type="http://schemas.openxmlformats.org/officeDocument/2006/relationships/hyperlink" Target="https://isc.sans.edu/forums/diary/Maldoc+Analysis+With+CyberChef/26968/"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hyperlink" Target="https://vision.fireeye.com/editions/11/11-m-trends.html" TargetMode="External"/><Relationship Id="rId7" Type="http://schemas.openxmlformats.org/officeDocument/2006/relationships/hyperlink" Target="https://www.trendmicro.com/en_us/research/21/i/midyear-2021-cybersecurity-landscape-review.html" TargetMode="External"/><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hyperlink" Target="https://www.fortinet.com/content/dam/fortinet/assets/threat-reports/report-threat-landscape-2021.pdf"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2.xml"/><Relationship Id="rId5" Type="http://schemas.openxmlformats.org/officeDocument/2006/relationships/hyperlink" Target="https://go.crowdstrike.com/rs/281-OBQ-266/images/Report2021ThreatHunting.pdf" TargetMode="Externa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50B3B4D4-EDD6-2744-952B-DFEE3184B588}"/>
              </a:ext>
            </a:extLst>
          </p:cNvPr>
          <p:cNvSpPr>
            <a:spLocks noGrp="1"/>
          </p:cNvSpPr>
          <p:nvPr>
            <p:ph type="body" sz="quarter" idx="12"/>
          </p:nvPr>
        </p:nvSpPr>
        <p:spPr>
          <a:xfrm>
            <a:off x="522515" y="919932"/>
            <a:ext cx="7402286" cy="1421928"/>
          </a:xfrm>
        </p:spPr>
        <p:txBody>
          <a:bodyPr/>
          <a:lstStyle/>
          <a:p>
            <a:r>
              <a:rPr lang="en-US" dirty="0">
                <a:latin typeface="+mj-lt"/>
              </a:rPr>
              <a:t>The Growing Challenge Of Cybersecurity </a:t>
            </a:r>
          </a:p>
        </p:txBody>
      </p:sp>
      <p:sp>
        <p:nvSpPr>
          <p:cNvPr id="5" name="Text Placeholder 5">
            <a:extLst>
              <a:ext uri="{FF2B5EF4-FFF2-40B4-BE49-F238E27FC236}">
                <a16:creationId xmlns:a16="http://schemas.microsoft.com/office/drawing/2014/main" id="{46BB68AB-7424-4C22-B5F1-191081D44CC2}"/>
              </a:ext>
            </a:extLst>
          </p:cNvPr>
          <p:cNvSpPr txBox="1">
            <a:spLocks/>
          </p:cNvSpPr>
          <p:nvPr/>
        </p:nvSpPr>
        <p:spPr>
          <a:xfrm>
            <a:off x="960177" y="4519326"/>
            <a:ext cx="4654550" cy="1256323"/>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800" i="1" kern="1200">
                <a:solidFill>
                  <a:schemeClr val="accent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800" b="0" i="1" u="none" strike="noStrike" kern="1200" cap="none" spc="0" normalizeH="0" baseline="0" noProof="0" dirty="0">
                <a:ln>
                  <a:noFill/>
                </a:ln>
                <a:solidFill>
                  <a:srgbClr val="FFFFFF"/>
                </a:solidFill>
                <a:effectLst/>
                <a:uLnTx/>
                <a:uFillTx/>
                <a:latin typeface="Arial" panose="020B0604020202020204"/>
                <a:ea typeface="+mn-ea"/>
                <a:cs typeface="+mn-cs"/>
              </a:rPr>
              <a:t>Dr. Allen Badeau</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800" b="0" i="1" u="none" strike="noStrike" kern="1200" cap="none" spc="0" normalizeH="0" baseline="0" noProof="0" dirty="0">
                <a:ln>
                  <a:noFill/>
                </a:ln>
                <a:solidFill>
                  <a:srgbClr val="FFFFFF"/>
                </a:solidFill>
                <a:effectLst/>
                <a:uLnTx/>
                <a:uFillTx/>
                <a:latin typeface="Arial" panose="020B0604020202020204"/>
                <a:ea typeface="+mn-ea"/>
                <a:cs typeface="+mn-cs"/>
              </a:rPr>
              <a:t>Chief Technology Officer / SVP</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800" b="0" i="1" u="none" strike="noStrike" kern="1200" cap="none" spc="0" normalizeH="0" baseline="0" noProof="0" dirty="0">
                <a:ln>
                  <a:noFill/>
                </a:ln>
                <a:solidFill>
                  <a:srgbClr val="FFFFFF"/>
                </a:solidFill>
                <a:effectLst/>
                <a:uLnTx/>
                <a:uFillTx/>
                <a:latin typeface="Arial" panose="020B0604020202020204"/>
                <a:ea typeface="+mn-ea"/>
                <a:cs typeface="+mn-cs"/>
                <a:hlinkClick r:id="rId3">
                  <a:extLst>
                    <a:ext uri="{A12FA001-AC4F-418D-AE19-62706E023703}">
                      <ahyp:hlinkClr xmlns:ahyp="http://schemas.microsoft.com/office/drawing/2018/hyperlinkcolor" val="tx"/>
                    </a:ext>
                  </a:extLst>
                </a:hlinkClick>
              </a:rPr>
              <a:t>Abadeau@nciinc.com</a:t>
            </a:r>
            <a:endParaRPr kumimoji="0" lang="en-US" sz="1800" b="0" i="1" u="none" strike="noStrike" kern="1200" cap="none" spc="0" normalizeH="0" baseline="0" noProof="0" dirty="0">
              <a:ln>
                <a:noFill/>
              </a:ln>
              <a:solidFill>
                <a:srgbClr val="FFFFFF"/>
              </a:solidFill>
              <a:effectLst/>
              <a:uLnTx/>
              <a:uFillTx/>
              <a:latin typeface="Arial" panose="020B060402020202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1800" b="0" i="1" u="none" strike="noStrike" kern="1200" cap="none" spc="0" normalizeH="0" baseline="0" noProof="0" dirty="0">
              <a:ln>
                <a:noFill/>
              </a:ln>
              <a:solidFill>
                <a:srgbClr val="B5BD00"/>
              </a:solidFill>
              <a:effectLst/>
              <a:uLnTx/>
              <a:uFillTx/>
              <a:latin typeface="Arial" panose="020B0604020202020204"/>
              <a:ea typeface="+mn-ea"/>
              <a:cs typeface="+mn-cs"/>
            </a:endParaRPr>
          </a:p>
        </p:txBody>
      </p:sp>
    </p:spTree>
    <p:extLst>
      <p:ext uri="{BB962C8B-B14F-4D97-AF65-F5344CB8AC3E}">
        <p14:creationId xmlns:p14="http://schemas.microsoft.com/office/powerpoint/2010/main" val="29684003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592" y="174504"/>
            <a:ext cx="10896600" cy="590931"/>
          </a:xfrm>
        </p:spPr>
        <p:txBody>
          <a:bodyPr/>
          <a:lstStyle/>
          <a:p>
            <a:r>
              <a:rPr lang="en-US" sz="3600" dirty="0">
                <a:latin typeface="Avenir Next LT Pro Light" panose="020B0304020202020204" pitchFamily="34" charset="0"/>
              </a:rPr>
              <a:t>Frameworks: What is still practical today</a:t>
            </a:r>
          </a:p>
        </p:txBody>
      </p:sp>
      <p:graphicFrame>
        <p:nvGraphicFramePr>
          <p:cNvPr id="5" name="Table 4"/>
          <p:cNvGraphicFramePr>
            <a:graphicFrameLocks noGrp="1"/>
          </p:cNvGraphicFramePr>
          <p:nvPr/>
        </p:nvGraphicFramePr>
        <p:xfrm>
          <a:off x="400359" y="2807891"/>
          <a:ext cx="4532781" cy="3496056"/>
        </p:xfrm>
        <a:graphic>
          <a:graphicData uri="http://schemas.openxmlformats.org/drawingml/2006/table">
            <a:tbl>
              <a:tblPr/>
              <a:tblGrid>
                <a:gridCol w="412071">
                  <a:extLst>
                    <a:ext uri="{9D8B030D-6E8A-4147-A177-3AD203B41FA5}">
                      <a16:colId xmlns:a16="http://schemas.microsoft.com/office/drawing/2014/main" val="3271789568"/>
                    </a:ext>
                  </a:extLst>
                </a:gridCol>
                <a:gridCol w="412071">
                  <a:extLst>
                    <a:ext uri="{9D8B030D-6E8A-4147-A177-3AD203B41FA5}">
                      <a16:colId xmlns:a16="http://schemas.microsoft.com/office/drawing/2014/main" val="1851725989"/>
                    </a:ext>
                  </a:extLst>
                </a:gridCol>
                <a:gridCol w="412071">
                  <a:extLst>
                    <a:ext uri="{9D8B030D-6E8A-4147-A177-3AD203B41FA5}">
                      <a16:colId xmlns:a16="http://schemas.microsoft.com/office/drawing/2014/main" val="1000143655"/>
                    </a:ext>
                  </a:extLst>
                </a:gridCol>
                <a:gridCol w="412071">
                  <a:extLst>
                    <a:ext uri="{9D8B030D-6E8A-4147-A177-3AD203B41FA5}">
                      <a16:colId xmlns:a16="http://schemas.microsoft.com/office/drawing/2014/main" val="239230578"/>
                    </a:ext>
                  </a:extLst>
                </a:gridCol>
                <a:gridCol w="412071">
                  <a:extLst>
                    <a:ext uri="{9D8B030D-6E8A-4147-A177-3AD203B41FA5}">
                      <a16:colId xmlns:a16="http://schemas.microsoft.com/office/drawing/2014/main" val="2283132543"/>
                    </a:ext>
                  </a:extLst>
                </a:gridCol>
                <a:gridCol w="412071">
                  <a:extLst>
                    <a:ext uri="{9D8B030D-6E8A-4147-A177-3AD203B41FA5}">
                      <a16:colId xmlns:a16="http://schemas.microsoft.com/office/drawing/2014/main" val="2537661019"/>
                    </a:ext>
                  </a:extLst>
                </a:gridCol>
                <a:gridCol w="412071">
                  <a:extLst>
                    <a:ext uri="{9D8B030D-6E8A-4147-A177-3AD203B41FA5}">
                      <a16:colId xmlns:a16="http://schemas.microsoft.com/office/drawing/2014/main" val="1104961780"/>
                    </a:ext>
                  </a:extLst>
                </a:gridCol>
                <a:gridCol w="412071">
                  <a:extLst>
                    <a:ext uri="{9D8B030D-6E8A-4147-A177-3AD203B41FA5}">
                      <a16:colId xmlns:a16="http://schemas.microsoft.com/office/drawing/2014/main" val="3281251120"/>
                    </a:ext>
                  </a:extLst>
                </a:gridCol>
                <a:gridCol w="412071">
                  <a:extLst>
                    <a:ext uri="{9D8B030D-6E8A-4147-A177-3AD203B41FA5}">
                      <a16:colId xmlns:a16="http://schemas.microsoft.com/office/drawing/2014/main" val="3280298896"/>
                    </a:ext>
                  </a:extLst>
                </a:gridCol>
                <a:gridCol w="412071">
                  <a:extLst>
                    <a:ext uri="{9D8B030D-6E8A-4147-A177-3AD203B41FA5}">
                      <a16:colId xmlns:a16="http://schemas.microsoft.com/office/drawing/2014/main" val="3079076577"/>
                    </a:ext>
                  </a:extLst>
                </a:gridCol>
                <a:gridCol w="412071">
                  <a:extLst>
                    <a:ext uri="{9D8B030D-6E8A-4147-A177-3AD203B41FA5}">
                      <a16:colId xmlns:a16="http://schemas.microsoft.com/office/drawing/2014/main" val="3934103106"/>
                    </a:ext>
                  </a:extLst>
                </a:gridCol>
              </a:tblGrid>
              <a:tr h="40050">
                <a:tc>
                  <a:txBody>
                    <a:bodyPr/>
                    <a:lstStyle/>
                    <a:p>
                      <a:pPr algn="ctr" rtl="0" fontAlgn="ctr"/>
                      <a:r>
                        <a:rPr lang="en-US" sz="300" b="1" i="0" u="none" strike="noStrike" dirty="0">
                          <a:solidFill>
                            <a:srgbClr val="FFFFFF"/>
                          </a:solidFill>
                          <a:effectLst/>
                          <a:latin typeface="Calibri" panose="020F0502020204030204" pitchFamily="34" charset="0"/>
                        </a:rPr>
                        <a:t>Initial Access</a:t>
                      </a:r>
                    </a:p>
                  </a:txBody>
                  <a:tcPr marL="1524" marR="1524" marT="15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B9BD5"/>
                    </a:solidFill>
                  </a:tcPr>
                </a:tc>
                <a:tc>
                  <a:txBody>
                    <a:bodyPr/>
                    <a:lstStyle/>
                    <a:p>
                      <a:pPr algn="ctr" rtl="0" fontAlgn="ctr"/>
                      <a:r>
                        <a:rPr lang="en-US" sz="300" b="1" i="0" u="none" strike="noStrike">
                          <a:solidFill>
                            <a:srgbClr val="FFFFFF"/>
                          </a:solidFill>
                          <a:effectLst/>
                          <a:latin typeface="Calibri" panose="020F0502020204030204" pitchFamily="34" charset="0"/>
                        </a:rPr>
                        <a:t>Execution</a:t>
                      </a:r>
                    </a:p>
                  </a:txBody>
                  <a:tcPr marL="1524" marR="1524" marT="15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B9BD5"/>
                    </a:solidFill>
                  </a:tcPr>
                </a:tc>
                <a:tc>
                  <a:txBody>
                    <a:bodyPr/>
                    <a:lstStyle/>
                    <a:p>
                      <a:pPr algn="ctr" rtl="0" fontAlgn="ctr"/>
                      <a:r>
                        <a:rPr lang="en-US" sz="300" b="1" i="0" u="none" strike="noStrike">
                          <a:solidFill>
                            <a:srgbClr val="FFFFFF"/>
                          </a:solidFill>
                          <a:effectLst/>
                          <a:latin typeface="Calibri" panose="020F0502020204030204" pitchFamily="34" charset="0"/>
                        </a:rPr>
                        <a:t>Persistence</a:t>
                      </a:r>
                    </a:p>
                  </a:txBody>
                  <a:tcPr marL="1524" marR="1524" marT="15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B9BD5"/>
                    </a:solidFill>
                  </a:tcPr>
                </a:tc>
                <a:tc>
                  <a:txBody>
                    <a:bodyPr/>
                    <a:lstStyle/>
                    <a:p>
                      <a:pPr algn="ctr" rtl="0" fontAlgn="ctr"/>
                      <a:r>
                        <a:rPr lang="en-US" sz="300" b="1" i="0" u="none" strike="noStrike">
                          <a:solidFill>
                            <a:srgbClr val="FFFFFF"/>
                          </a:solidFill>
                          <a:effectLst/>
                          <a:latin typeface="Calibri" panose="020F0502020204030204" pitchFamily="34" charset="0"/>
                        </a:rPr>
                        <a:t>Privilege Escalation</a:t>
                      </a:r>
                    </a:p>
                  </a:txBody>
                  <a:tcPr marL="1524" marR="1524" marT="15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B9BD5"/>
                    </a:solidFill>
                  </a:tcPr>
                </a:tc>
                <a:tc>
                  <a:txBody>
                    <a:bodyPr/>
                    <a:lstStyle/>
                    <a:p>
                      <a:pPr algn="ctr" rtl="0" fontAlgn="ctr"/>
                      <a:r>
                        <a:rPr lang="en-US" sz="300" b="1" i="0" u="none" strike="noStrike">
                          <a:solidFill>
                            <a:srgbClr val="FFFFFF"/>
                          </a:solidFill>
                          <a:effectLst/>
                          <a:latin typeface="Calibri" panose="020F0502020204030204" pitchFamily="34" charset="0"/>
                        </a:rPr>
                        <a:t>Defense Evasion</a:t>
                      </a:r>
                    </a:p>
                  </a:txBody>
                  <a:tcPr marL="1524" marR="1524" marT="15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B9BD5"/>
                    </a:solidFill>
                  </a:tcPr>
                </a:tc>
                <a:tc>
                  <a:txBody>
                    <a:bodyPr/>
                    <a:lstStyle/>
                    <a:p>
                      <a:pPr algn="ctr" rtl="0" fontAlgn="ctr"/>
                      <a:r>
                        <a:rPr lang="en-US" sz="300" b="1" i="0" u="none" strike="noStrike">
                          <a:solidFill>
                            <a:srgbClr val="FFFFFF"/>
                          </a:solidFill>
                          <a:effectLst/>
                          <a:latin typeface="Calibri" panose="020F0502020204030204" pitchFamily="34" charset="0"/>
                        </a:rPr>
                        <a:t>Credential Access</a:t>
                      </a:r>
                    </a:p>
                  </a:txBody>
                  <a:tcPr marL="1524" marR="1524" marT="15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B9BD5"/>
                    </a:solidFill>
                  </a:tcPr>
                </a:tc>
                <a:tc>
                  <a:txBody>
                    <a:bodyPr/>
                    <a:lstStyle/>
                    <a:p>
                      <a:pPr algn="ctr" rtl="0" fontAlgn="ctr"/>
                      <a:r>
                        <a:rPr lang="en-US" sz="300" b="1" i="0" u="none" strike="noStrike">
                          <a:solidFill>
                            <a:srgbClr val="FFFFFF"/>
                          </a:solidFill>
                          <a:effectLst/>
                          <a:latin typeface="Calibri" panose="020F0502020204030204" pitchFamily="34" charset="0"/>
                        </a:rPr>
                        <a:t>Discovery</a:t>
                      </a:r>
                    </a:p>
                  </a:txBody>
                  <a:tcPr marL="1524" marR="1524" marT="15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B9BD5"/>
                    </a:solidFill>
                  </a:tcPr>
                </a:tc>
                <a:tc>
                  <a:txBody>
                    <a:bodyPr/>
                    <a:lstStyle/>
                    <a:p>
                      <a:pPr algn="ctr" rtl="0" fontAlgn="ctr"/>
                      <a:r>
                        <a:rPr lang="en-US" sz="300" b="1" i="0" u="none" strike="noStrike">
                          <a:solidFill>
                            <a:srgbClr val="FFFFFF"/>
                          </a:solidFill>
                          <a:effectLst/>
                          <a:latin typeface="Calibri" panose="020F0502020204030204" pitchFamily="34" charset="0"/>
                        </a:rPr>
                        <a:t>Lateral Movement</a:t>
                      </a:r>
                    </a:p>
                  </a:txBody>
                  <a:tcPr marL="1524" marR="1524" marT="15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B9BD5"/>
                    </a:solidFill>
                  </a:tcPr>
                </a:tc>
                <a:tc>
                  <a:txBody>
                    <a:bodyPr/>
                    <a:lstStyle/>
                    <a:p>
                      <a:pPr algn="ctr" rtl="0" fontAlgn="ctr"/>
                      <a:r>
                        <a:rPr lang="en-US" sz="300" b="1" i="0" u="none" strike="noStrike">
                          <a:solidFill>
                            <a:srgbClr val="FFFFFF"/>
                          </a:solidFill>
                          <a:effectLst/>
                          <a:latin typeface="Calibri" panose="020F0502020204030204" pitchFamily="34" charset="0"/>
                        </a:rPr>
                        <a:t>Collection</a:t>
                      </a:r>
                    </a:p>
                  </a:txBody>
                  <a:tcPr marL="1524" marR="1524" marT="15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B9BD5"/>
                    </a:solidFill>
                  </a:tcPr>
                </a:tc>
                <a:tc>
                  <a:txBody>
                    <a:bodyPr/>
                    <a:lstStyle/>
                    <a:p>
                      <a:pPr algn="ctr" rtl="0" fontAlgn="ctr"/>
                      <a:r>
                        <a:rPr lang="en-US" sz="300" b="1" i="0" u="none" strike="noStrike">
                          <a:solidFill>
                            <a:srgbClr val="FFFFFF"/>
                          </a:solidFill>
                          <a:effectLst/>
                          <a:latin typeface="Calibri" panose="020F0502020204030204" pitchFamily="34" charset="0"/>
                        </a:rPr>
                        <a:t>Exfiltration</a:t>
                      </a:r>
                    </a:p>
                  </a:txBody>
                  <a:tcPr marL="1524" marR="1524" marT="15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B9BD5"/>
                    </a:solidFill>
                  </a:tcPr>
                </a:tc>
                <a:tc>
                  <a:txBody>
                    <a:bodyPr/>
                    <a:lstStyle/>
                    <a:p>
                      <a:pPr algn="ctr" rtl="0" fontAlgn="ctr"/>
                      <a:r>
                        <a:rPr lang="en-US" sz="300" b="1" i="0" u="none" strike="noStrike">
                          <a:solidFill>
                            <a:srgbClr val="FFFFFF"/>
                          </a:solidFill>
                          <a:effectLst/>
                          <a:latin typeface="Calibri" panose="020F0502020204030204" pitchFamily="34" charset="0"/>
                        </a:rPr>
                        <a:t>Command and Control</a:t>
                      </a:r>
                    </a:p>
                  </a:txBody>
                  <a:tcPr marL="1524" marR="1524" marT="15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B9BD5"/>
                    </a:solidFill>
                  </a:tcPr>
                </a:tc>
                <a:extLst>
                  <a:ext uri="{0D108BD9-81ED-4DB2-BD59-A6C34878D82A}">
                    <a16:rowId xmlns:a16="http://schemas.microsoft.com/office/drawing/2014/main" val="2929822331"/>
                  </a:ext>
                </a:extLst>
              </a:tr>
              <a:tr h="78807">
                <a:tc>
                  <a:txBody>
                    <a:bodyPr/>
                    <a:lstStyle/>
                    <a:p>
                      <a:pPr algn="ctr" fontAlgn="ctr"/>
                      <a:r>
                        <a:rPr lang="en-US" sz="300" b="0" i="0" u="none" strike="noStrike" dirty="0">
                          <a:solidFill>
                            <a:schemeClr val="tx1"/>
                          </a:solidFill>
                          <a:effectLst/>
                          <a:latin typeface="Calibri" panose="020F0502020204030204" pitchFamily="34" charset="0"/>
                        </a:rPr>
                        <a:t>Drive-by Compromise</a:t>
                      </a:r>
                    </a:p>
                  </a:txBody>
                  <a:tcPr marL="1524" marR="1524" marT="15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300" b="0" i="0" u="none" strike="noStrike">
                          <a:solidFill>
                            <a:schemeClr val="tx1"/>
                          </a:solidFill>
                          <a:effectLst/>
                          <a:latin typeface="Calibri" panose="020F0502020204030204" pitchFamily="34" charset="0"/>
                        </a:rPr>
                        <a:t>AppleScript</a:t>
                      </a:r>
                    </a:p>
                  </a:txBody>
                  <a:tcPr marL="1524" marR="1524" marT="15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300" b="0" i="0" u="none" strike="noStrike">
                          <a:solidFill>
                            <a:schemeClr val="tx1"/>
                          </a:solidFill>
                          <a:effectLst/>
                          <a:latin typeface="Calibri" panose="020F0502020204030204" pitchFamily="34" charset="0"/>
                        </a:rPr>
                        <a:t>.bash_profile and .bashrc</a:t>
                      </a:r>
                    </a:p>
                  </a:txBody>
                  <a:tcPr marL="1524" marR="1524" marT="15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300" b="0" i="0" u="none" strike="noStrike">
                          <a:solidFill>
                            <a:schemeClr val="tx1"/>
                          </a:solidFill>
                          <a:effectLst/>
                          <a:latin typeface="Calibri" panose="020F0502020204030204" pitchFamily="34" charset="0"/>
                        </a:rPr>
                        <a:t>Access Token Manipulation</a:t>
                      </a:r>
                    </a:p>
                  </a:txBody>
                  <a:tcPr marL="1524" marR="1524" marT="15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300" b="0" i="0" u="none" strike="noStrike" dirty="0">
                          <a:solidFill>
                            <a:schemeClr val="tx1"/>
                          </a:solidFill>
                          <a:effectLst/>
                          <a:latin typeface="Calibri" panose="020F0502020204030204" pitchFamily="34" charset="0"/>
                        </a:rPr>
                        <a:t>Access Token Manipulation</a:t>
                      </a:r>
                    </a:p>
                  </a:txBody>
                  <a:tcPr marL="1524" marR="1524" marT="15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300" b="0" i="0" u="none" strike="noStrike">
                          <a:solidFill>
                            <a:schemeClr val="tx1"/>
                          </a:solidFill>
                          <a:effectLst/>
                          <a:latin typeface="Calibri" panose="020F0502020204030204" pitchFamily="34" charset="0"/>
                        </a:rPr>
                        <a:t>Account Manipulation</a:t>
                      </a:r>
                    </a:p>
                  </a:txBody>
                  <a:tcPr marL="1524" marR="1524" marT="15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300" b="0" i="0" u="none" strike="noStrike">
                          <a:solidFill>
                            <a:schemeClr val="tx1"/>
                          </a:solidFill>
                          <a:effectLst/>
                          <a:latin typeface="Calibri" panose="020F0502020204030204" pitchFamily="34" charset="0"/>
                        </a:rPr>
                        <a:t>Account Discovery</a:t>
                      </a:r>
                    </a:p>
                  </a:txBody>
                  <a:tcPr marL="1524" marR="1524" marT="15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300" b="0" i="0" u="none" strike="noStrike">
                          <a:solidFill>
                            <a:schemeClr val="tx1"/>
                          </a:solidFill>
                          <a:effectLst/>
                          <a:latin typeface="Calibri" panose="020F0502020204030204" pitchFamily="34" charset="0"/>
                        </a:rPr>
                        <a:t>AppleScript</a:t>
                      </a:r>
                    </a:p>
                  </a:txBody>
                  <a:tcPr marL="1524" marR="1524" marT="15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300" b="0" i="0" u="none" strike="noStrike">
                          <a:solidFill>
                            <a:schemeClr val="tx1"/>
                          </a:solidFill>
                          <a:effectLst/>
                          <a:latin typeface="Calibri" panose="020F0502020204030204" pitchFamily="34" charset="0"/>
                        </a:rPr>
                        <a:t>Audio Capture</a:t>
                      </a:r>
                    </a:p>
                  </a:txBody>
                  <a:tcPr marL="1524" marR="1524" marT="15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300" b="0" i="0" u="none" strike="noStrike">
                          <a:solidFill>
                            <a:schemeClr val="tx1"/>
                          </a:solidFill>
                          <a:effectLst/>
                          <a:latin typeface="Calibri" panose="020F0502020204030204" pitchFamily="34" charset="0"/>
                        </a:rPr>
                        <a:t>Automated Exfiltration</a:t>
                      </a:r>
                    </a:p>
                  </a:txBody>
                  <a:tcPr marL="1524" marR="1524" marT="15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300" b="0" i="0" u="none" strike="noStrike">
                          <a:solidFill>
                            <a:schemeClr val="tx1"/>
                          </a:solidFill>
                          <a:effectLst/>
                          <a:latin typeface="Calibri" panose="020F0502020204030204" pitchFamily="34" charset="0"/>
                        </a:rPr>
                        <a:t>Commonly Used Port</a:t>
                      </a:r>
                    </a:p>
                  </a:txBody>
                  <a:tcPr marL="1524" marR="1524" marT="15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53501169"/>
                  </a:ext>
                </a:extLst>
              </a:tr>
              <a:tr h="78807">
                <a:tc>
                  <a:txBody>
                    <a:bodyPr/>
                    <a:lstStyle/>
                    <a:p>
                      <a:pPr algn="ctr" fontAlgn="ctr"/>
                      <a:r>
                        <a:rPr lang="en-US" sz="300" b="0" i="0" u="none" strike="noStrike">
                          <a:solidFill>
                            <a:schemeClr val="tx1"/>
                          </a:solidFill>
                          <a:effectLst/>
                          <a:latin typeface="Calibri" panose="020F0502020204030204" pitchFamily="34" charset="0"/>
                        </a:rPr>
                        <a:t>Exploit Public-Facing Application</a:t>
                      </a:r>
                    </a:p>
                  </a:txBody>
                  <a:tcPr marL="1524" marR="1524" marT="15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300" b="0" i="0" u="none" strike="noStrike">
                          <a:solidFill>
                            <a:schemeClr val="tx1"/>
                          </a:solidFill>
                          <a:effectLst/>
                          <a:latin typeface="Calibri" panose="020F0502020204030204" pitchFamily="34" charset="0"/>
                        </a:rPr>
                        <a:t>CMSTP</a:t>
                      </a:r>
                    </a:p>
                  </a:txBody>
                  <a:tcPr marL="1524" marR="1524" marT="15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300" b="0" i="0" u="none" strike="noStrike">
                          <a:solidFill>
                            <a:schemeClr val="tx1"/>
                          </a:solidFill>
                          <a:effectLst/>
                          <a:latin typeface="Calibri" panose="020F0502020204030204" pitchFamily="34" charset="0"/>
                        </a:rPr>
                        <a:t>Accessibility Features</a:t>
                      </a:r>
                    </a:p>
                  </a:txBody>
                  <a:tcPr marL="1524" marR="1524" marT="15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300" b="0" i="0" u="none" strike="noStrike">
                          <a:solidFill>
                            <a:schemeClr val="tx1"/>
                          </a:solidFill>
                          <a:effectLst/>
                          <a:latin typeface="Calibri" panose="020F0502020204030204" pitchFamily="34" charset="0"/>
                        </a:rPr>
                        <a:t>Accessibility Features</a:t>
                      </a:r>
                    </a:p>
                  </a:txBody>
                  <a:tcPr marL="1524" marR="1524" marT="15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300" b="0" i="0" u="none" strike="noStrike">
                          <a:solidFill>
                            <a:schemeClr val="tx1"/>
                          </a:solidFill>
                          <a:effectLst/>
                          <a:latin typeface="Calibri" panose="020F0502020204030204" pitchFamily="34" charset="0"/>
                        </a:rPr>
                        <a:t>BITS Jobs</a:t>
                      </a:r>
                    </a:p>
                  </a:txBody>
                  <a:tcPr marL="1524" marR="1524" marT="15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300" b="0" i="0" u="none" strike="noStrike">
                          <a:solidFill>
                            <a:schemeClr val="tx1"/>
                          </a:solidFill>
                          <a:effectLst/>
                          <a:latin typeface="Calibri" panose="020F0502020204030204" pitchFamily="34" charset="0"/>
                        </a:rPr>
                        <a:t>Bash History</a:t>
                      </a:r>
                    </a:p>
                  </a:txBody>
                  <a:tcPr marL="1524" marR="1524" marT="15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300" b="0" i="0" u="none" strike="noStrike">
                          <a:solidFill>
                            <a:schemeClr val="tx1"/>
                          </a:solidFill>
                          <a:effectLst/>
                          <a:latin typeface="Calibri" panose="020F0502020204030204" pitchFamily="34" charset="0"/>
                        </a:rPr>
                        <a:t>Application Window Discovery</a:t>
                      </a:r>
                    </a:p>
                  </a:txBody>
                  <a:tcPr marL="1524" marR="1524" marT="15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300" b="0" i="0" u="none" strike="noStrike">
                          <a:solidFill>
                            <a:schemeClr val="tx1"/>
                          </a:solidFill>
                          <a:effectLst/>
                          <a:latin typeface="Calibri" panose="020F0502020204030204" pitchFamily="34" charset="0"/>
                        </a:rPr>
                        <a:t>Application Deployment Software</a:t>
                      </a:r>
                    </a:p>
                  </a:txBody>
                  <a:tcPr marL="1524" marR="1524" marT="15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300" b="0" i="0" u="none" strike="noStrike" dirty="0">
                          <a:solidFill>
                            <a:schemeClr val="tx1"/>
                          </a:solidFill>
                          <a:effectLst/>
                          <a:latin typeface="Calibri" panose="020F0502020204030204" pitchFamily="34" charset="0"/>
                        </a:rPr>
                        <a:t>Automated Collection</a:t>
                      </a:r>
                    </a:p>
                  </a:txBody>
                  <a:tcPr marL="1524" marR="1524" marT="15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300" b="0" i="0" u="none" strike="noStrike">
                          <a:solidFill>
                            <a:schemeClr val="tx1"/>
                          </a:solidFill>
                          <a:effectLst/>
                          <a:latin typeface="Calibri" panose="020F0502020204030204" pitchFamily="34" charset="0"/>
                        </a:rPr>
                        <a:t>Data Compressed</a:t>
                      </a:r>
                    </a:p>
                  </a:txBody>
                  <a:tcPr marL="1524" marR="1524" marT="15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300" b="0" i="0" u="none" strike="noStrike">
                          <a:solidFill>
                            <a:schemeClr val="tx1"/>
                          </a:solidFill>
                          <a:effectLst/>
                          <a:latin typeface="Calibri" panose="020F0502020204030204" pitchFamily="34" charset="0"/>
                        </a:rPr>
                        <a:t>Communication Through Removable Media</a:t>
                      </a:r>
                    </a:p>
                  </a:txBody>
                  <a:tcPr marL="1524" marR="1524" marT="15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21006161"/>
                  </a:ext>
                </a:extLst>
              </a:tr>
              <a:tr h="78807">
                <a:tc>
                  <a:txBody>
                    <a:bodyPr/>
                    <a:lstStyle/>
                    <a:p>
                      <a:pPr algn="ctr" fontAlgn="ctr"/>
                      <a:r>
                        <a:rPr lang="en-US" sz="300" b="0" i="0" u="none" strike="noStrike">
                          <a:solidFill>
                            <a:schemeClr val="tx1"/>
                          </a:solidFill>
                          <a:effectLst/>
                          <a:latin typeface="Calibri" panose="020F0502020204030204" pitchFamily="34" charset="0"/>
                        </a:rPr>
                        <a:t>Hardware Additions</a:t>
                      </a:r>
                    </a:p>
                  </a:txBody>
                  <a:tcPr marL="1524" marR="1524" marT="15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300" b="0" i="0" u="none" strike="noStrike">
                          <a:solidFill>
                            <a:schemeClr val="tx1"/>
                          </a:solidFill>
                          <a:effectLst/>
                          <a:latin typeface="Calibri" panose="020F0502020204030204" pitchFamily="34" charset="0"/>
                        </a:rPr>
                        <a:t>Command-Line Interface</a:t>
                      </a:r>
                    </a:p>
                  </a:txBody>
                  <a:tcPr marL="1524" marR="1524" marT="15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300" b="0" i="0" u="none" strike="noStrike">
                          <a:solidFill>
                            <a:schemeClr val="tx1"/>
                          </a:solidFill>
                          <a:effectLst/>
                          <a:latin typeface="Calibri" panose="020F0502020204030204" pitchFamily="34" charset="0"/>
                        </a:rPr>
                        <a:t>Account Manipulation</a:t>
                      </a:r>
                    </a:p>
                  </a:txBody>
                  <a:tcPr marL="1524" marR="1524" marT="15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300" b="0" i="0" u="none" strike="noStrike">
                          <a:solidFill>
                            <a:schemeClr val="tx1"/>
                          </a:solidFill>
                          <a:effectLst/>
                          <a:latin typeface="Calibri" panose="020F0502020204030204" pitchFamily="34" charset="0"/>
                        </a:rPr>
                        <a:t>AppCert DLLs</a:t>
                      </a:r>
                    </a:p>
                  </a:txBody>
                  <a:tcPr marL="1524" marR="1524" marT="15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300" b="0" i="0" u="none" strike="noStrike">
                          <a:solidFill>
                            <a:schemeClr val="tx1"/>
                          </a:solidFill>
                          <a:effectLst/>
                          <a:latin typeface="Calibri" panose="020F0502020204030204" pitchFamily="34" charset="0"/>
                        </a:rPr>
                        <a:t>Binary Padding</a:t>
                      </a:r>
                    </a:p>
                  </a:txBody>
                  <a:tcPr marL="1524" marR="1524" marT="15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300" b="0" i="0" u="none" strike="noStrike">
                          <a:solidFill>
                            <a:schemeClr val="tx1"/>
                          </a:solidFill>
                          <a:effectLst/>
                          <a:latin typeface="Calibri" panose="020F0502020204030204" pitchFamily="34" charset="0"/>
                        </a:rPr>
                        <a:t>Brute Force</a:t>
                      </a:r>
                    </a:p>
                  </a:txBody>
                  <a:tcPr marL="1524" marR="1524" marT="15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300" b="0" i="0" u="none" strike="noStrike">
                          <a:solidFill>
                            <a:schemeClr val="tx1"/>
                          </a:solidFill>
                          <a:effectLst/>
                          <a:latin typeface="Calibri" panose="020F0502020204030204" pitchFamily="34" charset="0"/>
                        </a:rPr>
                        <a:t>Browser Bookmark Discovery</a:t>
                      </a:r>
                    </a:p>
                  </a:txBody>
                  <a:tcPr marL="1524" marR="1524" marT="15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300" b="0" i="0" u="none" strike="noStrike">
                          <a:solidFill>
                            <a:schemeClr val="tx1"/>
                          </a:solidFill>
                          <a:effectLst/>
                          <a:latin typeface="Calibri" panose="020F0502020204030204" pitchFamily="34" charset="0"/>
                        </a:rPr>
                        <a:t>Distributed Component Object Model</a:t>
                      </a:r>
                    </a:p>
                  </a:txBody>
                  <a:tcPr marL="1524" marR="1524" marT="15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300" b="0" i="0" u="none" strike="noStrike">
                          <a:solidFill>
                            <a:schemeClr val="tx1"/>
                          </a:solidFill>
                          <a:effectLst/>
                          <a:latin typeface="Calibri" panose="020F0502020204030204" pitchFamily="34" charset="0"/>
                        </a:rPr>
                        <a:t>Clipboard Data</a:t>
                      </a:r>
                    </a:p>
                  </a:txBody>
                  <a:tcPr marL="1524" marR="1524" marT="15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300" b="0" i="0" u="none" strike="noStrike">
                          <a:solidFill>
                            <a:schemeClr val="tx1"/>
                          </a:solidFill>
                          <a:effectLst/>
                          <a:latin typeface="Calibri" panose="020F0502020204030204" pitchFamily="34" charset="0"/>
                        </a:rPr>
                        <a:t>Data Encrypted</a:t>
                      </a:r>
                    </a:p>
                  </a:txBody>
                  <a:tcPr marL="1524" marR="1524" marT="15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300" b="0" i="0" u="none" strike="noStrike">
                          <a:solidFill>
                            <a:schemeClr val="tx1"/>
                          </a:solidFill>
                          <a:effectLst/>
                          <a:latin typeface="Calibri" panose="020F0502020204030204" pitchFamily="34" charset="0"/>
                        </a:rPr>
                        <a:t>Connection Proxy</a:t>
                      </a:r>
                    </a:p>
                  </a:txBody>
                  <a:tcPr marL="1524" marR="1524" marT="15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42717737"/>
                  </a:ext>
                </a:extLst>
              </a:tr>
              <a:tr h="78807">
                <a:tc>
                  <a:txBody>
                    <a:bodyPr/>
                    <a:lstStyle/>
                    <a:p>
                      <a:pPr algn="ctr" fontAlgn="ctr"/>
                      <a:r>
                        <a:rPr lang="en-US" sz="300" b="0" i="0" u="none" strike="noStrike">
                          <a:solidFill>
                            <a:schemeClr val="tx1"/>
                          </a:solidFill>
                          <a:effectLst/>
                          <a:latin typeface="Calibri" panose="020F0502020204030204" pitchFamily="34" charset="0"/>
                        </a:rPr>
                        <a:t>Replication Through Removable Media</a:t>
                      </a:r>
                    </a:p>
                  </a:txBody>
                  <a:tcPr marL="1524" marR="1524" marT="15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300" b="0" i="0" u="none" strike="noStrike">
                          <a:solidFill>
                            <a:schemeClr val="tx1"/>
                          </a:solidFill>
                          <a:effectLst/>
                          <a:latin typeface="Calibri" panose="020F0502020204030204" pitchFamily="34" charset="0"/>
                        </a:rPr>
                        <a:t>Compiled HTML File</a:t>
                      </a:r>
                    </a:p>
                  </a:txBody>
                  <a:tcPr marL="1524" marR="1524" marT="15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300" b="0" i="0" u="none" strike="noStrike">
                          <a:solidFill>
                            <a:schemeClr val="tx1"/>
                          </a:solidFill>
                          <a:effectLst/>
                          <a:latin typeface="Calibri" panose="020F0502020204030204" pitchFamily="34" charset="0"/>
                        </a:rPr>
                        <a:t>AppCert DLLs</a:t>
                      </a:r>
                    </a:p>
                  </a:txBody>
                  <a:tcPr marL="1524" marR="1524" marT="15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300" b="0" i="0" u="none" strike="noStrike">
                          <a:solidFill>
                            <a:schemeClr val="tx1"/>
                          </a:solidFill>
                          <a:effectLst/>
                          <a:latin typeface="Calibri" panose="020F0502020204030204" pitchFamily="34" charset="0"/>
                        </a:rPr>
                        <a:t>AppInit DLLs</a:t>
                      </a:r>
                    </a:p>
                  </a:txBody>
                  <a:tcPr marL="1524" marR="1524" marT="15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300" b="0" i="0" u="none" strike="noStrike">
                          <a:solidFill>
                            <a:schemeClr val="tx1"/>
                          </a:solidFill>
                          <a:effectLst/>
                          <a:latin typeface="Calibri" panose="020F0502020204030204" pitchFamily="34" charset="0"/>
                        </a:rPr>
                        <a:t>Bypass User Account Control</a:t>
                      </a:r>
                    </a:p>
                  </a:txBody>
                  <a:tcPr marL="1524" marR="1524" marT="15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300" b="0" i="0" u="none" strike="noStrike">
                          <a:solidFill>
                            <a:schemeClr val="tx1"/>
                          </a:solidFill>
                          <a:effectLst/>
                          <a:latin typeface="Calibri" panose="020F0502020204030204" pitchFamily="34" charset="0"/>
                        </a:rPr>
                        <a:t>Credential Dumping</a:t>
                      </a:r>
                    </a:p>
                  </a:txBody>
                  <a:tcPr marL="1524" marR="1524" marT="15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300" b="0" i="0" u="none" strike="noStrike">
                          <a:solidFill>
                            <a:schemeClr val="tx1"/>
                          </a:solidFill>
                          <a:effectLst/>
                          <a:latin typeface="Calibri" panose="020F0502020204030204" pitchFamily="34" charset="0"/>
                        </a:rPr>
                        <a:t>File and Directory Discovery</a:t>
                      </a:r>
                    </a:p>
                  </a:txBody>
                  <a:tcPr marL="1524" marR="1524" marT="15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300" b="0" i="0" u="none" strike="noStrike">
                          <a:solidFill>
                            <a:schemeClr val="tx1"/>
                          </a:solidFill>
                          <a:effectLst/>
                          <a:latin typeface="Calibri" panose="020F0502020204030204" pitchFamily="34" charset="0"/>
                        </a:rPr>
                        <a:t>Exploitation of Remote Services</a:t>
                      </a:r>
                    </a:p>
                  </a:txBody>
                  <a:tcPr marL="1524" marR="1524" marT="15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300" b="0" i="0" u="none" strike="noStrike">
                          <a:solidFill>
                            <a:schemeClr val="tx1"/>
                          </a:solidFill>
                          <a:effectLst/>
                          <a:latin typeface="Calibri" panose="020F0502020204030204" pitchFamily="34" charset="0"/>
                        </a:rPr>
                        <a:t>Data Staged</a:t>
                      </a:r>
                    </a:p>
                  </a:txBody>
                  <a:tcPr marL="1524" marR="1524" marT="15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300" b="0" i="0" u="none" strike="noStrike">
                          <a:solidFill>
                            <a:schemeClr val="tx1"/>
                          </a:solidFill>
                          <a:effectLst/>
                          <a:latin typeface="Calibri" panose="020F0502020204030204" pitchFamily="34" charset="0"/>
                        </a:rPr>
                        <a:t>Data Transfer Size Limits</a:t>
                      </a:r>
                    </a:p>
                  </a:txBody>
                  <a:tcPr marL="1524" marR="1524" marT="15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300" b="0" i="0" u="none" strike="noStrike">
                          <a:solidFill>
                            <a:schemeClr val="tx1"/>
                          </a:solidFill>
                          <a:effectLst/>
                          <a:latin typeface="Calibri" panose="020F0502020204030204" pitchFamily="34" charset="0"/>
                        </a:rPr>
                        <a:t>Custom Command and Control Protocol</a:t>
                      </a:r>
                    </a:p>
                  </a:txBody>
                  <a:tcPr marL="1524" marR="1524" marT="15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66969089"/>
                  </a:ext>
                </a:extLst>
              </a:tr>
              <a:tr h="78807">
                <a:tc>
                  <a:txBody>
                    <a:bodyPr/>
                    <a:lstStyle/>
                    <a:p>
                      <a:pPr algn="ctr" fontAlgn="ctr"/>
                      <a:r>
                        <a:rPr lang="en-US" sz="300" b="0" i="0" u="none" strike="noStrike">
                          <a:solidFill>
                            <a:schemeClr val="tx1"/>
                          </a:solidFill>
                          <a:effectLst/>
                          <a:latin typeface="Calibri" panose="020F0502020204030204" pitchFamily="34" charset="0"/>
                        </a:rPr>
                        <a:t>Spearphishing Attachment</a:t>
                      </a:r>
                    </a:p>
                  </a:txBody>
                  <a:tcPr marL="1524" marR="1524" marT="15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300" b="0" i="0" u="none" strike="noStrike">
                          <a:solidFill>
                            <a:schemeClr val="tx1"/>
                          </a:solidFill>
                          <a:effectLst/>
                          <a:latin typeface="Calibri" panose="020F0502020204030204" pitchFamily="34" charset="0"/>
                        </a:rPr>
                        <a:t>Control Panel Items</a:t>
                      </a:r>
                    </a:p>
                  </a:txBody>
                  <a:tcPr marL="1524" marR="1524" marT="15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300" b="0" i="0" u="none" strike="noStrike">
                          <a:solidFill>
                            <a:schemeClr val="tx1"/>
                          </a:solidFill>
                          <a:effectLst/>
                          <a:latin typeface="Calibri" panose="020F0502020204030204" pitchFamily="34" charset="0"/>
                        </a:rPr>
                        <a:t>AppInit DLLs</a:t>
                      </a:r>
                    </a:p>
                  </a:txBody>
                  <a:tcPr marL="1524" marR="1524" marT="15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300" b="0" i="0" u="none" strike="noStrike">
                          <a:solidFill>
                            <a:schemeClr val="tx1"/>
                          </a:solidFill>
                          <a:effectLst/>
                          <a:latin typeface="Calibri" panose="020F0502020204030204" pitchFamily="34" charset="0"/>
                        </a:rPr>
                        <a:t>Application Shimming</a:t>
                      </a:r>
                    </a:p>
                  </a:txBody>
                  <a:tcPr marL="1524" marR="1524" marT="15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300" b="0" i="0" u="none" strike="noStrike">
                          <a:solidFill>
                            <a:schemeClr val="tx1"/>
                          </a:solidFill>
                          <a:effectLst/>
                          <a:latin typeface="Calibri" panose="020F0502020204030204" pitchFamily="34" charset="0"/>
                        </a:rPr>
                        <a:t>CMSTP</a:t>
                      </a:r>
                    </a:p>
                  </a:txBody>
                  <a:tcPr marL="1524" marR="1524" marT="15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300" b="0" i="0" u="none" strike="noStrike">
                          <a:solidFill>
                            <a:schemeClr val="tx1"/>
                          </a:solidFill>
                          <a:effectLst/>
                          <a:latin typeface="Calibri" panose="020F0502020204030204" pitchFamily="34" charset="0"/>
                        </a:rPr>
                        <a:t>Credentials in Files</a:t>
                      </a:r>
                    </a:p>
                  </a:txBody>
                  <a:tcPr marL="1524" marR="1524" marT="15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300" b="0" i="0" u="none" strike="noStrike">
                          <a:solidFill>
                            <a:schemeClr val="tx1"/>
                          </a:solidFill>
                          <a:effectLst/>
                          <a:latin typeface="Calibri" panose="020F0502020204030204" pitchFamily="34" charset="0"/>
                        </a:rPr>
                        <a:t>Network Service Scanning</a:t>
                      </a:r>
                    </a:p>
                  </a:txBody>
                  <a:tcPr marL="1524" marR="1524" marT="15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300" b="0" i="0" u="none" strike="noStrike" dirty="0">
                          <a:solidFill>
                            <a:schemeClr val="tx1"/>
                          </a:solidFill>
                          <a:effectLst/>
                          <a:latin typeface="Calibri" panose="020F0502020204030204" pitchFamily="34" charset="0"/>
                        </a:rPr>
                        <a:t>Logon Scripts</a:t>
                      </a:r>
                    </a:p>
                  </a:txBody>
                  <a:tcPr marL="1524" marR="1524" marT="15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300" b="0" i="0" u="none" strike="noStrike" dirty="0">
                          <a:solidFill>
                            <a:schemeClr val="tx1"/>
                          </a:solidFill>
                          <a:effectLst/>
                          <a:latin typeface="Calibri" panose="020F0502020204030204" pitchFamily="34" charset="0"/>
                        </a:rPr>
                        <a:t>Data from Information Repositories</a:t>
                      </a:r>
                    </a:p>
                  </a:txBody>
                  <a:tcPr marL="1524" marR="1524" marT="15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300" b="0" i="0" u="none" strike="noStrike">
                          <a:solidFill>
                            <a:schemeClr val="tx1"/>
                          </a:solidFill>
                          <a:effectLst/>
                          <a:latin typeface="Calibri" panose="020F0502020204030204" pitchFamily="34" charset="0"/>
                        </a:rPr>
                        <a:t>Exfiltration Over Alternative Protocol</a:t>
                      </a:r>
                    </a:p>
                  </a:txBody>
                  <a:tcPr marL="1524" marR="1524" marT="15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300" b="0" i="0" u="none" strike="noStrike">
                          <a:solidFill>
                            <a:schemeClr val="tx1"/>
                          </a:solidFill>
                          <a:effectLst/>
                          <a:latin typeface="Calibri" panose="020F0502020204030204" pitchFamily="34" charset="0"/>
                        </a:rPr>
                        <a:t>Custom Cryptographic Protocol</a:t>
                      </a:r>
                    </a:p>
                  </a:txBody>
                  <a:tcPr marL="1524" marR="1524" marT="15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66864623"/>
                  </a:ext>
                </a:extLst>
              </a:tr>
              <a:tr h="117565">
                <a:tc>
                  <a:txBody>
                    <a:bodyPr/>
                    <a:lstStyle/>
                    <a:p>
                      <a:pPr algn="ctr" fontAlgn="ctr"/>
                      <a:r>
                        <a:rPr lang="en-US" sz="300" b="0" i="0" u="none" strike="noStrike">
                          <a:solidFill>
                            <a:schemeClr val="tx1"/>
                          </a:solidFill>
                          <a:effectLst/>
                          <a:latin typeface="Calibri" panose="020F0502020204030204" pitchFamily="34" charset="0"/>
                        </a:rPr>
                        <a:t>Spearphishing Link</a:t>
                      </a:r>
                    </a:p>
                  </a:txBody>
                  <a:tcPr marL="1524" marR="1524" marT="15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300" b="0" i="0" u="none" strike="noStrike">
                          <a:solidFill>
                            <a:schemeClr val="tx1"/>
                          </a:solidFill>
                          <a:effectLst/>
                          <a:latin typeface="Calibri" panose="020F0502020204030204" pitchFamily="34" charset="0"/>
                        </a:rPr>
                        <a:t>Dynamic Data Exchange</a:t>
                      </a:r>
                    </a:p>
                  </a:txBody>
                  <a:tcPr marL="1524" marR="1524" marT="15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300" b="0" i="0" u="none" strike="noStrike">
                          <a:solidFill>
                            <a:schemeClr val="tx1"/>
                          </a:solidFill>
                          <a:effectLst/>
                          <a:latin typeface="Calibri" panose="020F0502020204030204" pitchFamily="34" charset="0"/>
                        </a:rPr>
                        <a:t>Application Shimming</a:t>
                      </a:r>
                    </a:p>
                  </a:txBody>
                  <a:tcPr marL="1524" marR="1524" marT="15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300" b="0" i="0" u="none" strike="noStrike">
                          <a:solidFill>
                            <a:schemeClr val="tx1"/>
                          </a:solidFill>
                          <a:effectLst/>
                          <a:latin typeface="Calibri" panose="020F0502020204030204" pitchFamily="34" charset="0"/>
                        </a:rPr>
                        <a:t>Bypass User Account Control</a:t>
                      </a:r>
                    </a:p>
                  </a:txBody>
                  <a:tcPr marL="1524" marR="1524" marT="15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300" b="0" i="0" u="none" strike="noStrike">
                          <a:solidFill>
                            <a:schemeClr val="tx1"/>
                          </a:solidFill>
                          <a:effectLst/>
                          <a:latin typeface="Calibri" panose="020F0502020204030204" pitchFamily="34" charset="0"/>
                        </a:rPr>
                        <a:t>Clear Command History</a:t>
                      </a:r>
                    </a:p>
                  </a:txBody>
                  <a:tcPr marL="1524" marR="1524" marT="15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300" b="0" i="0" u="none" strike="noStrike">
                          <a:solidFill>
                            <a:schemeClr val="tx1"/>
                          </a:solidFill>
                          <a:effectLst/>
                          <a:latin typeface="Calibri" panose="020F0502020204030204" pitchFamily="34" charset="0"/>
                        </a:rPr>
                        <a:t>Credentials in Registry</a:t>
                      </a:r>
                    </a:p>
                  </a:txBody>
                  <a:tcPr marL="1524" marR="1524" marT="15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300" b="0" i="0" u="none" strike="noStrike">
                          <a:solidFill>
                            <a:schemeClr val="tx1"/>
                          </a:solidFill>
                          <a:effectLst/>
                          <a:latin typeface="Calibri" panose="020F0502020204030204" pitchFamily="34" charset="0"/>
                        </a:rPr>
                        <a:t>Network Share Discovery</a:t>
                      </a:r>
                    </a:p>
                  </a:txBody>
                  <a:tcPr marL="1524" marR="1524" marT="15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300" b="0" i="0" u="none" strike="noStrike">
                          <a:solidFill>
                            <a:schemeClr val="tx1"/>
                          </a:solidFill>
                          <a:effectLst/>
                          <a:latin typeface="Calibri" panose="020F0502020204030204" pitchFamily="34" charset="0"/>
                        </a:rPr>
                        <a:t>Pass the Hash</a:t>
                      </a:r>
                    </a:p>
                  </a:txBody>
                  <a:tcPr marL="1524" marR="1524" marT="15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300" b="0" i="0" u="none" strike="noStrike">
                          <a:solidFill>
                            <a:schemeClr val="tx1"/>
                          </a:solidFill>
                          <a:effectLst/>
                          <a:latin typeface="Calibri" panose="020F0502020204030204" pitchFamily="34" charset="0"/>
                        </a:rPr>
                        <a:t>Data from Local System</a:t>
                      </a:r>
                    </a:p>
                  </a:txBody>
                  <a:tcPr marL="1524" marR="1524" marT="15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300" b="0" i="0" u="none" strike="noStrike">
                          <a:solidFill>
                            <a:schemeClr val="tx1"/>
                          </a:solidFill>
                          <a:effectLst/>
                          <a:latin typeface="Calibri" panose="020F0502020204030204" pitchFamily="34" charset="0"/>
                        </a:rPr>
                        <a:t>Exfiltration Over Command and Control Channel</a:t>
                      </a:r>
                    </a:p>
                  </a:txBody>
                  <a:tcPr marL="1524" marR="1524" marT="15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300" b="0" i="0" u="none" strike="noStrike">
                          <a:solidFill>
                            <a:schemeClr val="tx1"/>
                          </a:solidFill>
                          <a:effectLst/>
                          <a:latin typeface="Calibri" panose="020F0502020204030204" pitchFamily="34" charset="0"/>
                        </a:rPr>
                        <a:t>Data Encoding</a:t>
                      </a:r>
                    </a:p>
                  </a:txBody>
                  <a:tcPr marL="1524" marR="1524" marT="15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16610802"/>
                  </a:ext>
                </a:extLst>
              </a:tr>
              <a:tr h="78807">
                <a:tc>
                  <a:txBody>
                    <a:bodyPr/>
                    <a:lstStyle/>
                    <a:p>
                      <a:pPr algn="ctr" fontAlgn="ctr"/>
                      <a:r>
                        <a:rPr lang="en-US" sz="300" b="0" i="0" u="none" strike="noStrike">
                          <a:solidFill>
                            <a:schemeClr val="tx1"/>
                          </a:solidFill>
                          <a:effectLst/>
                          <a:latin typeface="Calibri" panose="020F0502020204030204" pitchFamily="34" charset="0"/>
                        </a:rPr>
                        <a:t>Spearphishing via Service</a:t>
                      </a:r>
                    </a:p>
                  </a:txBody>
                  <a:tcPr marL="1524" marR="1524" marT="15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300" b="0" i="0" u="none" strike="noStrike">
                          <a:solidFill>
                            <a:schemeClr val="tx1"/>
                          </a:solidFill>
                          <a:effectLst/>
                          <a:latin typeface="Calibri" panose="020F0502020204030204" pitchFamily="34" charset="0"/>
                        </a:rPr>
                        <a:t>Execution through API</a:t>
                      </a:r>
                    </a:p>
                  </a:txBody>
                  <a:tcPr marL="1524" marR="1524" marT="15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300" b="0" i="0" u="none" strike="noStrike">
                          <a:solidFill>
                            <a:schemeClr val="tx1"/>
                          </a:solidFill>
                          <a:effectLst/>
                          <a:latin typeface="Calibri" panose="020F0502020204030204" pitchFamily="34" charset="0"/>
                        </a:rPr>
                        <a:t>Authentication Package</a:t>
                      </a:r>
                    </a:p>
                  </a:txBody>
                  <a:tcPr marL="1524" marR="1524" marT="15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300" b="0" i="0" u="none" strike="noStrike">
                          <a:solidFill>
                            <a:schemeClr val="tx1"/>
                          </a:solidFill>
                          <a:effectLst/>
                          <a:latin typeface="Calibri" panose="020F0502020204030204" pitchFamily="34" charset="0"/>
                        </a:rPr>
                        <a:t>DLL Search Order Hijacking</a:t>
                      </a:r>
                    </a:p>
                  </a:txBody>
                  <a:tcPr marL="1524" marR="1524" marT="15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300" b="0" i="0" u="none" strike="noStrike">
                          <a:solidFill>
                            <a:schemeClr val="tx1"/>
                          </a:solidFill>
                          <a:effectLst/>
                          <a:latin typeface="Calibri" panose="020F0502020204030204" pitchFamily="34" charset="0"/>
                        </a:rPr>
                        <a:t>Code Signing</a:t>
                      </a:r>
                    </a:p>
                  </a:txBody>
                  <a:tcPr marL="1524" marR="1524" marT="15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300" b="0" i="0" u="none" strike="noStrike">
                          <a:solidFill>
                            <a:schemeClr val="tx1"/>
                          </a:solidFill>
                          <a:effectLst/>
                          <a:latin typeface="Calibri" panose="020F0502020204030204" pitchFamily="34" charset="0"/>
                        </a:rPr>
                        <a:t>Exploitation for Credential Access</a:t>
                      </a:r>
                    </a:p>
                  </a:txBody>
                  <a:tcPr marL="1524" marR="1524" marT="15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300" b="0" i="0" u="none" strike="noStrike">
                          <a:solidFill>
                            <a:schemeClr val="tx1"/>
                          </a:solidFill>
                          <a:effectLst/>
                          <a:latin typeface="Calibri" panose="020F0502020204030204" pitchFamily="34" charset="0"/>
                        </a:rPr>
                        <a:t>Network Sniffing</a:t>
                      </a:r>
                    </a:p>
                  </a:txBody>
                  <a:tcPr marL="1524" marR="1524" marT="15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300" b="0" i="0" u="none" strike="noStrike">
                          <a:solidFill>
                            <a:schemeClr val="tx1"/>
                          </a:solidFill>
                          <a:effectLst/>
                          <a:latin typeface="Calibri" panose="020F0502020204030204" pitchFamily="34" charset="0"/>
                        </a:rPr>
                        <a:t>Pass the Ticket</a:t>
                      </a:r>
                    </a:p>
                  </a:txBody>
                  <a:tcPr marL="1524" marR="1524" marT="15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300" b="0" i="0" u="none" strike="noStrike">
                          <a:solidFill>
                            <a:schemeClr val="tx1"/>
                          </a:solidFill>
                          <a:effectLst/>
                          <a:latin typeface="Calibri" panose="020F0502020204030204" pitchFamily="34" charset="0"/>
                        </a:rPr>
                        <a:t>Data from Network Shared Drive</a:t>
                      </a:r>
                    </a:p>
                  </a:txBody>
                  <a:tcPr marL="1524" marR="1524" marT="15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300" b="0" i="0" u="none" strike="noStrike">
                          <a:solidFill>
                            <a:schemeClr val="tx1"/>
                          </a:solidFill>
                          <a:effectLst/>
                          <a:latin typeface="Calibri" panose="020F0502020204030204" pitchFamily="34" charset="0"/>
                        </a:rPr>
                        <a:t>Exfiltration Over Other Network Medium</a:t>
                      </a:r>
                    </a:p>
                  </a:txBody>
                  <a:tcPr marL="1524" marR="1524" marT="15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300" b="0" i="0" u="none" strike="noStrike">
                          <a:solidFill>
                            <a:schemeClr val="tx1"/>
                          </a:solidFill>
                          <a:effectLst/>
                          <a:latin typeface="Calibri" panose="020F0502020204030204" pitchFamily="34" charset="0"/>
                        </a:rPr>
                        <a:t>Data Obfuscation</a:t>
                      </a:r>
                    </a:p>
                  </a:txBody>
                  <a:tcPr marL="1524" marR="1524" marT="15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60206154"/>
                  </a:ext>
                </a:extLst>
              </a:tr>
              <a:tr h="78807">
                <a:tc>
                  <a:txBody>
                    <a:bodyPr/>
                    <a:lstStyle/>
                    <a:p>
                      <a:pPr algn="ctr" fontAlgn="ctr"/>
                      <a:r>
                        <a:rPr lang="en-US" sz="300" b="0" i="0" u="none" strike="noStrike">
                          <a:solidFill>
                            <a:schemeClr val="tx1"/>
                          </a:solidFill>
                          <a:effectLst/>
                          <a:latin typeface="Calibri" panose="020F0502020204030204" pitchFamily="34" charset="0"/>
                        </a:rPr>
                        <a:t>Supply Chain Compromise</a:t>
                      </a:r>
                    </a:p>
                  </a:txBody>
                  <a:tcPr marL="1524" marR="1524" marT="15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300" b="0" i="0" u="none" strike="noStrike">
                          <a:solidFill>
                            <a:schemeClr val="tx1"/>
                          </a:solidFill>
                          <a:effectLst/>
                          <a:latin typeface="Calibri" panose="020F0502020204030204" pitchFamily="34" charset="0"/>
                        </a:rPr>
                        <a:t>Execution through Module Load</a:t>
                      </a:r>
                    </a:p>
                  </a:txBody>
                  <a:tcPr marL="1524" marR="1524" marT="15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300" b="0" i="0" u="none" strike="noStrike">
                          <a:solidFill>
                            <a:schemeClr val="tx1"/>
                          </a:solidFill>
                          <a:effectLst/>
                          <a:latin typeface="Calibri" panose="020F0502020204030204" pitchFamily="34" charset="0"/>
                        </a:rPr>
                        <a:t>BITS Jobs</a:t>
                      </a:r>
                    </a:p>
                  </a:txBody>
                  <a:tcPr marL="1524" marR="1524" marT="15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300" b="0" i="0" u="none" strike="noStrike">
                          <a:solidFill>
                            <a:schemeClr val="tx1"/>
                          </a:solidFill>
                          <a:effectLst/>
                          <a:latin typeface="Calibri" panose="020F0502020204030204" pitchFamily="34" charset="0"/>
                        </a:rPr>
                        <a:t>Dylib Hijacking</a:t>
                      </a:r>
                    </a:p>
                  </a:txBody>
                  <a:tcPr marL="1524" marR="1524" marT="15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300" b="0" i="0" u="none" strike="noStrike">
                          <a:solidFill>
                            <a:schemeClr val="tx1"/>
                          </a:solidFill>
                          <a:effectLst/>
                          <a:latin typeface="Calibri" panose="020F0502020204030204" pitchFamily="34" charset="0"/>
                        </a:rPr>
                        <a:t>Compiled HTML File</a:t>
                      </a:r>
                    </a:p>
                  </a:txBody>
                  <a:tcPr marL="1524" marR="1524" marT="15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300" b="0" i="0" u="none" strike="noStrike">
                          <a:solidFill>
                            <a:schemeClr val="tx1"/>
                          </a:solidFill>
                          <a:effectLst/>
                          <a:latin typeface="Calibri" panose="020F0502020204030204" pitchFamily="34" charset="0"/>
                        </a:rPr>
                        <a:t>Forced Authentication</a:t>
                      </a:r>
                    </a:p>
                  </a:txBody>
                  <a:tcPr marL="1524" marR="1524" marT="15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300" b="0" i="0" u="none" strike="noStrike">
                          <a:solidFill>
                            <a:schemeClr val="tx1"/>
                          </a:solidFill>
                          <a:effectLst/>
                          <a:latin typeface="Calibri" panose="020F0502020204030204" pitchFamily="34" charset="0"/>
                        </a:rPr>
                        <a:t>Password Policy Discovery</a:t>
                      </a:r>
                    </a:p>
                  </a:txBody>
                  <a:tcPr marL="1524" marR="1524" marT="15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300" b="0" i="0" u="none" strike="noStrike">
                          <a:solidFill>
                            <a:schemeClr val="tx1"/>
                          </a:solidFill>
                          <a:effectLst/>
                          <a:latin typeface="Calibri" panose="020F0502020204030204" pitchFamily="34" charset="0"/>
                        </a:rPr>
                        <a:t>Remote Desktop Protocol</a:t>
                      </a:r>
                    </a:p>
                  </a:txBody>
                  <a:tcPr marL="1524" marR="1524" marT="15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300" b="0" i="0" u="none" strike="noStrike" dirty="0">
                          <a:solidFill>
                            <a:schemeClr val="tx1"/>
                          </a:solidFill>
                          <a:effectLst/>
                          <a:latin typeface="Calibri" panose="020F0502020204030204" pitchFamily="34" charset="0"/>
                        </a:rPr>
                        <a:t>Data from Removable Media</a:t>
                      </a:r>
                    </a:p>
                  </a:txBody>
                  <a:tcPr marL="1524" marR="1524" marT="15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300" b="0" i="0" u="none" strike="noStrike">
                          <a:solidFill>
                            <a:schemeClr val="tx1"/>
                          </a:solidFill>
                          <a:effectLst/>
                          <a:latin typeface="Calibri" panose="020F0502020204030204" pitchFamily="34" charset="0"/>
                        </a:rPr>
                        <a:t>Exfiltration Over Physical Medium</a:t>
                      </a:r>
                    </a:p>
                  </a:txBody>
                  <a:tcPr marL="1524" marR="1524" marT="15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300" b="0" i="0" u="none" strike="noStrike">
                          <a:solidFill>
                            <a:schemeClr val="tx1"/>
                          </a:solidFill>
                          <a:effectLst/>
                          <a:latin typeface="Calibri" panose="020F0502020204030204" pitchFamily="34" charset="0"/>
                        </a:rPr>
                        <a:t>Domain Fronting</a:t>
                      </a:r>
                    </a:p>
                  </a:txBody>
                  <a:tcPr marL="1524" marR="1524" marT="15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59916433"/>
                  </a:ext>
                </a:extLst>
              </a:tr>
              <a:tr h="78807">
                <a:tc>
                  <a:txBody>
                    <a:bodyPr/>
                    <a:lstStyle/>
                    <a:p>
                      <a:pPr algn="ctr" fontAlgn="ctr"/>
                      <a:r>
                        <a:rPr lang="en-US" sz="300" b="0" i="0" u="none" strike="noStrike">
                          <a:solidFill>
                            <a:schemeClr val="tx1"/>
                          </a:solidFill>
                          <a:effectLst/>
                          <a:latin typeface="Calibri" panose="020F0502020204030204" pitchFamily="34" charset="0"/>
                        </a:rPr>
                        <a:t>Trusted Relationship</a:t>
                      </a:r>
                    </a:p>
                  </a:txBody>
                  <a:tcPr marL="1524" marR="1524" marT="15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300" b="0" i="0" u="none" strike="noStrike">
                          <a:solidFill>
                            <a:schemeClr val="tx1"/>
                          </a:solidFill>
                          <a:effectLst/>
                          <a:latin typeface="Calibri" panose="020F0502020204030204" pitchFamily="34" charset="0"/>
                        </a:rPr>
                        <a:t>Exploitation for Client Execution</a:t>
                      </a:r>
                    </a:p>
                  </a:txBody>
                  <a:tcPr marL="1524" marR="1524" marT="15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300" b="0" i="0" u="none" strike="noStrike">
                          <a:solidFill>
                            <a:schemeClr val="tx1"/>
                          </a:solidFill>
                          <a:effectLst/>
                          <a:latin typeface="Calibri" panose="020F0502020204030204" pitchFamily="34" charset="0"/>
                        </a:rPr>
                        <a:t>Bootkit</a:t>
                      </a:r>
                    </a:p>
                  </a:txBody>
                  <a:tcPr marL="1524" marR="1524" marT="15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300" b="0" i="0" u="none" strike="noStrike">
                          <a:solidFill>
                            <a:schemeClr val="tx1"/>
                          </a:solidFill>
                          <a:effectLst/>
                          <a:latin typeface="Calibri" panose="020F0502020204030204" pitchFamily="34" charset="0"/>
                        </a:rPr>
                        <a:t>Exploitation for Privilege Escalation</a:t>
                      </a:r>
                    </a:p>
                  </a:txBody>
                  <a:tcPr marL="1524" marR="1524" marT="15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300" b="0" i="0" u="none" strike="noStrike">
                          <a:solidFill>
                            <a:schemeClr val="tx1"/>
                          </a:solidFill>
                          <a:effectLst/>
                          <a:latin typeface="Calibri" panose="020F0502020204030204" pitchFamily="34" charset="0"/>
                        </a:rPr>
                        <a:t>Component Firmware</a:t>
                      </a:r>
                    </a:p>
                  </a:txBody>
                  <a:tcPr marL="1524" marR="1524" marT="15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300" b="0" i="0" u="none" strike="noStrike">
                          <a:solidFill>
                            <a:schemeClr val="tx1"/>
                          </a:solidFill>
                          <a:effectLst/>
                          <a:latin typeface="Calibri" panose="020F0502020204030204" pitchFamily="34" charset="0"/>
                        </a:rPr>
                        <a:t>Hooking</a:t>
                      </a:r>
                    </a:p>
                  </a:txBody>
                  <a:tcPr marL="1524" marR="1524" marT="15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300" b="0" i="0" u="none" strike="noStrike" dirty="0">
                          <a:solidFill>
                            <a:schemeClr val="tx1"/>
                          </a:solidFill>
                          <a:effectLst/>
                          <a:latin typeface="Calibri" panose="020F0502020204030204" pitchFamily="34" charset="0"/>
                        </a:rPr>
                        <a:t>Peripheral Device Discovery</a:t>
                      </a:r>
                    </a:p>
                  </a:txBody>
                  <a:tcPr marL="1524" marR="1524" marT="15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300" b="0" i="0" u="none" strike="noStrike">
                          <a:solidFill>
                            <a:schemeClr val="tx1"/>
                          </a:solidFill>
                          <a:effectLst/>
                          <a:latin typeface="Calibri" panose="020F0502020204030204" pitchFamily="34" charset="0"/>
                        </a:rPr>
                        <a:t>Remote File Copy</a:t>
                      </a:r>
                    </a:p>
                  </a:txBody>
                  <a:tcPr marL="1524" marR="1524" marT="15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300" b="0" i="0" u="none" strike="noStrike">
                          <a:solidFill>
                            <a:schemeClr val="tx1"/>
                          </a:solidFill>
                          <a:effectLst/>
                          <a:latin typeface="Calibri" panose="020F0502020204030204" pitchFamily="34" charset="0"/>
                        </a:rPr>
                        <a:t>Email Collection</a:t>
                      </a:r>
                    </a:p>
                  </a:txBody>
                  <a:tcPr marL="1524" marR="1524" marT="15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300" b="0" i="0" u="none" strike="noStrike">
                          <a:solidFill>
                            <a:schemeClr val="tx1"/>
                          </a:solidFill>
                          <a:effectLst/>
                          <a:latin typeface="Calibri" panose="020F0502020204030204" pitchFamily="34" charset="0"/>
                        </a:rPr>
                        <a:t>Scheduled Transfer</a:t>
                      </a:r>
                    </a:p>
                  </a:txBody>
                  <a:tcPr marL="1524" marR="1524" marT="15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300" b="0" i="0" u="none" strike="noStrike">
                          <a:solidFill>
                            <a:schemeClr val="tx1"/>
                          </a:solidFill>
                          <a:effectLst/>
                          <a:latin typeface="Calibri" panose="020F0502020204030204" pitchFamily="34" charset="0"/>
                        </a:rPr>
                        <a:t>Fallback Channels</a:t>
                      </a:r>
                    </a:p>
                  </a:txBody>
                  <a:tcPr marL="1524" marR="1524" marT="15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59463104"/>
                  </a:ext>
                </a:extLst>
              </a:tr>
              <a:tr h="78807">
                <a:tc>
                  <a:txBody>
                    <a:bodyPr/>
                    <a:lstStyle/>
                    <a:p>
                      <a:pPr algn="ctr" fontAlgn="ctr"/>
                      <a:r>
                        <a:rPr lang="en-US" sz="300" b="0" i="0" u="none" strike="noStrike">
                          <a:solidFill>
                            <a:schemeClr val="tx1"/>
                          </a:solidFill>
                          <a:effectLst/>
                          <a:latin typeface="Calibri" panose="020F0502020204030204" pitchFamily="34" charset="0"/>
                        </a:rPr>
                        <a:t>Valid Accounts</a:t>
                      </a:r>
                    </a:p>
                  </a:txBody>
                  <a:tcPr marL="1524" marR="1524" marT="15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US" sz="300" b="0" i="0" u="none" strike="noStrike">
                          <a:solidFill>
                            <a:schemeClr val="tx1"/>
                          </a:solidFill>
                          <a:effectLst/>
                          <a:latin typeface="Calibri" panose="020F0502020204030204" pitchFamily="34" charset="0"/>
                        </a:rPr>
                        <a:t>Graphical User Interface</a:t>
                      </a:r>
                    </a:p>
                  </a:txBody>
                  <a:tcPr marL="1524" marR="1524" marT="15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300" b="0" i="0" u="none" strike="noStrike">
                          <a:solidFill>
                            <a:schemeClr val="tx1"/>
                          </a:solidFill>
                          <a:effectLst/>
                          <a:latin typeface="Calibri" panose="020F0502020204030204" pitchFamily="34" charset="0"/>
                        </a:rPr>
                        <a:t>Browser Extensions</a:t>
                      </a:r>
                    </a:p>
                  </a:txBody>
                  <a:tcPr marL="1524" marR="1524" marT="15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300" b="0" i="0" u="none" strike="noStrike">
                          <a:solidFill>
                            <a:schemeClr val="tx1"/>
                          </a:solidFill>
                          <a:effectLst/>
                          <a:latin typeface="Calibri" panose="020F0502020204030204" pitchFamily="34" charset="0"/>
                        </a:rPr>
                        <a:t>Extra Window Memory Injection</a:t>
                      </a:r>
                    </a:p>
                  </a:txBody>
                  <a:tcPr marL="1524" marR="1524" marT="15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300" b="0" i="0" u="none" strike="noStrike" dirty="0">
                          <a:solidFill>
                            <a:schemeClr val="tx1"/>
                          </a:solidFill>
                          <a:effectLst/>
                          <a:latin typeface="Calibri" panose="020F0502020204030204" pitchFamily="34" charset="0"/>
                        </a:rPr>
                        <a:t>Component Object Model Hijacking</a:t>
                      </a:r>
                    </a:p>
                  </a:txBody>
                  <a:tcPr marL="1524" marR="1524" marT="15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300" b="0" i="0" u="none" strike="noStrike" dirty="0">
                          <a:solidFill>
                            <a:schemeClr val="tx1"/>
                          </a:solidFill>
                          <a:effectLst/>
                          <a:latin typeface="Calibri" panose="020F0502020204030204" pitchFamily="34" charset="0"/>
                        </a:rPr>
                        <a:t>Input Capture</a:t>
                      </a:r>
                    </a:p>
                  </a:txBody>
                  <a:tcPr marL="1524" marR="1524" marT="15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300" b="0" i="0" u="none" strike="noStrike">
                          <a:solidFill>
                            <a:schemeClr val="tx1"/>
                          </a:solidFill>
                          <a:effectLst/>
                          <a:latin typeface="Calibri" panose="020F0502020204030204" pitchFamily="34" charset="0"/>
                        </a:rPr>
                        <a:t>Permission Groups Discovery</a:t>
                      </a:r>
                    </a:p>
                  </a:txBody>
                  <a:tcPr marL="1524" marR="1524" marT="15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300" b="0" i="0" u="none" strike="noStrike">
                          <a:solidFill>
                            <a:schemeClr val="tx1"/>
                          </a:solidFill>
                          <a:effectLst/>
                          <a:latin typeface="Calibri" panose="020F0502020204030204" pitchFamily="34" charset="0"/>
                        </a:rPr>
                        <a:t>Remote Services</a:t>
                      </a:r>
                    </a:p>
                  </a:txBody>
                  <a:tcPr marL="1524" marR="1524" marT="15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300" b="0" i="0" u="none" strike="noStrike">
                          <a:solidFill>
                            <a:schemeClr val="tx1"/>
                          </a:solidFill>
                          <a:effectLst/>
                          <a:latin typeface="Calibri" panose="020F0502020204030204" pitchFamily="34" charset="0"/>
                        </a:rPr>
                        <a:t>Input Capture</a:t>
                      </a:r>
                    </a:p>
                  </a:txBody>
                  <a:tcPr marL="1524" marR="1524" marT="15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n-US" sz="300" b="0" i="0" u="none" strike="noStrike">
                        <a:solidFill>
                          <a:schemeClr val="tx1"/>
                        </a:solidFill>
                        <a:effectLst/>
                        <a:latin typeface="Arial" panose="020B0604020202020204" pitchFamily="34" charset="0"/>
                      </a:endParaRPr>
                    </a:p>
                  </a:txBody>
                  <a:tcPr marL="1524" marR="1524" marT="15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ctr"/>
                      <a:r>
                        <a:rPr lang="en-US" sz="300" b="0" i="0" u="none" strike="noStrike">
                          <a:solidFill>
                            <a:schemeClr val="tx1"/>
                          </a:solidFill>
                          <a:effectLst/>
                          <a:latin typeface="Calibri" panose="020F0502020204030204" pitchFamily="34" charset="0"/>
                        </a:rPr>
                        <a:t>Multi-Stage Channels</a:t>
                      </a:r>
                    </a:p>
                  </a:txBody>
                  <a:tcPr marL="1524" marR="1524" marT="15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75691513"/>
                  </a:ext>
                </a:extLst>
              </a:tr>
              <a:tr h="78807">
                <a:tc>
                  <a:txBody>
                    <a:bodyPr/>
                    <a:lstStyle/>
                    <a:p>
                      <a:pPr algn="ctr" fontAlgn="ctr"/>
                      <a:endParaRPr lang="en-US" sz="300" b="0" i="0" u="none" strike="noStrike">
                        <a:solidFill>
                          <a:schemeClr val="tx1"/>
                        </a:solidFill>
                        <a:effectLst/>
                        <a:latin typeface="Arial" panose="020B0604020202020204" pitchFamily="34" charset="0"/>
                      </a:endParaRPr>
                    </a:p>
                  </a:txBody>
                  <a:tcPr marL="1524" marR="1524" marT="1524"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ctr"/>
                      <a:r>
                        <a:rPr lang="en-US" sz="300" b="0" i="0" u="none" strike="noStrike">
                          <a:solidFill>
                            <a:schemeClr val="tx1"/>
                          </a:solidFill>
                          <a:effectLst/>
                          <a:latin typeface="Calibri" panose="020F0502020204030204" pitchFamily="34" charset="0"/>
                        </a:rPr>
                        <a:t>InstallUtil</a:t>
                      </a:r>
                    </a:p>
                  </a:txBody>
                  <a:tcPr marL="1524" marR="1524" marT="15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300" b="0" i="0" u="none" strike="noStrike">
                          <a:solidFill>
                            <a:schemeClr val="tx1"/>
                          </a:solidFill>
                          <a:effectLst/>
                          <a:latin typeface="Calibri" panose="020F0502020204030204" pitchFamily="34" charset="0"/>
                        </a:rPr>
                        <a:t>Change Default File Association</a:t>
                      </a:r>
                    </a:p>
                  </a:txBody>
                  <a:tcPr marL="1524" marR="1524" marT="15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300" b="0" i="0" u="none" strike="noStrike">
                          <a:solidFill>
                            <a:schemeClr val="tx1"/>
                          </a:solidFill>
                          <a:effectLst/>
                          <a:latin typeface="Calibri" panose="020F0502020204030204" pitchFamily="34" charset="0"/>
                        </a:rPr>
                        <a:t>File System Permissions Weakness</a:t>
                      </a:r>
                    </a:p>
                  </a:txBody>
                  <a:tcPr marL="1524" marR="1524" marT="15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300" b="0" i="0" u="none" strike="noStrike">
                          <a:solidFill>
                            <a:schemeClr val="tx1"/>
                          </a:solidFill>
                          <a:effectLst/>
                          <a:latin typeface="Calibri" panose="020F0502020204030204" pitchFamily="34" charset="0"/>
                        </a:rPr>
                        <a:t>Control Panel Items</a:t>
                      </a:r>
                    </a:p>
                  </a:txBody>
                  <a:tcPr marL="1524" marR="1524" marT="15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300" b="0" i="0" u="none" strike="noStrike">
                          <a:solidFill>
                            <a:schemeClr val="tx1"/>
                          </a:solidFill>
                          <a:effectLst/>
                          <a:latin typeface="Calibri" panose="020F0502020204030204" pitchFamily="34" charset="0"/>
                        </a:rPr>
                        <a:t>Input Prompt</a:t>
                      </a:r>
                    </a:p>
                  </a:txBody>
                  <a:tcPr marL="1524" marR="1524" marT="15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300" b="0" i="0" u="none" strike="noStrike">
                          <a:solidFill>
                            <a:schemeClr val="tx1"/>
                          </a:solidFill>
                          <a:effectLst/>
                          <a:latin typeface="Calibri" panose="020F0502020204030204" pitchFamily="34" charset="0"/>
                        </a:rPr>
                        <a:t>Process Discovery</a:t>
                      </a:r>
                    </a:p>
                  </a:txBody>
                  <a:tcPr marL="1524" marR="1524" marT="15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300" b="0" i="0" u="none" strike="noStrike">
                          <a:solidFill>
                            <a:schemeClr val="tx1"/>
                          </a:solidFill>
                          <a:effectLst/>
                          <a:latin typeface="Calibri" panose="020F0502020204030204" pitchFamily="34" charset="0"/>
                        </a:rPr>
                        <a:t>Replication Through Removable Media</a:t>
                      </a:r>
                    </a:p>
                  </a:txBody>
                  <a:tcPr marL="1524" marR="1524" marT="15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300" b="0" i="0" u="none" strike="noStrike">
                          <a:solidFill>
                            <a:schemeClr val="tx1"/>
                          </a:solidFill>
                          <a:effectLst/>
                          <a:latin typeface="Calibri" panose="020F0502020204030204" pitchFamily="34" charset="0"/>
                        </a:rPr>
                        <a:t>Man in the Browser</a:t>
                      </a:r>
                    </a:p>
                  </a:txBody>
                  <a:tcPr marL="1524" marR="1524" marT="15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300" b="0" i="0" u="none" strike="noStrike">
                        <a:solidFill>
                          <a:schemeClr val="tx1"/>
                        </a:solidFill>
                        <a:effectLst/>
                        <a:latin typeface="Arial" panose="020B0604020202020204" pitchFamily="34" charset="0"/>
                      </a:endParaRPr>
                    </a:p>
                  </a:txBody>
                  <a:tcPr marL="1524" marR="1524" marT="15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300" b="0" i="0" u="none" strike="noStrike">
                          <a:solidFill>
                            <a:schemeClr val="tx1"/>
                          </a:solidFill>
                          <a:effectLst/>
                          <a:latin typeface="Calibri" panose="020F0502020204030204" pitchFamily="34" charset="0"/>
                        </a:rPr>
                        <a:t>Multi-hop Proxy</a:t>
                      </a:r>
                    </a:p>
                  </a:txBody>
                  <a:tcPr marL="1524" marR="1524" marT="15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40246752"/>
                  </a:ext>
                </a:extLst>
              </a:tr>
              <a:tr h="78807">
                <a:tc>
                  <a:txBody>
                    <a:bodyPr/>
                    <a:lstStyle/>
                    <a:p>
                      <a:pPr algn="ctr" fontAlgn="ctr"/>
                      <a:endParaRPr lang="en-US" sz="300" b="0" i="0" u="none" strike="noStrike">
                        <a:solidFill>
                          <a:schemeClr val="tx1"/>
                        </a:solidFill>
                        <a:effectLst/>
                        <a:latin typeface="Arial" panose="020B0604020202020204" pitchFamily="34" charset="0"/>
                      </a:endParaRPr>
                    </a:p>
                  </a:txBody>
                  <a:tcPr marL="1524" marR="1524" marT="1524"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300" b="0" i="0" u="none" strike="noStrike">
                          <a:solidFill>
                            <a:schemeClr val="tx1"/>
                          </a:solidFill>
                          <a:effectLst/>
                          <a:latin typeface="Calibri" panose="020F0502020204030204" pitchFamily="34" charset="0"/>
                        </a:rPr>
                        <a:t>LSASS Driver</a:t>
                      </a:r>
                    </a:p>
                  </a:txBody>
                  <a:tcPr marL="1524" marR="1524" marT="15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300" b="0" i="0" u="none" strike="noStrike">
                          <a:solidFill>
                            <a:schemeClr val="tx1"/>
                          </a:solidFill>
                          <a:effectLst/>
                          <a:latin typeface="Calibri" panose="020F0502020204030204" pitchFamily="34" charset="0"/>
                        </a:rPr>
                        <a:t>Component Firmware</a:t>
                      </a:r>
                    </a:p>
                  </a:txBody>
                  <a:tcPr marL="1524" marR="1524" marT="15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300" b="0" i="0" u="none" strike="noStrike">
                          <a:solidFill>
                            <a:schemeClr val="tx1"/>
                          </a:solidFill>
                          <a:effectLst/>
                          <a:latin typeface="Calibri" panose="020F0502020204030204" pitchFamily="34" charset="0"/>
                        </a:rPr>
                        <a:t>Hooking</a:t>
                      </a:r>
                    </a:p>
                  </a:txBody>
                  <a:tcPr marL="1524" marR="1524" marT="15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300" b="0" i="0" u="none" strike="noStrike">
                          <a:solidFill>
                            <a:schemeClr val="tx1"/>
                          </a:solidFill>
                          <a:effectLst/>
                          <a:latin typeface="Calibri" panose="020F0502020204030204" pitchFamily="34" charset="0"/>
                        </a:rPr>
                        <a:t>DCShadow</a:t>
                      </a:r>
                    </a:p>
                  </a:txBody>
                  <a:tcPr marL="1524" marR="1524" marT="15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300" b="0" i="0" u="none" strike="noStrike">
                          <a:solidFill>
                            <a:schemeClr val="tx1"/>
                          </a:solidFill>
                          <a:effectLst/>
                          <a:latin typeface="Calibri" panose="020F0502020204030204" pitchFamily="34" charset="0"/>
                        </a:rPr>
                        <a:t>Kerberoasting</a:t>
                      </a:r>
                    </a:p>
                  </a:txBody>
                  <a:tcPr marL="1524" marR="1524" marT="15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300" b="0" i="0" u="none" strike="noStrike">
                          <a:solidFill>
                            <a:schemeClr val="tx1"/>
                          </a:solidFill>
                          <a:effectLst/>
                          <a:latin typeface="Calibri" panose="020F0502020204030204" pitchFamily="34" charset="0"/>
                        </a:rPr>
                        <a:t>Query Registry</a:t>
                      </a:r>
                    </a:p>
                  </a:txBody>
                  <a:tcPr marL="1524" marR="1524" marT="15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300" b="0" i="0" u="none" strike="noStrike">
                          <a:solidFill>
                            <a:schemeClr val="tx1"/>
                          </a:solidFill>
                          <a:effectLst/>
                          <a:latin typeface="Calibri" panose="020F0502020204030204" pitchFamily="34" charset="0"/>
                        </a:rPr>
                        <a:t>SSH Hijacking</a:t>
                      </a:r>
                    </a:p>
                  </a:txBody>
                  <a:tcPr marL="1524" marR="1524" marT="15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300" b="0" i="0" u="none" strike="noStrike">
                          <a:solidFill>
                            <a:schemeClr val="tx1"/>
                          </a:solidFill>
                          <a:effectLst/>
                          <a:latin typeface="Calibri" panose="020F0502020204030204" pitchFamily="34" charset="0"/>
                        </a:rPr>
                        <a:t>Screen Capture</a:t>
                      </a:r>
                    </a:p>
                  </a:txBody>
                  <a:tcPr marL="1524" marR="1524" marT="15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n-US" sz="300" b="0" i="0" u="none" strike="noStrike">
                        <a:solidFill>
                          <a:schemeClr val="tx1"/>
                        </a:solidFill>
                        <a:effectLst/>
                        <a:latin typeface="Arial" panose="020B0604020202020204" pitchFamily="34" charset="0"/>
                      </a:endParaRPr>
                    </a:p>
                  </a:txBody>
                  <a:tcPr marL="1524" marR="1524" marT="15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300" b="0" i="0" u="none" strike="noStrike">
                          <a:solidFill>
                            <a:schemeClr val="tx1"/>
                          </a:solidFill>
                          <a:effectLst/>
                          <a:latin typeface="Calibri" panose="020F0502020204030204" pitchFamily="34" charset="0"/>
                        </a:rPr>
                        <a:t>Multiband Communication</a:t>
                      </a:r>
                    </a:p>
                  </a:txBody>
                  <a:tcPr marL="1524" marR="1524" marT="15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96824580"/>
                  </a:ext>
                </a:extLst>
              </a:tr>
              <a:tr h="78807">
                <a:tc>
                  <a:txBody>
                    <a:bodyPr/>
                    <a:lstStyle/>
                    <a:p>
                      <a:pPr algn="ctr" fontAlgn="ctr"/>
                      <a:endParaRPr lang="en-US" sz="300" b="0" i="0" u="none" strike="noStrike">
                        <a:solidFill>
                          <a:schemeClr val="tx1"/>
                        </a:solidFill>
                        <a:effectLst/>
                        <a:latin typeface="Arial" panose="020B0604020202020204" pitchFamily="34" charset="0"/>
                      </a:endParaRPr>
                    </a:p>
                  </a:txBody>
                  <a:tcPr marL="1524" marR="1524" marT="1524"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300" b="0" i="0" u="none" strike="noStrike">
                          <a:solidFill>
                            <a:schemeClr val="tx1"/>
                          </a:solidFill>
                          <a:effectLst/>
                          <a:latin typeface="Calibri" panose="020F0502020204030204" pitchFamily="34" charset="0"/>
                        </a:rPr>
                        <a:t>Launchctl</a:t>
                      </a:r>
                    </a:p>
                  </a:txBody>
                  <a:tcPr marL="1524" marR="1524" marT="15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300" b="0" i="0" u="none" strike="noStrike" dirty="0">
                          <a:solidFill>
                            <a:schemeClr val="tx1"/>
                          </a:solidFill>
                          <a:effectLst/>
                          <a:latin typeface="Calibri" panose="020F0502020204030204" pitchFamily="34" charset="0"/>
                        </a:rPr>
                        <a:t>Component Object Model Hijacking</a:t>
                      </a:r>
                    </a:p>
                  </a:txBody>
                  <a:tcPr marL="1524" marR="1524" marT="15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300" b="0" i="0" u="none" strike="noStrike">
                          <a:solidFill>
                            <a:schemeClr val="tx1"/>
                          </a:solidFill>
                          <a:effectLst/>
                          <a:latin typeface="Calibri" panose="020F0502020204030204" pitchFamily="34" charset="0"/>
                        </a:rPr>
                        <a:t>Image File Execution Options Injection</a:t>
                      </a:r>
                    </a:p>
                  </a:txBody>
                  <a:tcPr marL="1524" marR="1524" marT="15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300" b="0" i="0" u="none" strike="noStrike">
                          <a:solidFill>
                            <a:schemeClr val="tx1"/>
                          </a:solidFill>
                          <a:effectLst/>
                          <a:latin typeface="Calibri" panose="020F0502020204030204" pitchFamily="34" charset="0"/>
                        </a:rPr>
                        <a:t>DLL Search Order Hijacking</a:t>
                      </a:r>
                    </a:p>
                  </a:txBody>
                  <a:tcPr marL="1524" marR="1524" marT="15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300" b="0" i="0" u="none" strike="noStrike">
                          <a:solidFill>
                            <a:schemeClr val="tx1"/>
                          </a:solidFill>
                          <a:effectLst/>
                          <a:latin typeface="Calibri" panose="020F0502020204030204" pitchFamily="34" charset="0"/>
                        </a:rPr>
                        <a:t>Keychain</a:t>
                      </a:r>
                    </a:p>
                  </a:txBody>
                  <a:tcPr marL="1524" marR="1524" marT="15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300" b="0" i="0" u="none" strike="noStrike">
                          <a:solidFill>
                            <a:schemeClr val="tx1"/>
                          </a:solidFill>
                          <a:effectLst/>
                          <a:latin typeface="Calibri" panose="020F0502020204030204" pitchFamily="34" charset="0"/>
                        </a:rPr>
                        <a:t>Remote System Discovery</a:t>
                      </a:r>
                    </a:p>
                  </a:txBody>
                  <a:tcPr marL="1524" marR="1524" marT="15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300" b="0" i="0" u="none" strike="noStrike">
                          <a:solidFill>
                            <a:schemeClr val="tx1"/>
                          </a:solidFill>
                          <a:effectLst/>
                          <a:latin typeface="Calibri" panose="020F0502020204030204" pitchFamily="34" charset="0"/>
                        </a:rPr>
                        <a:t>Shared Webroot</a:t>
                      </a:r>
                    </a:p>
                  </a:txBody>
                  <a:tcPr marL="1524" marR="1524" marT="15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300" b="0" i="0" u="none" strike="noStrike">
                          <a:solidFill>
                            <a:schemeClr val="tx1"/>
                          </a:solidFill>
                          <a:effectLst/>
                          <a:latin typeface="Calibri" panose="020F0502020204030204" pitchFamily="34" charset="0"/>
                        </a:rPr>
                        <a:t>Video Capture</a:t>
                      </a:r>
                    </a:p>
                  </a:txBody>
                  <a:tcPr marL="1524" marR="1524" marT="15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endParaRPr lang="en-US" sz="300" b="0" i="0" u="none" strike="noStrike">
                        <a:solidFill>
                          <a:schemeClr val="tx1"/>
                        </a:solidFill>
                        <a:effectLst/>
                        <a:latin typeface="Arial" panose="020B0604020202020204" pitchFamily="34" charset="0"/>
                      </a:endParaRPr>
                    </a:p>
                  </a:txBody>
                  <a:tcPr marL="1524" marR="1524" marT="15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300" b="0" i="0" u="none" strike="noStrike">
                          <a:solidFill>
                            <a:schemeClr val="tx1"/>
                          </a:solidFill>
                          <a:effectLst/>
                          <a:latin typeface="Calibri" panose="020F0502020204030204" pitchFamily="34" charset="0"/>
                        </a:rPr>
                        <a:t>Multilayer Encryption</a:t>
                      </a:r>
                    </a:p>
                  </a:txBody>
                  <a:tcPr marL="1524" marR="1524" marT="15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42722773"/>
                  </a:ext>
                </a:extLst>
              </a:tr>
              <a:tr h="78807">
                <a:tc>
                  <a:txBody>
                    <a:bodyPr/>
                    <a:lstStyle/>
                    <a:p>
                      <a:pPr algn="ctr" fontAlgn="ctr"/>
                      <a:endParaRPr lang="en-US" sz="300" b="0" i="0" u="none" strike="noStrike">
                        <a:solidFill>
                          <a:schemeClr val="tx1"/>
                        </a:solidFill>
                        <a:effectLst/>
                        <a:latin typeface="Arial" panose="020B0604020202020204" pitchFamily="34" charset="0"/>
                      </a:endParaRPr>
                    </a:p>
                  </a:txBody>
                  <a:tcPr marL="1524" marR="1524" marT="1524"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300" b="0" i="0" u="none" strike="noStrike">
                          <a:solidFill>
                            <a:schemeClr val="tx1"/>
                          </a:solidFill>
                          <a:effectLst/>
                          <a:latin typeface="Calibri" panose="020F0502020204030204" pitchFamily="34" charset="0"/>
                        </a:rPr>
                        <a:t>Local Job Scheduling</a:t>
                      </a:r>
                    </a:p>
                  </a:txBody>
                  <a:tcPr marL="1524" marR="1524" marT="15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300" b="0" i="0" u="none" strike="noStrike">
                          <a:solidFill>
                            <a:schemeClr val="tx1"/>
                          </a:solidFill>
                          <a:effectLst/>
                          <a:latin typeface="Calibri" panose="020F0502020204030204" pitchFamily="34" charset="0"/>
                        </a:rPr>
                        <a:t>Create Account</a:t>
                      </a:r>
                    </a:p>
                  </a:txBody>
                  <a:tcPr marL="1524" marR="1524" marT="15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300" b="0" i="0" u="none" strike="noStrike">
                          <a:solidFill>
                            <a:schemeClr val="tx1"/>
                          </a:solidFill>
                          <a:effectLst/>
                          <a:latin typeface="Calibri" panose="020F0502020204030204" pitchFamily="34" charset="0"/>
                        </a:rPr>
                        <a:t>Launch Daemon</a:t>
                      </a:r>
                    </a:p>
                  </a:txBody>
                  <a:tcPr marL="1524" marR="1524" marT="15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300" b="0" i="0" u="none" strike="noStrike">
                          <a:solidFill>
                            <a:schemeClr val="tx1"/>
                          </a:solidFill>
                          <a:effectLst/>
                          <a:latin typeface="Calibri" panose="020F0502020204030204" pitchFamily="34" charset="0"/>
                        </a:rPr>
                        <a:t>DLL Side-Loading</a:t>
                      </a:r>
                    </a:p>
                  </a:txBody>
                  <a:tcPr marL="1524" marR="1524" marT="15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300" b="0" i="0" u="none" strike="noStrike">
                          <a:solidFill>
                            <a:schemeClr val="tx1"/>
                          </a:solidFill>
                          <a:effectLst/>
                          <a:latin typeface="Calibri" panose="020F0502020204030204" pitchFamily="34" charset="0"/>
                        </a:rPr>
                        <a:t>LLMNR/NBT-NS Poisoning</a:t>
                      </a:r>
                    </a:p>
                  </a:txBody>
                  <a:tcPr marL="1524" marR="1524" marT="15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300" b="0" i="0" u="none" strike="noStrike">
                          <a:solidFill>
                            <a:schemeClr val="tx1"/>
                          </a:solidFill>
                          <a:effectLst/>
                          <a:latin typeface="Calibri" panose="020F0502020204030204" pitchFamily="34" charset="0"/>
                        </a:rPr>
                        <a:t>Security Software Discovery</a:t>
                      </a:r>
                    </a:p>
                  </a:txBody>
                  <a:tcPr marL="1524" marR="1524" marT="15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300" b="0" i="0" u="none" strike="noStrike">
                          <a:solidFill>
                            <a:schemeClr val="tx1"/>
                          </a:solidFill>
                          <a:effectLst/>
                          <a:latin typeface="Calibri" panose="020F0502020204030204" pitchFamily="34" charset="0"/>
                        </a:rPr>
                        <a:t>Taint Shared Content</a:t>
                      </a:r>
                    </a:p>
                  </a:txBody>
                  <a:tcPr marL="1524" marR="1524" marT="15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300" b="0" i="0" u="none" strike="noStrike">
                        <a:solidFill>
                          <a:schemeClr val="tx1"/>
                        </a:solidFill>
                        <a:effectLst/>
                        <a:latin typeface="Arial" panose="020B0604020202020204" pitchFamily="34" charset="0"/>
                      </a:endParaRPr>
                    </a:p>
                  </a:txBody>
                  <a:tcPr marL="1524" marR="1524" marT="1524"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ctr" fontAlgn="ctr"/>
                      <a:endParaRPr lang="en-US" sz="300" b="0" i="0" u="none" strike="noStrike">
                        <a:solidFill>
                          <a:schemeClr val="tx1"/>
                        </a:solidFill>
                        <a:effectLst/>
                        <a:latin typeface="Arial" panose="020B0604020202020204" pitchFamily="34" charset="0"/>
                      </a:endParaRPr>
                    </a:p>
                  </a:txBody>
                  <a:tcPr marL="1524" marR="1524" marT="1524"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300" b="0" i="0" u="none" strike="noStrike">
                          <a:solidFill>
                            <a:schemeClr val="tx1"/>
                          </a:solidFill>
                          <a:effectLst/>
                          <a:latin typeface="Calibri" panose="020F0502020204030204" pitchFamily="34" charset="0"/>
                        </a:rPr>
                        <a:t>Port Knocking</a:t>
                      </a:r>
                    </a:p>
                  </a:txBody>
                  <a:tcPr marL="1524" marR="1524" marT="15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89393373"/>
                  </a:ext>
                </a:extLst>
              </a:tr>
              <a:tr h="78807">
                <a:tc>
                  <a:txBody>
                    <a:bodyPr/>
                    <a:lstStyle/>
                    <a:p>
                      <a:pPr algn="ctr" fontAlgn="ctr"/>
                      <a:endParaRPr lang="en-US" sz="300" b="0" i="0" u="none" strike="noStrike">
                        <a:solidFill>
                          <a:schemeClr val="tx1"/>
                        </a:solidFill>
                        <a:effectLst/>
                        <a:latin typeface="Arial" panose="020B0604020202020204" pitchFamily="34" charset="0"/>
                      </a:endParaRPr>
                    </a:p>
                  </a:txBody>
                  <a:tcPr marL="1524" marR="1524" marT="1524"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300" b="0" i="0" u="none" strike="noStrike">
                          <a:solidFill>
                            <a:schemeClr val="tx1"/>
                          </a:solidFill>
                          <a:effectLst/>
                          <a:latin typeface="Calibri" panose="020F0502020204030204" pitchFamily="34" charset="0"/>
                        </a:rPr>
                        <a:t>Mshta</a:t>
                      </a:r>
                    </a:p>
                  </a:txBody>
                  <a:tcPr marL="1524" marR="1524" marT="15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300" b="0" i="0" u="none" strike="noStrike">
                          <a:solidFill>
                            <a:schemeClr val="tx1"/>
                          </a:solidFill>
                          <a:effectLst/>
                          <a:latin typeface="Calibri" panose="020F0502020204030204" pitchFamily="34" charset="0"/>
                        </a:rPr>
                        <a:t>DLL Search Order Hijacking</a:t>
                      </a:r>
                    </a:p>
                  </a:txBody>
                  <a:tcPr marL="1524" marR="1524" marT="15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300" b="0" i="0" u="none" strike="noStrike">
                          <a:solidFill>
                            <a:schemeClr val="tx1"/>
                          </a:solidFill>
                          <a:effectLst/>
                          <a:latin typeface="Calibri" panose="020F0502020204030204" pitchFamily="34" charset="0"/>
                        </a:rPr>
                        <a:t>New Service</a:t>
                      </a:r>
                    </a:p>
                  </a:txBody>
                  <a:tcPr marL="1524" marR="1524" marT="15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300" b="0" i="0" u="none" strike="noStrike" dirty="0" err="1">
                          <a:solidFill>
                            <a:schemeClr val="tx1"/>
                          </a:solidFill>
                          <a:effectLst/>
                          <a:latin typeface="Calibri" panose="020F0502020204030204" pitchFamily="34" charset="0"/>
                        </a:rPr>
                        <a:t>Deobfuscate</a:t>
                      </a:r>
                      <a:r>
                        <a:rPr lang="en-US" sz="300" b="0" i="0" u="none" strike="noStrike" dirty="0">
                          <a:solidFill>
                            <a:schemeClr val="tx1"/>
                          </a:solidFill>
                          <a:effectLst/>
                          <a:latin typeface="Calibri" panose="020F0502020204030204" pitchFamily="34" charset="0"/>
                        </a:rPr>
                        <a:t>/Decode Files or Information</a:t>
                      </a:r>
                    </a:p>
                  </a:txBody>
                  <a:tcPr marL="1524" marR="1524" marT="15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300" b="0" i="0" u="none" strike="noStrike">
                          <a:solidFill>
                            <a:schemeClr val="tx1"/>
                          </a:solidFill>
                          <a:effectLst/>
                          <a:latin typeface="Calibri" panose="020F0502020204030204" pitchFamily="34" charset="0"/>
                        </a:rPr>
                        <a:t>Network Sniffing</a:t>
                      </a:r>
                    </a:p>
                  </a:txBody>
                  <a:tcPr marL="1524" marR="1524" marT="15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300" b="0" i="0" u="none" strike="noStrike">
                          <a:solidFill>
                            <a:schemeClr val="tx1"/>
                          </a:solidFill>
                          <a:effectLst/>
                          <a:latin typeface="Calibri" panose="020F0502020204030204" pitchFamily="34" charset="0"/>
                        </a:rPr>
                        <a:t>System Information Discovery</a:t>
                      </a:r>
                    </a:p>
                  </a:txBody>
                  <a:tcPr marL="1524" marR="1524" marT="15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300" b="0" i="0" u="none" strike="noStrike">
                          <a:solidFill>
                            <a:schemeClr val="tx1"/>
                          </a:solidFill>
                          <a:effectLst/>
                          <a:latin typeface="Calibri" panose="020F0502020204030204" pitchFamily="34" charset="0"/>
                        </a:rPr>
                        <a:t>Third-party Software</a:t>
                      </a:r>
                    </a:p>
                  </a:txBody>
                  <a:tcPr marL="1524" marR="1524" marT="15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300" b="0" i="0" u="none" strike="noStrike">
                        <a:solidFill>
                          <a:schemeClr val="tx1"/>
                        </a:solidFill>
                        <a:effectLst/>
                        <a:latin typeface="Arial" panose="020B0604020202020204" pitchFamily="34" charset="0"/>
                      </a:endParaRPr>
                    </a:p>
                  </a:txBody>
                  <a:tcPr marL="1524" marR="1524" marT="1524"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endParaRPr lang="en-US" sz="300" b="0" i="0" u="none" strike="noStrike">
                        <a:solidFill>
                          <a:schemeClr val="tx1"/>
                        </a:solidFill>
                        <a:effectLst/>
                        <a:latin typeface="Arial" panose="020B0604020202020204" pitchFamily="34" charset="0"/>
                      </a:endParaRPr>
                    </a:p>
                  </a:txBody>
                  <a:tcPr marL="1524" marR="1524" marT="1524"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300" b="0" i="0" u="none" strike="noStrike">
                          <a:solidFill>
                            <a:schemeClr val="tx1"/>
                          </a:solidFill>
                          <a:effectLst/>
                          <a:latin typeface="Calibri" panose="020F0502020204030204" pitchFamily="34" charset="0"/>
                        </a:rPr>
                        <a:t>Remote Access Tools</a:t>
                      </a:r>
                    </a:p>
                  </a:txBody>
                  <a:tcPr marL="1524" marR="1524" marT="15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90978116"/>
                  </a:ext>
                </a:extLst>
              </a:tr>
              <a:tr h="78807">
                <a:tc>
                  <a:txBody>
                    <a:bodyPr/>
                    <a:lstStyle/>
                    <a:p>
                      <a:pPr algn="ctr" fontAlgn="ctr"/>
                      <a:endParaRPr lang="en-US" sz="300" b="0" i="0" u="none" strike="noStrike">
                        <a:solidFill>
                          <a:schemeClr val="tx1"/>
                        </a:solidFill>
                        <a:effectLst/>
                        <a:latin typeface="Arial" panose="020B0604020202020204" pitchFamily="34" charset="0"/>
                      </a:endParaRPr>
                    </a:p>
                  </a:txBody>
                  <a:tcPr marL="1524" marR="1524" marT="1524"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300" b="0" i="0" u="none" strike="noStrike" dirty="0">
                          <a:solidFill>
                            <a:schemeClr val="tx1"/>
                          </a:solidFill>
                          <a:effectLst/>
                          <a:latin typeface="Calibri" panose="020F0502020204030204" pitchFamily="34" charset="0"/>
                        </a:rPr>
                        <a:t>PowerShell</a:t>
                      </a:r>
                    </a:p>
                  </a:txBody>
                  <a:tcPr marL="1524" marR="1524" marT="15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300" b="0" i="0" u="none" strike="noStrike">
                          <a:solidFill>
                            <a:schemeClr val="tx1"/>
                          </a:solidFill>
                          <a:effectLst/>
                          <a:latin typeface="Calibri" panose="020F0502020204030204" pitchFamily="34" charset="0"/>
                        </a:rPr>
                        <a:t>Dylib Hijacking</a:t>
                      </a:r>
                    </a:p>
                  </a:txBody>
                  <a:tcPr marL="1524" marR="1524" marT="15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300" b="0" i="0" u="none" strike="noStrike">
                          <a:solidFill>
                            <a:schemeClr val="tx1"/>
                          </a:solidFill>
                          <a:effectLst/>
                          <a:latin typeface="Calibri" panose="020F0502020204030204" pitchFamily="34" charset="0"/>
                        </a:rPr>
                        <a:t>Path Interception</a:t>
                      </a:r>
                    </a:p>
                  </a:txBody>
                  <a:tcPr marL="1524" marR="1524" marT="15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300" b="0" i="0" u="none" strike="noStrike">
                          <a:solidFill>
                            <a:schemeClr val="tx1"/>
                          </a:solidFill>
                          <a:effectLst/>
                          <a:latin typeface="Calibri" panose="020F0502020204030204" pitchFamily="34" charset="0"/>
                        </a:rPr>
                        <a:t>Disabling Security Tools</a:t>
                      </a:r>
                    </a:p>
                  </a:txBody>
                  <a:tcPr marL="1524" marR="1524" marT="15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300" b="0" i="0" u="none" strike="noStrike">
                          <a:solidFill>
                            <a:schemeClr val="tx1"/>
                          </a:solidFill>
                          <a:effectLst/>
                          <a:latin typeface="Calibri" panose="020F0502020204030204" pitchFamily="34" charset="0"/>
                        </a:rPr>
                        <a:t>Password Filter DLL</a:t>
                      </a:r>
                    </a:p>
                  </a:txBody>
                  <a:tcPr marL="1524" marR="1524" marT="15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300" b="0" i="0" u="none" strike="noStrike">
                          <a:solidFill>
                            <a:schemeClr val="tx1"/>
                          </a:solidFill>
                          <a:effectLst/>
                          <a:latin typeface="Calibri" panose="020F0502020204030204" pitchFamily="34" charset="0"/>
                        </a:rPr>
                        <a:t>System Network Configuration Discovery</a:t>
                      </a:r>
                    </a:p>
                  </a:txBody>
                  <a:tcPr marL="1524" marR="1524" marT="15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300" b="0" i="0" u="none" strike="noStrike">
                          <a:solidFill>
                            <a:schemeClr val="tx1"/>
                          </a:solidFill>
                          <a:effectLst/>
                          <a:latin typeface="Calibri" panose="020F0502020204030204" pitchFamily="34" charset="0"/>
                        </a:rPr>
                        <a:t>Windows Admin Shares</a:t>
                      </a:r>
                    </a:p>
                  </a:txBody>
                  <a:tcPr marL="1524" marR="1524" marT="15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300" b="0" i="0" u="none" strike="noStrike">
                        <a:solidFill>
                          <a:schemeClr val="tx1"/>
                        </a:solidFill>
                        <a:effectLst/>
                        <a:latin typeface="Arial" panose="020B0604020202020204" pitchFamily="34" charset="0"/>
                      </a:endParaRPr>
                    </a:p>
                  </a:txBody>
                  <a:tcPr marL="1524" marR="1524" marT="1524"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endParaRPr lang="en-US" sz="300" b="0" i="0" u="none" strike="noStrike">
                        <a:solidFill>
                          <a:schemeClr val="tx1"/>
                        </a:solidFill>
                        <a:effectLst/>
                        <a:latin typeface="Arial" panose="020B0604020202020204" pitchFamily="34" charset="0"/>
                      </a:endParaRPr>
                    </a:p>
                  </a:txBody>
                  <a:tcPr marL="1524" marR="1524" marT="1524"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300" b="0" i="0" u="none" strike="noStrike">
                          <a:solidFill>
                            <a:schemeClr val="tx1"/>
                          </a:solidFill>
                          <a:effectLst/>
                          <a:latin typeface="Calibri" panose="020F0502020204030204" pitchFamily="34" charset="0"/>
                        </a:rPr>
                        <a:t>Remote File Copy</a:t>
                      </a:r>
                    </a:p>
                  </a:txBody>
                  <a:tcPr marL="1524" marR="1524" marT="15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38113811"/>
                  </a:ext>
                </a:extLst>
              </a:tr>
              <a:tr h="78807">
                <a:tc>
                  <a:txBody>
                    <a:bodyPr/>
                    <a:lstStyle/>
                    <a:p>
                      <a:pPr algn="ctr" fontAlgn="ctr"/>
                      <a:endParaRPr lang="en-US" sz="300" b="0" i="0" u="none" strike="noStrike">
                        <a:solidFill>
                          <a:schemeClr val="tx1"/>
                        </a:solidFill>
                        <a:effectLst/>
                        <a:latin typeface="Arial" panose="020B0604020202020204" pitchFamily="34" charset="0"/>
                      </a:endParaRPr>
                    </a:p>
                  </a:txBody>
                  <a:tcPr marL="1524" marR="1524" marT="1524"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300" b="0" i="0" u="none" strike="noStrike">
                          <a:solidFill>
                            <a:schemeClr val="tx1"/>
                          </a:solidFill>
                          <a:effectLst/>
                          <a:latin typeface="Calibri" panose="020F0502020204030204" pitchFamily="34" charset="0"/>
                        </a:rPr>
                        <a:t>Regsvcs/Regasm</a:t>
                      </a:r>
                    </a:p>
                  </a:txBody>
                  <a:tcPr marL="1524" marR="1524" marT="15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300" b="0" i="0" u="none" strike="noStrike">
                          <a:solidFill>
                            <a:schemeClr val="tx1"/>
                          </a:solidFill>
                          <a:effectLst/>
                          <a:latin typeface="Calibri" panose="020F0502020204030204" pitchFamily="34" charset="0"/>
                        </a:rPr>
                        <a:t>External Remote Services</a:t>
                      </a:r>
                    </a:p>
                  </a:txBody>
                  <a:tcPr marL="1524" marR="1524" marT="15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300" b="0" i="0" u="none" strike="noStrike">
                          <a:solidFill>
                            <a:schemeClr val="tx1"/>
                          </a:solidFill>
                          <a:effectLst/>
                          <a:latin typeface="Calibri" panose="020F0502020204030204" pitchFamily="34" charset="0"/>
                        </a:rPr>
                        <a:t>Plist Modification</a:t>
                      </a:r>
                    </a:p>
                  </a:txBody>
                  <a:tcPr marL="1524" marR="1524" marT="15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300" b="0" i="0" u="none" strike="noStrike" dirty="0">
                          <a:solidFill>
                            <a:schemeClr val="tx1"/>
                          </a:solidFill>
                          <a:effectLst/>
                          <a:latin typeface="Calibri" panose="020F0502020204030204" pitchFamily="34" charset="0"/>
                        </a:rPr>
                        <a:t>Exploitation for Defense Evasion</a:t>
                      </a:r>
                    </a:p>
                  </a:txBody>
                  <a:tcPr marL="1524" marR="1524" marT="15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300" b="0" i="0" u="none" strike="noStrike">
                          <a:solidFill>
                            <a:schemeClr val="tx1"/>
                          </a:solidFill>
                          <a:effectLst/>
                          <a:latin typeface="Calibri" panose="020F0502020204030204" pitchFamily="34" charset="0"/>
                        </a:rPr>
                        <a:t>Private Keys</a:t>
                      </a:r>
                    </a:p>
                  </a:txBody>
                  <a:tcPr marL="1524" marR="1524" marT="15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300" b="0" i="0" u="none" strike="noStrike">
                          <a:solidFill>
                            <a:schemeClr val="tx1"/>
                          </a:solidFill>
                          <a:effectLst/>
                          <a:latin typeface="Calibri" panose="020F0502020204030204" pitchFamily="34" charset="0"/>
                        </a:rPr>
                        <a:t>System Network Connections Discovery</a:t>
                      </a:r>
                    </a:p>
                  </a:txBody>
                  <a:tcPr marL="1524" marR="1524" marT="15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300" b="0" i="0" u="none" strike="noStrike">
                          <a:solidFill>
                            <a:schemeClr val="tx1"/>
                          </a:solidFill>
                          <a:effectLst/>
                          <a:latin typeface="Calibri" panose="020F0502020204030204" pitchFamily="34" charset="0"/>
                        </a:rPr>
                        <a:t>Windows Remote Management</a:t>
                      </a:r>
                    </a:p>
                  </a:txBody>
                  <a:tcPr marL="1524" marR="1524" marT="15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endParaRPr lang="en-US" sz="300" b="0" i="0" u="none" strike="noStrike">
                        <a:solidFill>
                          <a:schemeClr val="tx1"/>
                        </a:solidFill>
                        <a:effectLst/>
                        <a:latin typeface="Arial" panose="020B0604020202020204" pitchFamily="34" charset="0"/>
                      </a:endParaRPr>
                    </a:p>
                  </a:txBody>
                  <a:tcPr marL="1524" marR="1524" marT="1524"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endParaRPr lang="en-US" sz="300" b="0" i="0" u="none" strike="noStrike">
                        <a:solidFill>
                          <a:schemeClr val="tx1"/>
                        </a:solidFill>
                        <a:effectLst/>
                        <a:latin typeface="Arial" panose="020B0604020202020204" pitchFamily="34" charset="0"/>
                      </a:endParaRPr>
                    </a:p>
                  </a:txBody>
                  <a:tcPr marL="1524" marR="1524" marT="1524"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300" b="0" i="0" u="none" strike="noStrike">
                          <a:solidFill>
                            <a:schemeClr val="tx1"/>
                          </a:solidFill>
                          <a:effectLst/>
                          <a:latin typeface="Calibri" panose="020F0502020204030204" pitchFamily="34" charset="0"/>
                        </a:rPr>
                        <a:t>Standard Application Layer Protocol</a:t>
                      </a:r>
                    </a:p>
                  </a:txBody>
                  <a:tcPr marL="1524" marR="1524" marT="15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47436538"/>
                  </a:ext>
                </a:extLst>
              </a:tr>
              <a:tr h="78807">
                <a:tc>
                  <a:txBody>
                    <a:bodyPr/>
                    <a:lstStyle/>
                    <a:p>
                      <a:pPr algn="ctr" fontAlgn="ctr"/>
                      <a:endParaRPr lang="en-US" sz="300" b="0" i="0" u="none" strike="noStrike">
                        <a:solidFill>
                          <a:schemeClr val="tx1"/>
                        </a:solidFill>
                        <a:effectLst/>
                        <a:latin typeface="Arial" panose="020B0604020202020204" pitchFamily="34" charset="0"/>
                      </a:endParaRPr>
                    </a:p>
                  </a:txBody>
                  <a:tcPr marL="1524" marR="1524" marT="1524"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300" b="0" i="0" u="none" strike="noStrike">
                          <a:solidFill>
                            <a:schemeClr val="tx1"/>
                          </a:solidFill>
                          <a:effectLst/>
                          <a:latin typeface="Calibri" panose="020F0502020204030204" pitchFamily="34" charset="0"/>
                        </a:rPr>
                        <a:t>Regsvr32</a:t>
                      </a:r>
                    </a:p>
                  </a:txBody>
                  <a:tcPr marL="1524" marR="1524" marT="15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300" b="0" i="0" u="none" strike="noStrike">
                          <a:solidFill>
                            <a:schemeClr val="tx1"/>
                          </a:solidFill>
                          <a:effectLst/>
                          <a:latin typeface="Calibri" panose="020F0502020204030204" pitchFamily="34" charset="0"/>
                        </a:rPr>
                        <a:t>File System Permissions Weakness</a:t>
                      </a:r>
                    </a:p>
                  </a:txBody>
                  <a:tcPr marL="1524" marR="1524" marT="15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300" b="0" i="0" u="none" strike="noStrike">
                          <a:solidFill>
                            <a:schemeClr val="tx1"/>
                          </a:solidFill>
                          <a:effectLst/>
                          <a:latin typeface="Calibri" panose="020F0502020204030204" pitchFamily="34" charset="0"/>
                        </a:rPr>
                        <a:t>Port Monitors</a:t>
                      </a:r>
                    </a:p>
                  </a:txBody>
                  <a:tcPr marL="1524" marR="1524" marT="15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300" b="0" i="0" u="none" strike="noStrike">
                          <a:solidFill>
                            <a:schemeClr val="tx1"/>
                          </a:solidFill>
                          <a:effectLst/>
                          <a:latin typeface="Calibri" panose="020F0502020204030204" pitchFamily="34" charset="0"/>
                        </a:rPr>
                        <a:t>Extra Window Memory Injection</a:t>
                      </a:r>
                    </a:p>
                  </a:txBody>
                  <a:tcPr marL="1524" marR="1524" marT="15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300" b="0" i="0" u="none" strike="noStrike">
                          <a:solidFill>
                            <a:schemeClr val="tx1"/>
                          </a:solidFill>
                          <a:effectLst/>
                          <a:latin typeface="Calibri" panose="020F0502020204030204" pitchFamily="34" charset="0"/>
                        </a:rPr>
                        <a:t>Securityd Memory</a:t>
                      </a:r>
                    </a:p>
                  </a:txBody>
                  <a:tcPr marL="1524" marR="1524" marT="15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300" b="0" i="0" u="none" strike="noStrike">
                          <a:solidFill>
                            <a:schemeClr val="tx1"/>
                          </a:solidFill>
                          <a:effectLst/>
                          <a:latin typeface="Calibri" panose="020F0502020204030204" pitchFamily="34" charset="0"/>
                        </a:rPr>
                        <a:t>System Owner/User Discovery</a:t>
                      </a:r>
                    </a:p>
                  </a:txBody>
                  <a:tcPr marL="1524" marR="1524" marT="15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300" b="0" i="0" u="none" strike="noStrike">
                        <a:solidFill>
                          <a:schemeClr val="tx1"/>
                        </a:solidFill>
                        <a:effectLst/>
                        <a:latin typeface="Arial" panose="020B0604020202020204" pitchFamily="34" charset="0"/>
                      </a:endParaRPr>
                    </a:p>
                  </a:txBody>
                  <a:tcPr marL="1524" marR="1524" marT="1524"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ctr" fontAlgn="ctr"/>
                      <a:endParaRPr lang="en-US" sz="300" b="0" i="0" u="none" strike="noStrike">
                        <a:solidFill>
                          <a:schemeClr val="tx1"/>
                        </a:solidFill>
                        <a:effectLst/>
                        <a:latin typeface="Arial" panose="020B0604020202020204" pitchFamily="34" charset="0"/>
                      </a:endParaRPr>
                    </a:p>
                  </a:txBody>
                  <a:tcPr marL="1524" marR="1524" marT="1524" marB="0" anchor="ctr">
                    <a:lnL>
                      <a:noFill/>
                    </a:lnL>
                    <a:lnR>
                      <a:noFill/>
                    </a:lnR>
                    <a:lnT>
                      <a:noFill/>
                    </a:lnT>
                    <a:lnB>
                      <a:noFill/>
                    </a:lnB>
                  </a:tcPr>
                </a:tc>
                <a:tc>
                  <a:txBody>
                    <a:bodyPr/>
                    <a:lstStyle/>
                    <a:p>
                      <a:pPr algn="ctr" fontAlgn="ctr"/>
                      <a:endParaRPr lang="en-US" sz="300" b="0" i="0" u="none" strike="noStrike">
                        <a:solidFill>
                          <a:schemeClr val="tx1"/>
                        </a:solidFill>
                        <a:effectLst/>
                        <a:latin typeface="Arial" panose="020B0604020202020204" pitchFamily="34" charset="0"/>
                      </a:endParaRPr>
                    </a:p>
                  </a:txBody>
                  <a:tcPr marL="1524" marR="1524" marT="1524"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300" b="0" i="0" u="none" strike="noStrike">
                          <a:solidFill>
                            <a:schemeClr val="tx1"/>
                          </a:solidFill>
                          <a:effectLst/>
                          <a:latin typeface="Calibri" panose="020F0502020204030204" pitchFamily="34" charset="0"/>
                        </a:rPr>
                        <a:t>Standard Cryptographic Protocol</a:t>
                      </a:r>
                    </a:p>
                  </a:txBody>
                  <a:tcPr marL="1524" marR="1524" marT="15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18155393"/>
                  </a:ext>
                </a:extLst>
              </a:tr>
              <a:tr h="117565">
                <a:tc>
                  <a:txBody>
                    <a:bodyPr/>
                    <a:lstStyle/>
                    <a:p>
                      <a:pPr algn="ctr" fontAlgn="ctr"/>
                      <a:endParaRPr lang="en-US" sz="300" b="0" i="0" u="none" strike="noStrike">
                        <a:solidFill>
                          <a:schemeClr val="tx1"/>
                        </a:solidFill>
                        <a:effectLst/>
                        <a:latin typeface="Arial" panose="020B0604020202020204" pitchFamily="34" charset="0"/>
                      </a:endParaRPr>
                    </a:p>
                  </a:txBody>
                  <a:tcPr marL="1524" marR="1524" marT="1524"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300" b="0" i="0" u="none" strike="noStrike" dirty="0">
                          <a:solidFill>
                            <a:schemeClr val="tx1"/>
                          </a:solidFill>
                          <a:effectLst/>
                          <a:latin typeface="Calibri" panose="020F0502020204030204" pitchFamily="34" charset="0"/>
                        </a:rPr>
                        <a:t>Rundll32</a:t>
                      </a:r>
                    </a:p>
                  </a:txBody>
                  <a:tcPr marL="1524" marR="1524" marT="15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300" b="0" i="0" u="none" strike="noStrike">
                          <a:solidFill>
                            <a:schemeClr val="tx1"/>
                          </a:solidFill>
                          <a:effectLst/>
                          <a:latin typeface="Calibri" panose="020F0502020204030204" pitchFamily="34" charset="0"/>
                        </a:rPr>
                        <a:t>Hidden Files and Directories</a:t>
                      </a:r>
                    </a:p>
                  </a:txBody>
                  <a:tcPr marL="1524" marR="1524" marT="15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300" b="0" i="0" u="none" strike="noStrike">
                          <a:solidFill>
                            <a:schemeClr val="tx1"/>
                          </a:solidFill>
                          <a:effectLst/>
                          <a:latin typeface="Calibri" panose="020F0502020204030204" pitchFamily="34" charset="0"/>
                        </a:rPr>
                        <a:t>Process Injection</a:t>
                      </a:r>
                    </a:p>
                  </a:txBody>
                  <a:tcPr marL="1524" marR="1524" marT="15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300" b="0" i="0" u="none" strike="noStrike" dirty="0">
                          <a:solidFill>
                            <a:schemeClr val="tx1"/>
                          </a:solidFill>
                          <a:effectLst/>
                          <a:latin typeface="Calibri" panose="020F0502020204030204" pitchFamily="34" charset="0"/>
                        </a:rPr>
                        <a:t>File Deletion</a:t>
                      </a:r>
                    </a:p>
                  </a:txBody>
                  <a:tcPr marL="1524" marR="1524" marT="15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300" b="0" i="0" u="none" strike="noStrike">
                          <a:solidFill>
                            <a:schemeClr val="tx1"/>
                          </a:solidFill>
                          <a:effectLst/>
                          <a:latin typeface="Calibri" panose="020F0502020204030204" pitchFamily="34" charset="0"/>
                        </a:rPr>
                        <a:t>Two-Factor Authentication Interception</a:t>
                      </a:r>
                    </a:p>
                  </a:txBody>
                  <a:tcPr marL="1524" marR="1524" marT="15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300" b="0" i="0" u="none" strike="noStrike">
                          <a:solidFill>
                            <a:schemeClr val="tx1"/>
                          </a:solidFill>
                          <a:effectLst/>
                          <a:latin typeface="Calibri" panose="020F0502020204030204" pitchFamily="34" charset="0"/>
                        </a:rPr>
                        <a:t>System Service Discovery</a:t>
                      </a:r>
                    </a:p>
                  </a:txBody>
                  <a:tcPr marL="1524" marR="1524" marT="15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300" b="0" i="0" u="none" strike="noStrike">
                        <a:solidFill>
                          <a:schemeClr val="tx1"/>
                        </a:solidFill>
                        <a:effectLst/>
                        <a:latin typeface="Arial" panose="020B0604020202020204" pitchFamily="34" charset="0"/>
                      </a:endParaRPr>
                    </a:p>
                  </a:txBody>
                  <a:tcPr marL="1524" marR="1524" marT="1524"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endParaRPr lang="en-US" sz="300" b="0" i="0" u="none" strike="noStrike">
                        <a:solidFill>
                          <a:schemeClr val="tx1"/>
                        </a:solidFill>
                        <a:effectLst/>
                        <a:latin typeface="Arial" panose="020B0604020202020204" pitchFamily="34" charset="0"/>
                      </a:endParaRPr>
                    </a:p>
                  </a:txBody>
                  <a:tcPr marL="1524" marR="1524" marT="1524" marB="0" anchor="ctr">
                    <a:lnL>
                      <a:noFill/>
                    </a:lnL>
                    <a:lnR>
                      <a:noFill/>
                    </a:lnR>
                    <a:lnT>
                      <a:noFill/>
                    </a:lnT>
                    <a:lnB>
                      <a:noFill/>
                    </a:lnB>
                  </a:tcPr>
                </a:tc>
                <a:tc>
                  <a:txBody>
                    <a:bodyPr/>
                    <a:lstStyle/>
                    <a:p>
                      <a:pPr algn="ctr" fontAlgn="ctr"/>
                      <a:endParaRPr lang="en-US" sz="300" b="0" i="0" u="none" strike="noStrike">
                        <a:solidFill>
                          <a:schemeClr val="tx1"/>
                        </a:solidFill>
                        <a:effectLst/>
                        <a:latin typeface="Arial" panose="020B0604020202020204" pitchFamily="34" charset="0"/>
                      </a:endParaRPr>
                    </a:p>
                  </a:txBody>
                  <a:tcPr marL="1524" marR="1524" marT="1524"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300" b="0" i="0" u="none" strike="noStrike">
                          <a:solidFill>
                            <a:schemeClr val="tx1"/>
                          </a:solidFill>
                          <a:effectLst/>
                          <a:latin typeface="Calibri" panose="020F0502020204030204" pitchFamily="34" charset="0"/>
                        </a:rPr>
                        <a:t>Standard Non-Application Layer Protocol</a:t>
                      </a:r>
                    </a:p>
                  </a:txBody>
                  <a:tcPr marL="1524" marR="1524" marT="15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04306914"/>
                  </a:ext>
                </a:extLst>
              </a:tr>
              <a:tr h="78807">
                <a:tc>
                  <a:txBody>
                    <a:bodyPr/>
                    <a:lstStyle/>
                    <a:p>
                      <a:pPr algn="ctr" fontAlgn="ctr"/>
                      <a:endParaRPr lang="en-US" sz="300" b="0" i="0" u="none" strike="noStrike">
                        <a:solidFill>
                          <a:schemeClr val="tx1"/>
                        </a:solidFill>
                        <a:effectLst/>
                        <a:latin typeface="Arial" panose="020B0604020202020204" pitchFamily="34" charset="0"/>
                      </a:endParaRPr>
                    </a:p>
                  </a:txBody>
                  <a:tcPr marL="1524" marR="1524" marT="1524"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300" b="0" i="0" u="none" strike="noStrike">
                          <a:solidFill>
                            <a:schemeClr val="tx1"/>
                          </a:solidFill>
                          <a:effectLst/>
                          <a:latin typeface="Calibri" panose="020F0502020204030204" pitchFamily="34" charset="0"/>
                        </a:rPr>
                        <a:t>Scheduled Task</a:t>
                      </a:r>
                    </a:p>
                  </a:txBody>
                  <a:tcPr marL="1524" marR="1524" marT="15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300" b="0" i="0" u="none" strike="noStrike">
                          <a:solidFill>
                            <a:schemeClr val="tx1"/>
                          </a:solidFill>
                          <a:effectLst/>
                          <a:latin typeface="Calibri" panose="020F0502020204030204" pitchFamily="34" charset="0"/>
                        </a:rPr>
                        <a:t>Hooking</a:t>
                      </a:r>
                    </a:p>
                  </a:txBody>
                  <a:tcPr marL="1524" marR="1524" marT="15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300" b="0" i="0" u="none" strike="noStrike">
                          <a:solidFill>
                            <a:schemeClr val="tx1"/>
                          </a:solidFill>
                          <a:effectLst/>
                          <a:latin typeface="Calibri" panose="020F0502020204030204" pitchFamily="34" charset="0"/>
                        </a:rPr>
                        <a:t>SID-History Injection</a:t>
                      </a:r>
                    </a:p>
                  </a:txBody>
                  <a:tcPr marL="1524" marR="1524" marT="15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300" b="0" i="0" u="none" strike="noStrike">
                          <a:solidFill>
                            <a:schemeClr val="tx1"/>
                          </a:solidFill>
                          <a:effectLst/>
                          <a:latin typeface="Calibri" panose="020F0502020204030204" pitchFamily="34" charset="0"/>
                        </a:rPr>
                        <a:t>File Permissions Modification</a:t>
                      </a:r>
                    </a:p>
                  </a:txBody>
                  <a:tcPr marL="1524" marR="1524" marT="15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300" b="0" i="0" u="none" strike="noStrike">
                        <a:solidFill>
                          <a:schemeClr val="tx1"/>
                        </a:solidFill>
                        <a:effectLst/>
                        <a:latin typeface="Arial" panose="020B0604020202020204" pitchFamily="34" charset="0"/>
                      </a:endParaRPr>
                    </a:p>
                  </a:txBody>
                  <a:tcPr marL="1524" marR="1524" marT="15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ctr"/>
                      <a:r>
                        <a:rPr lang="en-US" sz="300" b="0" i="0" u="none" strike="noStrike">
                          <a:solidFill>
                            <a:schemeClr val="tx1"/>
                          </a:solidFill>
                          <a:effectLst/>
                          <a:latin typeface="Calibri" panose="020F0502020204030204" pitchFamily="34" charset="0"/>
                        </a:rPr>
                        <a:t>System Time Discovery</a:t>
                      </a:r>
                    </a:p>
                  </a:txBody>
                  <a:tcPr marL="1524" marR="1524" marT="15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endParaRPr lang="en-US" sz="300" b="0" i="0" u="none" strike="noStrike">
                        <a:solidFill>
                          <a:schemeClr val="tx1"/>
                        </a:solidFill>
                        <a:effectLst/>
                        <a:latin typeface="Arial" panose="020B0604020202020204" pitchFamily="34" charset="0"/>
                      </a:endParaRPr>
                    </a:p>
                  </a:txBody>
                  <a:tcPr marL="1524" marR="1524" marT="1524"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endParaRPr lang="en-US" sz="300" b="0" i="0" u="none" strike="noStrike">
                        <a:solidFill>
                          <a:schemeClr val="tx1"/>
                        </a:solidFill>
                        <a:effectLst/>
                        <a:latin typeface="Arial" panose="020B0604020202020204" pitchFamily="34" charset="0"/>
                      </a:endParaRPr>
                    </a:p>
                  </a:txBody>
                  <a:tcPr marL="1524" marR="1524" marT="1524" marB="0" anchor="ctr">
                    <a:lnL>
                      <a:noFill/>
                    </a:lnL>
                    <a:lnR>
                      <a:noFill/>
                    </a:lnR>
                    <a:lnT>
                      <a:noFill/>
                    </a:lnT>
                    <a:lnB>
                      <a:noFill/>
                    </a:lnB>
                  </a:tcPr>
                </a:tc>
                <a:tc>
                  <a:txBody>
                    <a:bodyPr/>
                    <a:lstStyle/>
                    <a:p>
                      <a:pPr algn="ctr" fontAlgn="ctr"/>
                      <a:endParaRPr lang="en-US" sz="300" b="0" i="0" u="none" strike="noStrike">
                        <a:solidFill>
                          <a:schemeClr val="tx1"/>
                        </a:solidFill>
                        <a:effectLst/>
                        <a:latin typeface="Arial" panose="020B0604020202020204" pitchFamily="34" charset="0"/>
                      </a:endParaRPr>
                    </a:p>
                  </a:txBody>
                  <a:tcPr marL="1524" marR="1524" marT="1524"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300" b="0" i="0" u="none" strike="noStrike">
                          <a:solidFill>
                            <a:schemeClr val="tx1"/>
                          </a:solidFill>
                          <a:effectLst/>
                          <a:latin typeface="Calibri" panose="020F0502020204030204" pitchFamily="34" charset="0"/>
                        </a:rPr>
                        <a:t>Uncommonly Used Port</a:t>
                      </a:r>
                    </a:p>
                  </a:txBody>
                  <a:tcPr marL="1524" marR="1524" marT="15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85495594"/>
                  </a:ext>
                </a:extLst>
              </a:tr>
              <a:tr h="40050">
                <a:tc>
                  <a:txBody>
                    <a:bodyPr/>
                    <a:lstStyle/>
                    <a:p>
                      <a:pPr algn="ctr" fontAlgn="ctr"/>
                      <a:endParaRPr lang="en-US" sz="300" b="0" i="0" u="none" strike="noStrike">
                        <a:solidFill>
                          <a:schemeClr val="tx1"/>
                        </a:solidFill>
                        <a:effectLst/>
                        <a:latin typeface="Arial" panose="020B0604020202020204" pitchFamily="34" charset="0"/>
                      </a:endParaRPr>
                    </a:p>
                  </a:txBody>
                  <a:tcPr marL="1524" marR="1524" marT="1524"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300" b="0" i="0" u="none" strike="noStrike">
                          <a:solidFill>
                            <a:schemeClr val="tx1"/>
                          </a:solidFill>
                          <a:effectLst/>
                          <a:latin typeface="Calibri" panose="020F0502020204030204" pitchFamily="34" charset="0"/>
                        </a:rPr>
                        <a:t>Scripting</a:t>
                      </a:r>
                    </a:p>
                  </a:txBody>
                  <a:tcPr marL="1524" marR="1524" marT="15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300" b="0" i="0" u="none" strike="noStrike">
                          <a:solidFill>
                            <a:schemeClr val="tx1"/>
                          </a:solidFill>
                          <a:effectLst/>
                          <a:latin typeface="Calibri" panose="020F0502020204030204" pitchFamily="34" charset="0"/>
                        </a:rPr>
                        <a:t>Hypervisor</a:t>
                      </a:r>
                    </a:p>
                  </a:txBody>
                  <a:tcPr marL="1524" marR="1524" marT="15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300" b="0" i="0" u="none" strike="noStrike">
                          <a:solidFill>
                            <a:schemeClr val="tx1"/>
                          </a:solidFill>
                          <a:effectLst/>
                          <a:latin typeface="Calibri" panose="020F0502020204030204" pitchFamily="34" charset="0"/>
                        </a:rPr>
                        <a:t>Scheduled Task</a:t>
                      </a:r>
                    </a:p>
                  </a:txBody>
                  <a:tcPr marL="1524" marR="1524" marT="15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300" b="0" i="0" u="none" strike="noStrike">
                          <a:solidFill>
                            <a:schemeClr val="tx1"/>
                          </a:solidFill>
                          <a:effectLst/>
                          <a:latin typeface="Calibri" panose="020F0502020204030204" pitchFamily="34" charset="0"/>
                        </a:rPr>
                        <a:t>File System Logical Offsets</a:t>
                      </a:r>
                    </a:p>
                  </a:txBody>
                  <a:tcPr marL="1524" marR="1524" marT="15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300" b="0" i="0" u="none" strike="noStrike">
                        <a:solidFill>
                          <a:schemeClr val="tx1"/>
                        </a:solidFill>
                        <a:effectLst/>
                        <a:latin typeface="Arial" panose="020B0604020202020204" pitchFamily="34" charset="0"/>
                      </a:endParaRPr>
                    </a:p>
                  </a:txBody>
                  <a:tcPr marL="1524" marR="1524" marT="1524"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endParaRPr lang="en-US" sz="300" b="0" i="0" u="none" strike="noStrike">
                        <a:solidFill>
                          <a:schemeClr val="tx1"/>
                        </a:solidFill>
                        <a:effectLst/>
                        <a:latin typeface="Arial" panose="020B0604020202020204" pitchFamily="34" charset="0"/>
                      </a:endParaRPr>
                    </a:p>
                  </a:txBody>
                  <a:tcPr marL="1524" marR="1524" marT="1524"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endParaRPr lang="en-US" sz="300" b="0" i="0" u="none" strike="noStrike">
                        <a:solidFill>
                          <a:schemeClr val="tx1"/>
                        </a:solidFill>
                        <a:effectLst/>
                        <a:latin typeface="Arial" panose="020B0604020202020204" pitchFamily="34" charset="0"/>
                      </a:endParaRPr>
                    </a:p>
                  </a:txBody>
                  <a:tcPr marL="1524" marR="1524" marT="1524" marB="0" anchor="ctr">
                    <a:lnL>
                      <a:noFill/>
                    </a:lnL>
                    <a:lnR>
                      <a:noFill/>
                    </a:lnR>
                    <a:lnT>
                      <a:noFill/>
                    </a:lnT>
                    <a:lnB>
                      <a:noFill/>
                    </a:lnB>
                  </a:tcPr>
                </a:tc>
                <a:tc>
                  <a:txBody>
                    <a:bodyPr/>
                    <a:lstStyle/>
                    <a:p>
                      <a:pPr algn="ctr" fontAlgn="ctr"/>
                      <a:endParaRPr lang="en-US" sz="300" b="0" i="0" u="none" strike="noStrike">
                        <a:solidFill>
                          <a:schemeClr val="tx1"/>
                        </a:solidFill>
                        <a:effectLst/>
                        <a:latin typeface="Arial" panose="020B0604020202020204" pitchFamily="34" charset="0"/>
                      </a:endParaRPr>
                    </a:p>
                  </a:txBody>
                  <a:tcPr marL="1524" marR="1524" marT="1524" marB="0" anchor="ctr">
                    <a:lnL>
                      <a:noFill/>
                    </a:lnL>
                    <a:lnR>
                      <a:noFill/>
                    </a:lnR>
                    <a:lnT>
                      <a:noFill/>
                    </a:lnT>
                    <a:lnB>
                      <a:noFill/>
                    </a:lnB>
                  </a:tcPr>
                </a:tc>
                <a:tc>
                  <a:txBody>
                    <a:bodyPr/>
                    <a:lstStyle/>
                    <a:p>
                      <a:pPr algn="ctr" fontAlgn="ctr"/>
                      <a:endParaRPr lang="en-US" sz="300" b="0" i="0" u="none" strike="noStrike">
                        <a:solidFill>
                          <a:schemeClr val="tx1"/>
                        </a:solidFill>
                        <a:effectLst/>
                        <a:latin typeface="Arial" panose="020B0604020202020204" pitchFamily="34" charset="0"/>
                      </a:endParaRPr>
                    </a:p>
                  </a:txBody>
                  <a:tcPr marL="1524" marR="1524" marT="1524"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300" b="0" i="0" u="none" strike="noStrike">
                          <a:solidFill>
                            <a:schemeClr val="tx1"/>
                          </a:solidFill>
                          <a:effectLst/>
                          <a:latin typeface="Calibri" panose="020F0502020204030204" pitchFamily="34" charset="0"/>
                        </a:rPr>
                        <a:t>Web Service</a:t>
                      </a:r>
                    </a:p>
                  </a:txBody>
                  <a:tcPr marL="1524" marR="1524" marT="15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7639904"/>
                  </a:ext>
                </a:extLst>
              </a:tr>
              <a:tr h="78807">
                <a:tc>
                  <a:txBody>
                    <a:bodyPr/>
                    <a:lstStyle/>
                    <a:p>
                      <a:pPr algn="ctr" fontAlgn="ctr"/>
                      <a:endParaRPr lang="en-US" sz="300" b="0" i="0" u="none" strike="noStrike">
                        <a:solidFill>
                          <a:schemeClr val="tx1"/>
                        </a:solidFill>
                        <a:effectLst/>
                        <a:latin typeface="Arial" panose="020B0604020202020204" pitchFamily="34" charset="0"/>
                      </a:endParaRPr>
                    </a:p>
                  </a:txBody>
                  <a:tcPr marL="1524" marR="1524" marT="1524"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300" b="0" i="0" u="none" strike="noStrike">
                          <a:solidFill>
                            <a:schemeClr val="tx1"/>
                          </a:solidFill>
                          <a:effectLst/>
                          <a:latin typeface="Calibri" panose="020F0502020204030204" pitchFamily="34" charset="0"/>
                        </a:rPr>
                        <a:t>Service Execution</a:t>
                      </a:r>
                    </a:p>
                  </a:txBody>
                  <a:tcPr marL="1524" marR="1524" marT="15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300" b="0" i="0" u="none" strike="noStrike">
                          <a:solidFill>
                            <a:schemeClr val="tx1"/>
                          </a:solidFill>
                          <a:effectLst/>
                          <a:latin typeface="Calibri" panose="020F0502020204030204" pitchFamily="34" charset="0"/>
                        </a:rPr>
                        <a:t>Image File Execution Options Injection</a:t>
                      </a:r>
                    </a:p>
                  </a:txBody>
                  <a:tcPr marL="1524" marR="1524" marT="15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300" b="0" i="0" u="none" strike="noStrike">
                          <a:solidFill>
                            <a:schemeClr val="tx1"/>
                          </a:solidFill>
                          <a:effectLst/>
                          <a:latin typeface="Calibri" panose="020F0502020204030204" pitchFamily="34" charset="0"/>
                        </a:rPr>
                        <a:t>Service Registry Permissions Weakness</a:t>
                      </a:r>
                    </a:p>
                  </a:txBody>
                  <a:tcPr marL="1524" marR="1524" marT="15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300" b="0" i="0" u="none" strike="noStrike">
                          <a:solidFill>
                            <a:schemeClr val="tx1"/>
                          </a:solidFill>
                          <a:effectLst/>
                          <a:latin typeface="Calibri" panose="020F0502020204030204" pitchFamily="34" charset="0"/>
                        </a:rPr>
                        <a:t>Gatekeeper Bypass</a:t>
                      </a:r>
                    </a:p>
                  </a:txBody>
                  <a:tcPr marL="1524" marR="1524" marT="15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300" b="0" i="0" u="none" strike="noStrike">
                        <a:solidFill>
                          <a:schemeClr val="tx1"/>
                        </a:solidFill>
                        <a:effectLst/>
                        <a:latin typeface="Arial" panose="020B0604020202020204" pitchFamily="34" charset="0"/>
                      </a:endParaRPr>
                    </a:p>
                  </a:txBody>
                  <a:tcPr marL="1524" marR="1524" marT="1524"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endParaRPr lang="en-US" sz="300" b="0" i="0" u="none" strike="noStrike">
                        <a:solidFill>
                          <a:schemeClr val="tx1"/>
                        </a:solidFill>
                        <a:effectLst/>
                        <a:latin typeface="Arial" panose="020B0604020202020204" pitchFamily="34" charset="0"/>
                      </a:endParaRPr>
                    </a:p>
                  </a:txBody>
                  <a:tcPr marL="1524" marR="1524" marT="1524" marB="0" anchor="ctr">
                    <a:lnL>
                      <a:noFill/>
                    </a:lnL>
                    <a:lnR>
                      <a:noFill/>
                    </a:lnR>
                    <a:lnT>
                      <a:noFill/>
                    </a:lnT>
                    <a:lnB>
                      <a:noFill/>
                    </a:lnB>
                  </a:tcPr>
                </a:tc>
                <a:tc>
                  <a:txBody>
                    <a:bodyPr/>
                    <a:lstStyle/>
                    <a:p>
                      <a:pPr algn="ctr" fontAlgn="ctr"/>
                      <a:endParaRPr lang="en-US" sz="300" b="0" i="0" u="none" strike="noStrike">
                        <a:solidFill>
                          <a:schemeClr val="tx1"/>
                        </a:solidFill>
                        <a:effectLst/>
                        <a:latin typeface="Arial" panose="020B0604020202020204" pitchFamily="34" charset="0"/>
                      </a:endParaRPr>
                    </a:p>
                  </a:txBody>
                  <a:tcPr marL="1524" marR="1524" marT="1524" marB="0" anchor="ctr">
                    <a:lnL>
                      <a:noFill/>
                    </a:lnL>
                    <a:lnR>
                      <a:noFill/>
                    </a:lnR>
                    <a:lnT>
                      <a:noFill/>
                    </a:lnT>
                    <a:lnB>
                      <a:noFill/>
                    </a:lnB>
                  </a:tcPr>
                </a:tc>
                <a:tc>
                  <a:txBody>
                    <a:bodyPr/>
                    <a:lstStyle/>
                    <a:p>
                      <a:pPr algn="ctr" fontAlgn="ctr"/>
                      <a:endParaRPr lang="en-US" sz="300" b="0" i="0" u="none" strike="noStrike">
                        <a:solidFill>
                          <a:schemeClr val="tx1"/>
                        </a:solidFill>
                        <a:effectLst/>
                        <a:latin typeface="Arial" panose="020B0604020202020204" pitchFamily="34" charset="0"/>
                      </a:endParaRPr>
                    </a:p>
                  </a:txBody>
                  <a:tcPr marL="1524" marR="1524" marT="1524" marB="0" anchor="ctr">
                    <a:lnL>
                      <a:noFill/>
                    </a:lnL>
                    <a:lnR>
                      <a:noFill/>
                    </a:lnR>
                    <a:lnT>
                      <a:noFill/>
                    </a:lnT>
                    <a:lnB>
                      <a:noFill/>
                    </a:lnB>
                  </a:tcPr>
                </a:tc>
                <a:tc>
                  <a:txBody>
                    <a:bodyPr/>
                    <a:lstStyle/>
                    <a:p>
                      <a:pPr algn="ctr" fontAlgn="ctr"/>
                      <a:endParaRPr lang="en-US" sz="300" b="0" i="0" u="none" strike="noStrike">
                        <a:solidFill>
                          <a:schemeClr val="tx1"/>
                        </a:solidFill>
                        <a:effectLst/>
                        <a:latin typeface="Arial" panose="020B0604020202020204" pitchFamily="34" charset="0"/>
                      </a:endParaRPr>
                    </a:p>
                  </a:txBody>
                  <a:tcPr marL="1524" marR="1524" marT="1524" marB="0" anchor="ctr">
                    <a:lnL>
                      <a:noFill/>
                    </a:lnL>
                    <a:lnR>
                      <a:noFill/>
                    </a:lnR>
                    <a:lnT>
                      <a:noFill/>
                    </a:lnT>
                    <a:lnB>
                      <a:noFill/>
                    </a:lnB>
                  </a:tcPr>
                </a:tc>
                <a:tc>
                  <a:txBody>
                    <a:bodyPr/>
                    <a:lstStyle/>
                    <a:p>
                      <a:pPr algn="ctr" fontAlgn="ctr"/>
                      <a:endParaRPr lang="en-US" sz="300" b="0" i="0" u="none" strike="noStrike">
                        <a:solidFill>
                          <a:schemeClr val="tx1"/>
                        </a:solidFill>
                        <a:effectLst/>
                        <a:latin typeface="Arial" panose="020B0604020202020204" pitchFamily="34" charset="0"/>
                      </a:endParaRPr>
                    </a:p>
                  </a:txBody>
                  <a:tcPr marL="1524" marR="1524" marT="1524" marB="0"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917791773"/>
                  </a:ext>
                </a:extLst>
              </a:tr>
              <a:tr h="78807">
                <a:tc>
                  <a:txBody>
                    <a:bodyPr/>
                    <a:lstStyle/>
                    <a:p>
                      <a:pPr algn="ctr" fontAlgn="ctr"/>
                      <a:endParaRPr lang="en-US" sz="300" b="0" i="0" u="none" strike="noStrike">
                        <a:solidFill>
                          <a:schemeClr val="tx1"/>
                        </a:solidFill>
                        <a:effectLst/>
                        <a:latin typeface="Arial" panose="020B0604020202020204" pitchFamily="34" charset="0"/>
                      </a:endParaRPr>
                    </a:p>
                  </a:txBody>
                  <a:tcPr marL="1524" marR="1524" marT="1524"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300" b="0" i="0" u="none" strike="noStrike">
                          <a:solidFill>
                            <a:schemeClr val="tx1"/>
                          </a:solidFill>
                          <a:effectLst/>
                          <a:latin typeface="Calibri" panose="020F0502020204030204" pitchFamily="34" charset="0"/>
                        </a:rPr>
                        <a:t>Signed Binary Proxy Execution</a:t>
                      </a:r>
                    </a:p>
                  </a:txBody>
                  <a:tcPr marL="1524" marR="1524" marT="15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300" b="0" i="0" u="none" strike="noStrike">
                          <a:solidFill>
                            <a:schemeClr val="tx1"/>
                          </a:solidFill>
                          <a:effectLst/>
                          <a:latin typeface="Calibri" panose="020F0502020204030204" pitchFamily="34" charset="0"/>
                        </a:rPr>
                        <a:t>Kernel Modules and Extensions</a:t>
                      </a:r>
                    </a:p>
                  </a:txBody>
                  <a:tcPr marL="1524" marR="1524" marT="15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300" b="0" i="0" u="none" strike="noStrike">
                          <a:solidFill>
                            <a:schemeClr val="tx1"/>
                          </a:solidFill>
                          <a:effectLst/>
                          <a:latin typeface="Calibri" panose="020F0502020204030204" pitchFamily="34" charset="0"/>
                        </a:rPr>
                        <a:t>Setuid and Setgid</a:t>
                      </a:r>
                    </a:p>
                  </a:txBody>
                  <a:tcPr marL="1524" marR="1524" marT="15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300" b="0" i="0" u="none" strike="noStrike">
                          <a:solidFill>
                            <a:schemeClr val="tx1"/>
                          </a:solidFill>
                          <a:effectLst/>
                          <a:latin typeface="Calibri" panose="020F0502020204030204" pitchFamily="34" charset="0"/>
                        </a:rPr>
                        <a:t>HISTCONTROL</a:t>
                      </a:r>
                    </a:p>
                  </a:txBody>
                  <a:tcPr marL="1524" marR="1524" marT="15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300" b="0" i="0" u="none" strike="noStrike">
                        <a:solidFill>
                          <a:schemeClr val="tx1"/>
                        </a:solidFill>
                        <a:effectLst/>
                        <a:latin typeface="Arial" panose="020B0604020202020204" pitchFamily="34" charset="0"/>
                      </a:endParaRPr>
                    </a:p>
                  </a:txBody>
                  <a:tcPr marL="1524" marR="1524" marT="1524"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endParaRPr lang="en-US" sz="300" b="0" i="0" u="none" strike="noStrike">
                        <a:solidFill>
                          <a:schemeClr val="tx1"/>
                        </a:solidFill>
                        <a:effectLst/>
                        <a:latin typeface="Arial" panose="020B0604020202020204" pitchFamily="34" charset="0"/>
                      </a:endParaRPr>
                    </a:p>
                  </a:txBody>
                  <a:tcPr marL="1524" marR="1524" marT="1524" marB="0" anchor="ctr">
                    <a:lnL>
                      <a:noFill/>
                    </a:lnL>
                    <a:lnR>
                      <a:noFill/>
                    </a:lnR>
                    <a:lnT>
                      <a:noFill/>
                    </a:lnT>
                    <a:lnB>
                      <a:noFill/>
                    </a:lnB>
                  </a:tcPr>
                </a:tc>
                <a:tc>
                  <a:txBody>
                    <a:bodyPr/>
                    <a:lstStyle/>
                    <a:p>
                      <a:pPr algn="ctr" fontAlgn="ctr"/>
                      <a:endParaRPr lang="en-US" sz="300" b="0" i="0" u="none" strike="noStrike">
                        <a:solidFill>
                          <a:schemeClr val="tx1"/>
                        </a:solidFill>
                        <a:effectLst/>
                        <a:latin typeface="Arial" panose="020B0604020202020204" pitchFamily="34" charset="0"/>
                      </a:endParaRPr>
                    </a:p>
                  </a:txBody>
                  <a:tcPr marL="1524" marR="1524" marT="1524" marB="0" anchor="ctr">
                    <a:lnL>
                      <a:noFill/>
                    </a:lnL>
                    <a:lnR>
                      <a:noFill/>
                    </a:lnR>
                    <a:lnT>
                      <a:noFill/>
                    </a:lnT>
                    <a:lnB>
                      <a:noFill/>
                    </a:lnB>
                  </a:tcPr>
                </a:tc>
                <a:tc>
                  <a:txBody>
                    <a:bodyPr/>
                    <a:lstStyle/>
                    <a:p>
                      <a:pPr algn="ctr" fontAlgn="ctr"/>
                      <a:endParaRPr lang="en-US" sz="300" b="0" i="0" u="none" strike="noStrike">
                        <a:solidFill>
                          <a:schemeClr val="tx1"/>
                        </a:solidFill>
                        <a:effectLst/>
                        <a:latin typeface="Arial" panose="020B0604020202020204" pitchFamily="34" charset="0"/>
                      </a:endParaRPr>
                    </a:p>
                  </a:txBody>
                  <a:tcPr marL="1524" marR="1524" marT="1524" marB="0" anchor="ctr">
                    <a:lnL>
                      <a:noFill/>
                    </a:lnL>
                    <a:lnR>
                      <a:noFill/>
                    </a:lnR>
                    <a:lnT>
                      <a:noFill/>
                    </a:lnT>
                    <a:lnB>
                      <a:noFill/>
                    </a:lnB>
                  </a:tcPr>
                </a:tc>
                <a:tc>
                  <a:txBody>
                    <a:bodyPr/>
                    <a:lstStyle/>
                    <a:p>
                      <a:pPr algn="ctr" fontAlgn="ctr"/>
                      <a:endParaRPr lang="en-US" sz="300" b="0" i="0" u="none" strike="noStrike">
                        <a:solidFill>
                          <a:schemeClr val="tx1"/>
                        </a:solidFill>
                        <a:effectLst/>
                        <a:latin typeface="Arial" panose="020B0604020202020204" pitchFamily="34" charset="0"/>
                      </a:endParaRPr>
                    </a:p>
                  </a:txBody>
                  <a:tcPr marL="1524" marR="1524" marT="1524" marB="0" anchor="ctr">
                    <a:lnL>
                      <a:noFill/>
                    </a:lnL>
                    <a:lnR>
                      <a:noFill/>
                    </a:lnR>
                    <a:lnT>
                      <a:noFill/>
                    </a:lnT>
                    <a:lnB>
                      <a:noFill/>
                    </a:lnB>
                  </a:tcPr>
                </a:tc>
                <a:tc>
                  <a:txBody>
                    <a:bodyPr/>
                    <a:lstStyle/>
                    <a:p>
                      <a:pPr algn="ctr" fontAlgn="ctr"/>
                      <a:endParaRPr lang="en-US" sz="300" b="0" i="0" u="none" strike="noStrike">
                        <a:solidFill>
                          <a:schemeClr val="tx1"/>
                        </a:solidFill>
                        <a:effectLst/>
                        <a:latin typeface="Arial" panose="020B0604020202020204" pitchFamily="34" charset="0"/>
                      </a:endParaRPr>
                    </a:p>
                  </a:txBody>
                  <a:tcPr marL="1524" marR="1524" marT="1524" marB="0" anchor="ctr">
                    <a:lnL>
                      <a:noFill/>
                    </a:lnL>
                    <a:lnR>
                      <a:noFill/>
                    </a:lnR>
                    <a:lnT>
                      <a:noFill/>
                    </a:lnT>
                    <a:lnB>
                      <a:noFill/>
                    </a:lnB>
                  </a:tcPr>
                </a:tc>
                <a:extLst>
                  <a:ext uri="{0D108BD9-81ED-4DB2-BD59-A6C34878D82A}">
                    <a16:rowId xmlns:a16="http://schemas.microsoft.com/office/drawing/2014/main" val="1342145406"/>
                  </a:ext>
                </a:extLst>
              </a:tr>
              <a:tr h="78807">
                <a:tc>
                  <a:txBody>
                    <a:bodyPr/>
                    <a:lstStyle/>
                    <a:p>
                      <a:pPr algn="ctr" fontAlgn="ctr"/>
                      <a:endParaRPr lang="en-US" sz="300" b="0" i="0" u="none" strike="noStrike">
                        <a:solidFill>
                          <a:schemeClr val="tx1"/>
                        </a:solidFill>
                        <a:effectLst/>
                        <a:latin typeface="Arial" panose="020B0604020202020204" pitchFamily="34" charset="0"/>
                      </a:endParaRPr>
                    </a:p>
                  </a:txBody>
                  <a:tcPr marL="1524" marR="1524" marT="1524"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300" b="0" i="0" u="none" strike="noStrike">
                          <a:solidFill>
                            <a:schemeClr val="tx1"/>
                          </a:solidFill>
                          <a:effectLst/>
                          <a:latin typeface="Calibri" panose="020F0502020204030204" pitchFamily="34" charset="0"/>
                        </a:rPr>
                        <a:t>Signed Script Proxy Execution</a:t>
                      </a:r>
                    </a:p>
                  </a:txBody>
                  <a:tcPr marL="1524" marR="1524" marT="15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300" b="0" i="0" u="none" strike="noStrike">
                          <a:solidFill>
                            <a:schemeClr val="tx1"/>
                          </a:solidFill>
                          <a:effectLst/>
                          <a:latin typeface="Calibri" panose="020F0502020204030204" pitchFamily="34" charset="0"/>
                        </a:rPr>
                        <a:t>LC_LOAD_DYLIB Addition</a:t>
                      </a:r>
                    </a:p>
                  </a:txBody>
                  <a:tcPr marL="1524" marR="1524" marT="15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300" b="0" i="0" u="none" strike="noStrike">
                          <a:solidFill>
                            <a:schemeClr val="tx1"/>
                          </a:solidFill>
                          <a:effectLst/>
                          <a:latin typeface="Calibri" panose="020F0502020204030204" pitchFamily="34" charset="0"/>
                        </a:rPr>
                        <a:t>Startup Items</a:t>
                      </a:r>
                    </a:p>
                  </a:txBody>
                  <a:tcPr marL="1524" marR="1524" marT="15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300" b="0" i="0" u="none" strike="noStrike" dirty="0">
                          <a:solidFill>
                            <a:schemeClr val="tx1"/>
                          </a:solidFill>
                          <a:effectLst/>
                          <a:latin typeface="Calibri" panose="020F0502020204030204" pitchFamily="34" charset="0"/>
                        </a:rPr>
                        <a:t>Hidden Files and Directories</a:t>
                      </a:r>
                    </a:p>
                  </a:txBody>
                  <a:tcPr marL="1524" marR="1524" marT="15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n-US" sz="300" b="0" i="0" u="none" strike="noStrike">
                        <a:solidFill>
                          <a:schemeClr val="tx1"/>
                        </a:solidFill>
                        <a:effectLst/>
                        <a:latin typeface="Arial" panose="020B0604020202020204" pitchFamily="34" charset="0"/>
                      </a:endParaRPr>
                    </a:p>
                  </a:txBody>
                  <a:tcPr marL="1524" marR="1524" marT="1524"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endParaRPr lang="en-US" sz="300" b="0" i="0" u="none" strike="noStrike">
                        <a:solidFill>
                          <a:schemeClr val="tx1"/>
                        </a:solidFill>
                        <a:effectLst/>
                        <a:latin typeface="Arial" panose="020B0604020202020204" pitchFamily="34" charset="0"/>
                      </a:endParaRPr>
                    </a:p>
                  </a:txBody>
                  <a:tcPr marL="1524" marR="1524" marT="1524" marB="0" anchor="ctr">
                    <a:lnL>
                      <a:noFill/>
                    </a:lnL>
                    <a:lnR>
                      <a:noFill/>
                    </a:lnR>
                    <a:lnT>
                      <a:noFill/>
                    </a:lnT>
                    <a:lnB>
                      <a:noFill/>
                    </a:lnB>
                  </a:tcPr>
                </a:tc>
                <a:tc>
                  <a:txBody>
                    <a:bodyPr/>
                    <a:lstStyle/>
                    <a:p>
                      <a:pPr algn="ctr" fontAlgn="ctr"/>
                      <a:endParaRPr lang="en-US" sz="300" b="0" i="0" u="none" strike="noStrike">
                        <a:solidFill>
                          <a:schemeClr val="tx1"/>
                        </a:solidFill>
                        <a:effectLst/>
                        <a:latin typeface="Arial" panose="020B0604020202020204" pitchFamily="34" charset="0"/>
                      </a:endParaRPr>
                    </a:p>
                  </a:txBody>
                  <a:tcPr marL="1524" marR="1524" marT="1524" marB="0" anchor="ctr">
                    <a:lnL>
                      <a:noFill/>
                    </a:lnL>
                    <a:lnR>
                      <a:noFill/>
                    </a:lnR>
                    <a:lnT>
                      <a:noFill/>
                    </a:lnT>
                    <a:lnB>
                      <a:noFill/>
                    </a:lnB>
                  </a:tcPr>
                </a:tc>
                <a:tc>
                  <a:txBody>
                    <a:bodyPr/>
                    <a:lstStyle/>
                    <a:p>
                      <a:pPr algn="ctr" fontAlgn="ctr"/>
                      <a:endParaRPr lang="en-US" sz="300" b="0" i="0" u="none" strike="noStrike">
                        <a:solidFill>
                          <a:schemeClr val="tx1"/>
                        </a:solidFill>
                        <a:effectLst/>
                        <a:latin typeface="Arial" panose="020B0604020202020204" pitchFamily="34" charset="0"/>
                      </a:endParaRPr>
                    </a:p>
                  </a:txBody>
                  <a:tcPr marL="1524" marR="1524" marT="1524" marB="0" anchor="ctr">
                    <a:lnL>
                      <a:noFill/>
                    </a:lnL>
                    <a:lnR>
                      <a:noFill/>
                    </a:lnR>
                    <a:lnT>
                      <a:noFill/>
                    </a:lnT>
                    <a:lnB>
                      <a:noFill/>
                    </a:lnB>
                  </a:tcPr>
                </a:tc>
                <a:tc>
                  <a:txBody>
                    <a:bodyPr/>
                    <a:lstStyle/>
                    <a:p>
                      <a:pPr algn="ctr" fontAlgn="ctr"/>
                      <a:endParaRPr lang="en-US" sz="300" b="0" i="0" u="none" strike="noStrike">
                        <a:solidFill>
                          <a:schemeClr val="tx1"/>
                        </a:solidFill>
                        <a:effectLst/>
                        <a:latin typeface="Arial" panose="020B0604020202020204" pitchFamily="34" charset="0"/>
                      </a:endParaRPr>
                    </a:p>
                  </a:txBody>
                  <a:tcPr marL="1524" marR="1524" marT="1524" marB="0" anchor="ctr">
                    <a:lnL>
                      <a:noFill/>
                    </a:lnL>
                    <a:lnR>
                      <a:noFill/>
                    </a:lnR>
                    <a:lnT>
                      <a:noFill/>
                    </a:lnT>
                    <a:lnB>
                      <a:noFill/>
                    </a:lnB>
                  </a:tcPr>
                </a:tc>
                <a:tc>
                  <a:txBody>
                    <a:bodyPr/>
                    <a:lstStyle/>
                    <a:p>
                      <a:pPr algn="ctr" fontAlgn="ctr"/>
                      <a:endParaRPr lang="en-US" sz="300" b="0" i="0" u="none" strike="noStrike">
                        <a:solidFill>
                          <a:schemeClr val="tx1"/>
                        </a:solidFill>
                        <a:effectLst/>
                        <a:latin typeface="Arial" panose="020B0604020202020204" pitchFamily="34" charset="0"/>
                      </a:endParaRPr>
                    </a:p>
                  </a:txBody>
                  <a:tcPr marL="1524" marR="1524" marT="1524" marB="0" anchor="ctr">
                    <a:lnL>
                      <a:noFill/>
                    </a:lnL>
                    <a:lnR>
                      <a:noFill/>
                    </a:lnR>
                    <a:lnT>
                      <a:noFill/>
                    </a:lnT>
                    <a:lnB>
                      <a:noFill/>
                    </a:lnB>
                  </a:tcPr>
                </a:tc>
                <a:extLst>
                  <a:ext uri="{0D108BD9-81ED-4DB2-BD59-A6C34878D82A}">
                    <a16:rowId xmlns:a16="http://schemas.microsoft.com/office/drawing/2014/main" val="935211921"/>
                  </a:ext>
                </a:extLst>
              </a:tr>
              <a:tr h="40050">
                <a:tc>
                  <a:txBody>
                    <a:bodyPr/>
                    <a:lstStyle/>
                    <a:p>
                      <a:pPr algn="ctr" fontAlgn="ctr"/>
                      <a:endParaRPr lang="en-US" sz="300" b="0" i="0" u="none" strike="noStrike">
                        <a:solidFill>
                          <a:schemeClr val="tx1"/>
                        </a:solidFill>
                        <a:effectLst/>
                        <a:latin typeface="Arial" panose="020B0604020202020204" pitchFamily="34" charset="0"/>
                      </a:endParaRPr>
                    </a:p>
                  </a:txBody>
                  <a:tcPr marL="1524" marR="1524" marT="1524"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300" b="0" i="0" u="none" strike="noStrike">
                          <a:solidFill>
                            <a:schemeClr val="tx1"/>
                          </a:solidFill>
                          <a:effectLst/>
                          <a:latin typeface="Calibri" panose="020F0502020204030204" pitchFamily="34" charset="0"/>
                        </a:rPr>
                        <a:t>Source</a:t>
                      </a:r>
                    </a:p>
                  </a:txBody>
                  <a:tcPr marL="1524" marR="1524" marT="15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300" b="0" i="0" u="none" strike="noStrike">
                          <a:solidFill>
                            <a:schemeClr val="tx1"/>
                          </a:solidFill>
                          <a:effectLst/>
                          <a:latin typeface="Calibri" panose="020F0502020204030204" pitchFamily="34" charset="0"/>
                        </a:rPr>
                        <a:t>LSASS Driver</a:t>
                      </a:r>
                    </a:p>
                  </a:txBody>
                  <a:tcPr marL="1524" marR="1524" marT="15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300" b="0" i="0" u="none" strike="noStrike">
                          <a:solidFill>
                            <a:schemeClr val="tx1"/>
                          </a:solidFill>
                          <a:effectLst/>
                          <a:latin typeface="Calibri" panose="020F0502020204030204" pitchFamily="34" charset="0"/>
                        </a:rPr>
                        <a:t>Sudo Caching</a:t>
                      </a:r>
                    </a:p>
                  </a:txBody>
                  <a:tcPr marL="1524" marR="1524" marT="15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300" b="0" i="0" u="none" strike="noStrike">
                          <a:solidFill>
                            <a:schemeClr val="tx1"/>
                          </a:solidFill>
                          <a:effectLst/>
                          <a:latin typeface="Calibri" panose="020F0502020204030204" pitchFamily="34" charset="0"/>
                        </a:rPr>
                        <a:t>Hidden Users</a:t>
                      </a:r>
                    </a:p>
                  </a:txBody>
                  <a:tcPr marL="1524" marR="1524" marT="15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300" b="0" i="0" u="none" strike="noStrike">
                        <a:solidFill>
                          <a:schemeClr val="tx1"/>
                        </a:solidFill>
                        <a:effectLst/>
                        <a:latin typeface="Arial" panose="020B0604020202020204" pitchFamily="34" charset="0"/>
                      </a:endParaRPr>
                    </a:p>
                  </a:txBody>
                  <a:tcPr marL="1524" marR="1524" marT="1524"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endParaRPr lang="en-US" sz="300" b="0" i="0" u="none" strike="noStrike">
                        <a:solidFill>
                          <a:schemeClr val="tx1"/>
                        </a:solidFill>
                        <a:effectLst/>
                        <a:latin typeface="Arial" panose="020B0604020202020204" pitchFamily="34" charset="0"/>
                      </a:endParaRPr>
                    </a:p>
                  </a:txBody>
                  <a:tcPr marL="1524" marR="1524" marT="1524" marB="0" anchor="ctr">
                    <a:lnL>
                      <a:noFill/>
                    </a:lnL>
                    <a:lnR>
                      <a:noFill/>
                    </a:lnR>
                    <a:lnT>
                      <a:noFill/>
                    </a:lnT>
                    <a:lnB>
                      <a:noFill/>
                    </a:lnB>
                  </a:tcPr>
                </a:tc>
                <a:tc>
                  <a:txBody>
                    <a:bodyPr/>
                    <a:lstStyle/>
                    <a:p>
                      <a:pPr algn="ctr" fontAlgn="ctr"/>
                      <a:endParaRPr lang="en-US" sz="300" b="0" i="0" u="none" strike="noStrike">
                        <a:solidFill>
                          <a:schemeClr val="tx1"/>
                        </a:solidFill>
                        <a:effectLst/>
                        <a:latin typeface="Arial" panose="020B0604020202020204" pitchFamily="34" charset="0"/>
                      </a:endParaRPr>
                    </a:p>
                  </a:txBody>
                  <a:tcPr marL="1524" marR="1524" marT="1524" marB="0" anchor="ctr">
                    <a:lnL>
                      <a:noFill/>
                    </a:lnL>
                    <a:lnR>
                      <a:noFill/>
                    </a:lnR>
                    <a:lnT>
                      <a:noFill/>
                    </a:lnT>
                    <a:lnB>
                      <a:noFill/>
                    </a:lnB>
                  </a:tcPr>
                </a:tc>
                <a:tc>
                  <a:txBody>
                    <a:bodyPr/>
                    <a:lstStyle/>
                    <a:p>
                      <a:pPr algn="ctr" fontAlgn="ctr"/>
                      <a:endParaRPr lang="en-US" sz="300" b="0" i="0" u="none" strike="noStrike">
                        <a:solidFill>
                          <a:schemeClr val="tx1"/>
                        </a:solidFill>
                        <a:effectLst/>
                        <a:latin typeface="Arial" panose="020B0604020202020204" pitchFamily="34" charset="0"/>
                      </a:endParaRPr>
                    </a:p>
                  </a:txBody>
                  <a:tcPr marL="1524" marR="1524" marT="1524" marB="0" anchor="ctr">
                    <a:lnL>
                      <a:noFill/>
                    </a:lnL>
                    <a:lnR>
                      <a:noFill/>
                    </a:lnR>
                    <a:lnT>
                      <a:noFill/>
                    </a:lnT>
                    <a:lnB>
                      <a:noFill/>
                    </a:lnB>
                  </a:tcPr>
                </a:tc>
                <a:tc>
                  <a:txBody>
                    <a:bodyPr/>
                    <a:lstStyle/>
                    <a:p>
                      <a:pPr algn="ctr" fontAlgn="ctr"/>
                      <a:endParaRPr lang="en-US" sz="300" b="0" i="0" u="none" strike="noStrike">
                        <a:solidFill>
                          <a:schemeClr val="tx1"/>
                        </a:solidFill>
                        <a:effectLst/>
                        <a:latin typeface="Arial" panose="020B0604020202020204" pitchFamily="34" charset="0"/>
                      </a:endParaRPr>
                    </a:p>
                  </a:txBody>
                  <a:tcPr marL="1524" marR="1524" marT="1524" marB="0" anchor="ctr">
                    <a:lnL>
                      <a:noFill/>
                    </a:lnL>
                    <a:lnR>
                      <a:noFill/>
                    </a:lnR>
                    <a:lnT>
                      <a:noFill/>
                    </a:lnT>
                    <a:lnB>
                      <a:noFill/>
                    </a:lnB>
                  </a:tcPr>
                </a:tc>
                <a:tc>
                  <a:txBody>
                    <a:bodyPr/>
                    <a:lstStyle/>
                    <a:p>
                      <a:pPr algn="ctr" fontAlgn="ctr"/>
                      <a:endParaRPr lang="en-US" sz="300" b="0" i="0" u="none" strike="noStrike">
                        <a:solidFill>
                          <a:schemeClr val="tx1"/>
                        </a:solidFill>
                        <a:effectLst/>
                        <a:latin typeface="Arial" panose="020B0604020202020204" pitchFamily="34" charset="0"/>
                      </a:endParaRPr>
                    </a:p>
                  </a:txBody>
                  <a:tcPr marL="1524" marR="1524" marT="1524" marB="0" anchor="ctr">
                    <a:lnL>
                      <a:noFill/>
                    </a:lnL>
                    <a:lnR>
                      <a:noFill/>
                    </a:lnR>
                    <a:lnT>
                      <a:noFill/>
                    </a:lnT>
                    <a:lnB>
                      <a:noFill/>
                    </a:lnB>
                  </a:tcPr>
                </a:tc>
                <a:extLst>
                  <a:ext uri="{0D108BD9-81ED-4DB2-BD59-A6C34878D82A}">
                    <a16:rowId xmlns:a16="http://schemas.microsoft.com/office/drawing/2014/main" val="2643853189"/>
                  </a:ext>
                </a:extLst>
              </a:tr>
              <a:tr h="40050">
                <a:tc>
                  <a:txBody>
                    <a:bodyPr/>
                    <a:lstStyle/>
                    <a:p>
                      <a:pPr algn="ctr" fontAlgn="ctr"/>
                      <a:endParaRPr lang="en-US" sz="300" b="0" i="0" u="none" strike="noStrike">
                        <a:solidFill>
                          <a:schemeClr val="tx1"/>
                        </a:solidFill>
                        <a:effectLst/>
                        <a:latin typeface="Arial" panose="020B0604020202020204" pitchFamily="34" charset="0"/>
                      </a:endParaRPr>
                    </a:p>
                  </a:txBody>
                  <a:tcPr marL="1524" marR="1524" marT="1524"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300" b="0" i="0" u="none" strike="noStrike">
                          <a:solidFill>
                            <a:schemeClr val="tx1"/>
                          </a:solidFill>
                          <a:effectLst/>
                          <a:latin typeface="Calibri" panose="020F0502020204030204" pitchFamily="34" charset="0"/>
                        </a:rPr>
                        <a:t>Space after Filename</a:t>
                      </a:r>
                    </a:p>
                  </a:txBody>
                  <a:tcPr marL="1524" marR="1524" marT="15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300" b="0" i="0" u="none" strike="noStrike">
                          <a:solidFill>
                            <a:schemeClr val="tx1"/>
                          </a:solidFill>
                          <a:effectLst/>
                          <a:latin typeface="Calibri" panose="020F0502020204030204" pitchFamily="34" charset="0"/>
                        </a:rPr>
                        <a:t>Launch Agent</a:t>
                      </a:r>
                    </a:p>
                  </a:txBody>
                  <a:tcPr marL="1524" marR="1524" marT="15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300" b="0" i="0" u="none" strike="noStrike">
                          <a:solidFill>
                            <a:schemeClr val="tx1"/>
                          </a:solidFill>
                          <a:effectLst/>
                          <a:latin typeface="Calibri" panose="020F0502020204030204" pitchFamily="34" charset="0"/>
                        </a:rPr>
                        <a:t>Sudo</a:t>
                      </a:r>
                    </a:p>
                  </a:txBody>
                  <a:tcPr marL="1524" marR="1524" marT="15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300" b="0" i="0" u="none" strike="noStrike">
                          <a:solidFill>
                            <a:schemeClr val="tx1"/>
                          </a:solidFill>
                          <a:effectLst/>
                          <a:latin typeface="Calibri" panose="020F0502020204030204" pitchFamily="34" charset="0"/>
                        </a:rPr>
                        <a:t>Hidden Window</a:t>
                      </a:r>
                    </a:p>
                  </a:txBody>
                  <a:tcPr marL="1524" marR="1524" marT="15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300" b="0" i="0" u="none" strike="noStrike">
                        <a:solidFill>
                          <a:schemeClr val="tx1"/>
                        </a:solidFill>
                        <a:effectLst/>
                        <a:latin typeface="Arial" panose="020B0604020202020204" pitchFamily="34" charset="0"/>
                      </a:endParaRPr>
                    </a:p>
                  </a:txBody>
                  <a:tcPr marL="1524" marR="1524" marT="1524"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endParaRPr lang="en-US" sz="300" b="0" i="0" u="none" strike="noStrike">
                        <a:solidFill>
                          <a:schemeClr val="tx1"/>
                        </a:solidFill>
                        <a:effectLst/>
                        <a:latin typeface="Arial" panose="020B0604020202020204" pitchFamily="34" charset="0"/>
                      </a:endParaRPr>
                    </a:p>
                  </a:txBody>
                  <a:tcPr marL="1524" marR="1524" marT="1524" marB="0" anchor="ctr">
                    <a:lnL>
                      <a:noFill/>
                    </a:lnL>
                    <a:lnR>
                      <a:noFill/>
                    </a:lnR>
                    <a:lnT>
                      <a:noFill/>
                    </a:lnT>
                    <a:lnB>
                      <a:noFill/>
                    </a:lnB>
                  </a:tcPr>
                </a:tc>
                <a:tc>
                  <a:txBody>
                    <a:bodyPr/>
                    <a:lstStyle/>
                    <a:p>
                      <a:pPr algn="ctr" fontAlgn="ctr"/>
                      <a:endParaRPr lang="en-US" sz="300" b="0" i="0" u="none" strike="noStrike">
                        <a:solidFill>
                          <a:schemeClr val="tx1"/>
                        </a:solidFill>
                        <a:effectLst/>
                        <a:latin typeface="Arial" panose="020B0604020202020204" pitchFamily="34" charset="0"/>
                      </a:endParaRPr>
                    </a:p>
                  </a:txBody>
                  <a:tcPr marL="1524" marR="1524" marT="1524" marB="0" anchor="ctr">
                    <a:lnL>
                      <a:noFill/>
                    </a:lnL>
                    <a:lnR>
                      <a:noFill/>
                    </a:lnR>
                    <a:lnT>
                      <a:noFill/>
                    </a:lnT>
                    <a:lnB>
                      <a:noFill/>
                    </a:lnB>
                  </a:tcPr>
                </a:tc>
                <a:tc>
                  <a:txBody>
                    <a:bodyPr/>
                    <a:lstStyle/>
                    <a:p>
                      <a:pPr algn="ctr" fontAlgn="ctr"/>
                      <a:endParaRPr lang="en-US" sz="300" b="0" i="0" u="none" strike="noStrike">
                        <a:solidFill>
                          <a:schemeClr val="tx1"/>
                        </a:solidFill>
                        <a:effectLst/>
                        <a:latin typeface="Arial" panose="020B0604020202020204" pitchFamily="34" charset="0"/>
                      </a:endParaRPr>
                    </a:p>
                  </a:txBody>
                  <a:tcPr marL="1524" marR="1524" marT="1524" marB="0" anchor="ctr">
                    <a:lnL>
                      <a:noFill/>
                    </a:lnL>
                    <a:lnR>
                      <a:noFill/>
                    </a:lnR>
                    <a:lnT>
                      <a:noFill/>
                    </a:lnT>
                    <a:lnB>
                      <a:noFill/>
                    </a:lnB>
                  </a:tcPr>
                </a:tc>
                <a:tc>
                  <a:txBody>
                    <a:bodyPr/>
                    <a:lstStyle/>
                    <a:p>
                      <a:pPr algn="ctr" fontAlgn="ctr"/>
                      <a:endParaRPr lang="en-US" sz="300" b="0" i="0" u="none" strike="noStrike">
                        <a:solidFill>
                          <a:schemeClr val="tx1"/>
                        </a:solidFill>
                        <a:effectLst/>
                        <a:latin typeface="Arial" panose="020B0604020202020204" pitchFamily="34" charset="0"/>
                      </a:endParaRPr>
                    </a:p>
                  </a:txBody>
                  <a:tcPr marL="1524" marR="1524" marT="1524" marB="0" anchor="ctr">
                    <a:lnL>
                      <a:noFill/>
                    </a:lnL>
                    <a:lnR>
                      <a:noFill/>
                    </a:lnR>
                    <a:lnT>
                      <a:noFill/>
                    </a:lnT>
                    <a:lnB>
                      <a:noFill/>
                    </a:lnB>
                  </a:tcPr>
                </a:tc>
                <a:tc>
                  <a:txBody>
                    <a:bodyPr/>
                    <a:lstStyle/>
                    <a:p>
                      <a:pPr algn="ctr" fontAlgn="ctr"/>
                      <a:endParaRPr lang="en-US" sz="300" b="0" i="0" u="none" strike="noStrike">
                        <a:solidFill>
                          <a:schemeClr val="tx1"/>
                        </a:solidFill>
                        <a:effectLst/>
                        <a:latin typeface="Arial" panose="020B0604020202020204" pitchFamily="34" charset="0"/>
                      </a:endParaRPr>
                    </a:p>
                  </a:txBody>
                  <a:tcPr marL="1524" marR="1524" marT="1524" marB="0" anchor="ctr">
                    <a:lnL>
                      <a:noFill/>
                    </a:lnL>
                    <a:lnR>
                      <a:noFill/>
                    </a:lnR>
                    <a:lnT>
                      <a:noFill/>
                    </a:lnT>
                    <a:lnB>
                      <a:noFill/>
                    </a:lnB>
                  </a:tcPr>
                </a:tc>
                <a:extLst>
                  <a:ext uri="{0D108BD9-81ED-4DB2-BD59-A6C34878D82A}">
                    <a16:rowId xmlns:a16="http://schemas.microsoft.com/office/drawing/2014/main" val="2675499888"/>
                  </a:ext>
                </a:extLst>
              </a:tr>
              <a:tr h="78807">
                <a:tc>
                  <a:txBody>
                    <a:bodyPr/>
                    <a:lstStyle/>
                    <a:p>
                      <a:pPr algn="ctr" fontAlgn="ctr"/>
                      <a:endParaRPr lang="en-US" sz="300" b="0" i="0" u="none" strike="noStrike">
                        <a:solidFill>
                          <a:schemeClr val="tx1"/>
                        </a:solidFill>
                        <a:effectLst/>
                        <a:latin typeface="Arial" panose="020B0604020202020204" pitchFamily="34" charset="0"/>
                      </a:endParaRPr>
                    </a:p>
                  </a:txBody>
                  <a:tcPr marL="1524" marR="1524" marT="1524"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300" b="0" i="0" u="none" strike="noStrike">
                          <a:solidFill>
                            <a:schemeClr val="tx1"/>
                          </a:solidFill>
                          <a:effectLst/>
                          <a:latin typeface="Calibri" panose="020F0502020204030204" pitchFamily="34" charset="0"/>
                        </a:rPr>
                        <a:t>Third-party Software</a:t>
                      </a:r>
                    </a:p>
                  </a:txBody>
                  <a:tcPr marL="1524" marR="1524" marT="15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300" b="0" i="0" u="none" strike="noStrike">
                          <a:solidFill>
                            <a:schemeClr val="tx1"/>
                          </a:solidFill>
                          <a:effectLst/>
                          <a:latin typeface="Calibri" panose="020F0502020204030204" pitchFamily="34" charset="0"/>
                        </a:rPr>
                        <a:t>Launch Daemon</a:t>
                      </a:r>
                    </a:p>
                  </a:txBody>
                  <a:tcPr marL="1524" marR="1524" marT="15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300" b="0" i="0" u="none" strike="noStrike">
                          <a:solidFill>
                            <a:schemeClr val="tx1"/>
                          </a:solidFill>
                          <a:effectLst/>
                          <a:latin typeface="Calibri" panose="020F0502020204030204" pitchFamily="34" charset="0"/>
                        </a:rPr>
                        <a:t>Valid Accounts</a:t>
                      </a:r>
                    </a:p>
                  </a:txBody>
                  <a:tcPr marL="1524" marR="1524" marT="15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300" b="0" i="0" u="none" strike="noStrike">
                          <a:solidFill>
                            <a:schemeClr val="tx1"/>
                          </a:solidFill>
                          <a:effectLst/>
                          <a:latin typeface="Calibri" panose="020F0502020204030204" pitchFamily="34" charset="0"/>
                        </a:rPr>
                        <a:t>Image File Execution Options Injection</a:t>
                      </a:r>
                    </a:p>
                  </a:txBody>
                  <a:tcPr marL="1524" marR="1524" marT="15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300" b="0" i="0" u="none" strike="noStrike">
                        <a:solidFill>
                          <a:schemeClr val="tx1"/>
                        </a:solidFill>
                        <a:effectLst/>
                        <a:latin typeface="Arial" panose="020B0604020202020204" pitchFamily="34" charset="0"/>
                      </a:endParaRPr>
                    </a:p>
                  </a:txBody>
                  <a:tcPr marL="1524" marR="1524" marT="1524"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endParaRPr lang="en-US" sz="300" b="0" i="0" u="none" strike="noStrike">
                        <a:solidFill>
                          <a:schemeClr val="tx1"/>
                        </a:solidFill>
                        <a:effectLst/>
                        <a:latin typeface="Arial" panose="020B0604020202020204" pitchFamily="34" charset="0"/>
                      </a:endParaRPr>
                    </a:p>
                  </a:txBody>
                  <a:tcPr marL="1524" marR="1524" marT="1524" marB="0" anchor="ctr">
                    <a:lnL>
                      <a:noFill/>
                    </a:lnL>
                    <a:lnR>
                      <a:noFill/>
                    </a:lnR>
                    <a:lnT>
                      <a:noFill/>
                    </a:lnT>
                    <a:lnB>
                      <a:noFill/>
                    </a:lnB>
                  </a:tcPr>
                </a:tc>
                <a:tc>
                  <a:txBody>
                    <a:bodyPr/>
                    <a:lstStyle/>
                    <a:p>
                      <a:pPr algn="ctr" fontAlgn="ctr"/>
                      <a:endParaRPr lang="en-US" sz="300" b="0" i="0" u="none" strike="noStrike">
                        <a:solidFill>
                          <a:schemeClr val="tx1"/>
                        </a:solidFill>
                        <a:effectLst/>
                        <a:latin typeface="Arial" panose="020B0604020202020204" pitchFamily="34" charset="0"/>
                      </a:endParaRPr>
                    </a:p>
                  </a:txBody>
                  <a:tcPr marL="1524" marR="1524" marT="1524" marB="0" anchor="ctr">
                    <a:lnL>
                      <a:noFill/>
                    </a:lnL>
                    <a:lnR>
                      <a:noFill/>
                    </a:lnR>
                    <a:lnT>
                      <a:noFill/>
                    </a:lnT>
                    <a:lnB>
                      <a:noFill/>
                    </a:lnB>
                  </a:tcPr>
                </a:tc>
                <a:tc>
                  <a:txBody>
                    <a:bodyPr/>
                    <a:lstStyle/>
                    <a:p>
                      <a:pPr algn="ctr" fontAlgn="ctr"/>
                      <a:endParaRPr lang="en-US" sz="300" b="0" i="0" u="none" strike="noStrike">
                        <a:solidFill>
                          <a:schemeClr val="tx1"/>
                        </a:solidFill>
                        <a:effectLst/>
                        <a:latin typeface="Arial" panose="020B0604020202020204" pitchFamily="34" charset="0"/>
                      </a:endParaRPr>
                    </a:p>
                  </a:txBody>
                  <a:tcPr marL="1524" marR="1524" marT="1524" marB="0" anchor="ctr">
                    <a:lnL>
                      <a:noFill/>
                    </a:lnL>
                    <a:lnR>
                      <a:noFill/>
                    </a:lnR>
                    <a:lnT>
                      <a:noFill/>
                    </a:lnT>
                    <a:lnB>
                      <a:noFill/>
                    </a:lnB>
                  </a:tcPr>
                </a:tc>
                <a:tc>
                  <a:txBody>
                    <a:bodyPr/>
                    <a:lstStyle/>
                    <a:p>
                      <a:pPr algn="ctr" fontAlgn="ctr"/>
                      <a:endParaRPr lang="en-US" sz="300" b="0" i="0" u="none" strike="noStrike">
                        <a:solidFill>
                          <a:schemeClr val="tx1"/>
                        </a:solidFill>
                        <a:effectLst/>
                        <a:latin typeface="Arial" panose="020B0604020202020204" pitchFamily="34" charset="0"/>
                      </a:endParaRPr>
                    </a:p>
                  </a:txBody>
                  <a:tcPr marL="1524" marR="1524" marT="1524" marB="0" anchor="ctr">
                    <a:lnL>
                      <a:noFill/>
                    </a:lnL>
                    <a:lnR>
                      <a:noFill/>
                    </a:lnR>
                    <a:lnT>
                      <a:noFill/>
                    </a:lnT>
                    <a:lnB>
                      <a:noFill/>
                    </a:lnB>
                  </a:tcPr>
                </a:tc>
                <a:tc>
                  <a:txBody>
                    <a:bodyPr/>
                    <a:lstStyle/>
                    <a:p>
                      <a:pPr algn="ctr" fontAlgn="ctr"/>
                      <a:endParaRPr lang="en-US" sz="300" b="0" i="0" u="none" strike="noStrike">
                        <a:solidFill>
                          <a:schemeClr val="tx1"/>
                        </a:solidFill>
                        <a:effectLst/>
                        <a:latin typeface="Arial" panose="020B0604020202020204" pitchFamily="34" charset="0"/>
                      </a:endParaRPr>
                    </a:p>
                  </a:txBody>
                  <a:tcPr marL="1524" marR="1524" marT="1524" marB="0" anchor="ctr">
                    <a:lnL>
                      <a:noFill/>
                    </a:lnL>
                    <a:lnR>
                      <a:noFill/>
                    </a:lnR>
                    <a:lnT>
                      <a:noFill/>
                    </a:lnT>
                    <a:lnB>
                      <a:noFill/>
                    </a:lnB>
                  </a:tcPr>
                </a:tc>
                <a:extLst>
                  <a:ext uri="{0D108BD9-81ED-4DB2-BD59-A6C34878D82A}">
                    <a16:rowId xmlns:a16="http://schemas.microsoft.com/office/drawing/2014/main" val="701133898"/>
                  </a:ext>
                </a:extLst>
              </a:tr>
              <a:tr h="40050">
                <a:tc>
                  <a:txBody>
                    <a:bodyPr/>
                    <a:lstStyle/>
                    <a:p>
                      <a:pPr algn="ctr" fontAlgn="ctr"/>
                      <a:endParaRPr lang="en-US" sz="300" b="0" i="0" u="none" strike="noStrike">
                        <a:solidFill>
                          <a:schemeClr val="tx1"/>
                        </a:solidFill>
                        <a:effectLst/>
                        <a:latin typeface="Arial" panose="020B0604020202020204" pitchFamily="34" charset="0"/>
                      </a:endParaRPr>
                    </a:p>
                  </a:txBody>
                  <a:tcPr marL="1524" marR="1524" marT="1524"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300" b="0" i="0" u="none" strike="noStrike">
                          <a:solidFill>
                            <a:schemeClr val="tx1"/>
                          </a:solidFill>
                          <a:effectLst/>
                          <a:latin typeface="Calibri" panose="020F0502020204030204" pitchFamily="34" charset="0"/>
                        </a:rPr>
                        <a:t>Trap</a:t>
                      </a:r>
                    </a:p>
                  </a:txBody>
                  <a:tcPr marL="1524" marR="1524" marT="15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300" b="0" i="0" u="none" strike="noStrike">
                          <a:solidFill>
                            <a:schemeClr val="tx1"/>
                          </a:solidFill>
                          <a:effectLst/>
                          <a:latin typeface="Calibri" panose="020F0502020204030204" pitchFamily="34" charset="0"/>
                        </a:rPr>
                        <a:t>Launchctl</a:t>
                      </a:r>
                    </a:p>
                  </a:txBody>
                  <a:tcPr marL="1524" marR="1524" marT="15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300" b="0" i="0" u="none" strike="noStrike">
                          <a:solidFill>
                            <a:schemeClr val="tx1"/>
                          </a:solidFill>
                          <a:effectLst/>
                          <a:latin typeface="Calibri" panose="020F0502020204030204" pitchFamily="34" charset="0"/>
                        </a:rPr>
                        <a:t>Web Shell</a:t>
                      </a:r>
                    </a:p>
                  </a:txBody>
                  <a:tcPr marL="1524" marR="1524" marT="15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300" b="0" i="0" u="none" strike="noStrike">
                          <a:solidFill>
                            <a:schemeClr val="tx1"/>
                          </a:solidFill>
                          <a:effectLst/>
                          <a:latin typeface="Calibri" panose="020F0502020204030204" pitchFamily="34" charset="0"/>
                        </a:rPr>
                        <a:t>Indicator Blocking</a:t>
                      </a:r>
                    </a:p>
                  </a:txBody>
                  <a:tcPr marL="1524" marR="1524" marT="15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300" b="0" i="0" u="none" strike="noStrike">
                        <a:solidFill>
                          <a:schemeClr val="tx1"/>
                        </a:solidFill>
                        <a:effectLst/>
                        <a:latin typeface="Arial" panose="020B0604020202020204" pitchFamily="34" charset="0"/>
                      </a:endParaRPr>
                    </a:p>
                  </a:txBody>
                  <a:tcPr marL="1524" marR="1524" marT="1524"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endParaRPr lang="en-US" sz="300" b="0" i="0" u="none" strike="noStrike">
                        <a:solidFill>
                          <a:schemeClr val="tx1"/>
                        </a:solidFill>
                        <a:effectLst/>
                        <a:latin typeface="Arial" panose="020B0604020202020204" pitchFamily="34" charset="0"/>
                      </a:endParaRPr>
                    </a:p>
                  </a:txBody>
                  <a:tcPr marL="1524" marR="1524" marT="1524" marB="0" anchor="ctr">
                    <a:lnL>
                      <a:noFill/>
                    </a:lnL>
                    <a:lnR>
                      <a:noFill/>
                    </a:lnR>
                    <a:lnT>
                      <a:noFill/>
                    </a:lnT>
                    <a:lnB>
                      <a:noFill/>
                    </a:lnB>
                  </a:tcPr>
                </a:tc>
                <a:tc>
                  <a:txBody>
                    <a:bodyPr/>
                    <a:lstStyle/>
                    <a:p>
                      <a:pPr algn="ctr" fontAlgn="ctr"/>
                      <a:endParaRPr lang="en-US" sz="300" b="0" i="0" u="none" strike="noStrike">
                        <a:solidFill>
                          <a:schemeClr val="tx1"/>
                        </a:solidFill>
                        <a:effectLst/>
                        <a:latin typeface="Arial" panose="020B0604020202020204" pitchFamily="34" charset="0"/>
                      </a:endParaRPr>
                    </a:p>
                  </a:txBody>
                  <a:tcPr marL="1524" marR="1524" marT="1524" marB="0" anchor="ctr">
                    <a:lnL>
                      <a:noFill/>
                    </a:lnL>
                    <a:lnR>
                      <a:noFill/>
                    </a:lnR>
                    <a:lnT>
                      <a:noFill/>
                    </a:lnT>
                    <a:lnB>
                      <a:noFill/>
                    </a:lnB>
                  </a:tcPr>
                </a:tc>
                <a:tc>
                  <a:txBody>
                    <a:bodyPr/>
                    <a:lstStyle/>
                    <a:p>
                      <a:pPr algn="ctr" fontAlgn="ctr"/>
                      <a:endParaRPr lang="en-US" sz="300" b="0" i="0" u="none" strike="noStrike">
                        <a:solidFill>
                          <a:schemeClr val="tx1"/>
                        </a:solidFill>
                        <a:effectLst/>
                        <a:latin typeface="Arial" panose="020B0604020202020204" pitchFamily="34" charset="0"/>
                      </a:endParaRPr>
                    </a:p>
                  </a:txBody>
                  <a:tcPr marL="1524" marR="1524" marT="1524" marB="0" anchor="ctr">
                    <a:lnL>
                      <a:noFill/>
                    </a:lnL>
                    <a:lnR>
                      <a:noFill/>
                    </a:lnR>
                    <a:lnT>
                      <a:noFill/>
                    </a:lnT>
                    <a:lnB>
                      <a:noFill/>
                    </a:lnB>
                  </a:tcPr>
                </a:tc>
                <a:tc>
                  <a:txBody>
                    <a:bodyPr/>
                    <a:lstStyle/>
                    <a:p>
                      <a:pPr algn="ctr" fontAlgn="ctr"/>
                      <a:endParaRPr lang="en-US" sz="300" b="0" i="0" u="none" strike="noStrike">
                        <a:solidFill>
                          <a:schemeClr val="tx1"/>
                        </a:solidFill>
                        <a:effectLst/>
                        <a:latin typeface="Arial" panose="020B0604020202020204" pitchFamily="34" charset="0"/>
                      </a:endParaRPr>
                    </a:p>
                  </a:txBody>
                  <a:tcPr marL="1524" marR="1524" marT="1524" marB="0" anchor="ctr">
                    <a:lnL>
                      <a:noFill/>
                    </a:lnL>
                    <a:lnR>
                      <a:noFill/>
                    </a:lnR>
                    <a:lnT>
                      <a:noFill/>
                    </a:lnT>
                    <a:lnB>
                      <a:noFill/>
                    </a:lnB>
                  </a:tcPr>
                </a:tc>
                <a:tc>
                  <a:txBody>
                    <a:bodyPr/>
                    <a:lstStyle/>
                    <a:p>
                      <a:pPr algn="ctr" fontAlgn="ctr"/>
                      <a:endParaRPr lang="en-US" sz="300" b="0" i="0" u="none" strike="noStrike">
                        <a:solidFill>
                          <a:schemeClr val="tx1"/>
                        </a:solidFill>
                        <a:effectLst/>
                        <a:latin typeface="Arial" panose="020B0604020202020204" pitchFamily="34" charset="0"/>
                      </a:endParaRPr>
                    </a:p>
                  </a:txBody>
                  <a:tcPr marL="1524" marR="1524" marT="1524" marB="0" anchor="ctr">
                    <a:lnL>
                      <a:noFill/>
                    </a:lnL>
                    <a:lnR>
                      <a:noFill/>
                    </a:lnR>
                    <a:lnT>
                      <a:noFill/>
                    </a:lnT>
                    <a:lnB>
                      <a:noFill/>
                    </a:lnB>
                  </a:tcPr>
                </a:tc>
                <a:extLst>
                  <a:ext uri="{0D108BD9-81ED-4DB2-BD59-A6C34878D82A}">
                    <a16:rowId xmlns:a16="http://schemas.microsoft.com/office/drawing/2014/main" val="1839087417"/>
                  </a:ext>
                </a:extLst>
              </a:tr>
              <a:tr h="78807">
                <a:tc>
                  <a:txBody>
                    <a:bodyPr/>
                    <a:lstStyle/>
                    <a:p>
                      <a:pPr algn="ctr" fontAlgn="ctr"/>
                      <a:endParaRPr lang="en-US" sz="300" b="0" i="0" u="none" strike="noStrike">
                        <a:solidFill>
                          <a:schemeClr val="tx1"/>
                        </a:solidFill>
                        <a:effectLst/>
                        <a:latin typeface="Arial" panose="020B0604020202020204" pitchFamily="34" charset="0"/>
                      </a:endParaRPr>
                    </a:p>
                  </a:txBody>
                  <a:tcPr marL="1524" marR="1524" marT="1524"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300" b="0" i="0" u="none" strike="noStrike">
                          <a:solidFill>
                            <a:schemeClr val="tx1"/>
                          </a:solidFill>
                          <a:effectLst/>
                          <a:latin typeface="Calibri" panose="020F0502020204030204" pitchFamily="34" charset="0"/>
                        </a:rPr>
                        <a:t>Trusted Developer Utilities</a:t>
                      </a:r>
                    </a:p>
                  </a:txBody>
                  <a:tcPr marL="1524" marR="1524" marT="15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300" b="0" i="0" u="none" strike="noStrike">
                          <a:solidFill>
                            <a:schemeClr val="tx1"/>
                          </a:solidFill>
                          <a:effectLst/>
                          <a:latin typeface="Calibri" panose="020F0502020204030204" pitchFamily="34" charset="0"/>
                        </a:rPr>
                        <a:t>Local Job Scheduling</a:t>
                      </a:r>
                    </a:p>
                  </a:txBody>
                  <a:tcPr marL="1524" marR="1524" marT="15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300" b="0" i="0" u="none" strike="noStrike">
                        <a:solidFill>
                          <a:schemeClr val="tx1"/>
                        </a:solidFill>
                        <a:effectLst/>
                        <a:latin typeface="Arial" panose="020B0604020202020204" pitchFamily="34" charset="0"/>
                      </a:endParaRPr>
                    </a:p>
                  </a:txBody>
                  <a:tcPr marL="1524" marR="1524" marT="15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ctr"/>
                      <a:r>
                        <a:rPr lang="en-US" sz="300" b="0" i="0" u="none" strike="noStrike">
                          <a:solidFill>
                            <a:schemeClr val="tx1"/>
                          </a:solidFill>
                          <a:effectLst/>
                          <a:latin typeface="Calibri" panose="020F0502020204030204" pitchFamily="34" charset="0"/>
                        </a:rPr>
                        <a:t>Indicator Removal from Tools</a:t>
                      </a:r>
                    </a:p>
                  </a:txBody>
                  <a:tcPr marL="1524" marR="1524" marT="15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300" b="0" i="0" u="none" strike="noStrike">
                        <a:solidFill>
                          <a:schemeClr val="tx1"/>
                        </a:solidFill>
                        <a:effectLst/>
                        <a:latin typeface="Arial" panose="020B0604020202020204" pitchFamily="34" charset="0"/>
                      </a:endParaRPr>
                    </a:p>
                  </a:txBody>
                  <a:tcPr marL="1524" marR="1524" marT="1524"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endParaRPr lang="en-US" sz="300" b="0" i="0" u="none" strike="noStrike">
                        <a:solidFill>
                          <a:schemeClr val="tx1"/>
                        </a:solidFill>
                        <a:effectLst/>
                        <a:latin typeface="Arial" panose="020B0604020202020204" pitchFamily="34" charset="0"/>
                      </a:endParaRPr>
                    </a:p>
                  </a:txBody>
                  <a:tcPr marL="1524" marR="1524" marT="1524" marB="0" anchor="ctr">
                    <a:lnL>
                      <a:noFill/>
                    </a:lnL>
                    <a:lnR>
                      <a:noFill/>
                    </a:lnR>
                    <a:lnT>
                      <a:noFill/>
                    </a:lnT>
                    <a:lnB>
                      <a:noFill/>
                    </a:lnB>
                  </a:tcPr>
                </a:tc>
                <a:tc>
                  <a:txBody>
                    <a:bodyPr/>
                    <a:lstStyle/>
                    <a:p>
                      <a:pPr algn="ctr" fontAlgn="ctr"/>
                      <a:endParaRPr lang="en-US" sz="300" b="0" i="0" u="none" strike="noStrike">
                        <a:solidFill>
                          <a:schemeClr val="tx1"/>
                        </a:solidFill>
                        <a:effectLst/>
                        <a:latin typeface="Arial" panose="020B0604020202020204" pitchFamily="34" charset="0"/>
                      </a:endParaRPr>
                    </a:p>
                  </a:txBody>
                  <a:tcPr marL="1524" marR="1524" marT="1524" marB="0" anchor="ctr">
                    <a:lnL>
                      <a:noFill/>
                    </a:lnL>
                    <a:lnR>
                      <a:noFill/>
                    </a:lnR>
                    <a:lnT>
                      <a:noFill/>
                    </a:lnT>
                    <a:lnB>
                      <a:noFill/>
                    </a:lnB>
                  </a:tcPr>
                </a:tc>
                <a:tc>
                  <a:txBody>
                    <a:bodyPr/>
                    <a:lstStyle/>
                    <a:p>
                      <a:pPr algn="ctr" fontAlgn="ctr"/>
                      <a:endParaRPr lang="en-US" sz="300" b="0" i="0" u="none" strike="noStrike">
                        <a:solidFill>
                          <a:schemeClr val="tx1"/>
                        </a:solidFill>
                        <a:effectLst/>
                        <a:latin typeface="Arial" panose="020B0604020202020204" pitchFamily="34" charset="0"/>
                      </a:endParaRPr>
                    </a:p>
                  </a:txBody>
                  <a:tcPr marL="1524" marR="1524" marT="1524" marB="0" anchor="ctr">
                    <a:lnL>
                      <a:noFill/>
                    </a:lnL>
                    <a:lnR>
                      <a:noFill/>
                    </a:lnR>
                    <a:lnT>
                      <a:noFill/>
                    </a:lnT>
                    <a:lnB>
                      <a:noFill/>
                    </a:lnB>
                  </a:tcPr>
                </a:tc>
                <a:tc>
                  <a:txBody>
                    <a:bodyPr/>
                    <a:lstStyle/>
                    <a:p>
                      <a:pPr algn="ctr" fontAlgn="ctr"/>
                      <a:endParaRPr lang="en-US" sz="300" b="0" i="0" u="none" strike="noStrike">
                        <a:solidFill>
                          <a:schemeClr val="tx1"/>
                        </a:solidFill>
                        <a:effectLst/>
                        <a:latin typeface="Arial" panose="020B0604020202020204" pitchFamily="34" charset="0"/>
                      </a:endParaRPr>
                    </a:p>
                  </a:txBody>
                  <a:tcPr marL="1524" marR="1524" marT="1524" marB="0" anchor="ctr">
                    <a:lnL>
                      <a:noFill/>
                    </a:lnL>
                    <a:lnR>
                      <a:noFill/>
                    </a:lnR>
                    <a:lnT>
                      <a:noFill/>
                    </a:lnT>
                    <a:lnB>
                      <a:noFill/>
                    </a:lnB>
                  </a:tcPr>
                </a:tc>
                <a:tc>
                  <a:txBody>
                    <a:bodyPr/>
                    <a:lstStyle/>
                    <a:p>
                      <a:pPr algn="ctr" fontAlgn="ctr"/>
                      <a:endParaRPr lang="en-US" sz="300" b="0" i="0" u="none" strike="noStrike">
                        <a:solidFill>
                          <a:schemeClr val="tx1"/>
                        </a:solidFill>
                        <a:effectLst/>
                        <a:latin typeface="Arial" panose="020B0604020202020204" pitchFamily="34" charset="0"/>
                      </a:endParaRPr>
                    </a:p>
                  </a:txBody>
                  <a:tcPr marL="1524" marR="1524" marT="1524" marB="0" anchor="ctr">
                    <a:lnL>
                      <a:noFill/>
                    </a:lnL>
                    <a:lnR>
                      <a:noFill/>
                    </a:lnR>
                    <a:lnT>
                      <a:noFill/>
                    </a:lnT>
                    <a:lnB>
                      <a:noFill/>
                    </a:lnB>
                  </a:tcPr>
                </a:tc>
                <a:extLst>
                  <a:ext uri="{0D108BD9-81ED-4DB2-BD59-A6C34878D82A}">
                    <a16:rowId xmlns:a16="http://schemas.microsoft.com/office/drawing/2014/main" val="3109173642"/>
                  </a:ext>
                </a:extLst>
              </a:tr>
              <a:tr h="78807">
                <a:tc>
                  <a:txBody>
                    <a:bodyPr/>
                    <a:lstStyle/>
                    <a:p>
                      <a:pPr algn="ctr" fontAlgn="ctr"/>
                      <a:endParaRPr lang="en-US" sz="300" b="0" i="0" u="none" strike="noStrike">
                        <a:solidFill>
                          <a:schemeClr val="tx1"/>
                        </a:solidFill>
                        <a:effectLst/>
                        <a:latin typeface="Arial" panose="020B0604020202020204" pitchFamily="34" charset="0"/>
                      </a:endParaRPr>
                    </a:p>
                  </a:txBody>
                  <a:tcPr marL="1524" marR="1524" marT="1524"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300" b="0" i="0" u="none" strike="noStrike">
                          <a:solidFill>
                            <a:schemeClr val="tx1"/>
                          </a:solidFill>
                          <a:effectLst/>
                          <a:latin typeface="Calibri" panose="020F0502020204030204" pitchFamily="34" charset="0"/>
                        </a:rPr>
                        <a:t>User Execution</a:t>
                      </a:r>
                    </a:p>
                  </a:txBody>
                  <a:tcPr marL="1524" marR="1524" marT="15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300" b="0" i="0" u="none" strike="noStrike">
                          <a:solidFill>
                            <a:schemeClr val="tx1"/>
                          </a:solidFill>
                          <a:effectLst/>
                          <a:latin typeface="Calibri" panose="020F0502020204030204" pitchFamily="34" charset="0"/>
                        </a:rPr>
                        <a:t>Login Item</a:t>
                      </a:r>
                    </a:p>
                  </a:txBody>
                  <a:tcPr marL="1524" marR="1524" marT="15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300" b="0" i="0" u="none" strike="noStrike">
                        <a:solidFill>
                          <a:schemeClr val="tx1"/>
                        </a:solidFill>
                        <a:effectLst/>
                        <a:latin typeface="Arial" panose="020B0604020202020204" pitchFamily="34" charset="0"/>
                      </a:endParaRPr>
                    </a:p>
                  </a:txBody>
                  <a:tcPr marL="1524" marR="1524" marT="15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300" b="0" i="0" u="none" strike="noStrike" dirty="0">
                          <a:solidFill>
                            <a:schemeClr val="tx1"/>
                          </a:solidFill>
                          <a:effectLst/>
                          <a:latin typeface="Calibri" panose="020F0502020204030204" pitchFamily="34" charset="0"/>
                        </a:rPr>
                        <a:t>Indicator Removal on Host</a:t>
                      </a:r>
                    </a:p>
                  </a:txBody>
                  <a:tcPr marL="1524" marR="1524" marT="15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n-US" sz="300" b="0" i="0" u="none" strike="noStrike">
                        <a:solidFill>
                          <a:schemeClr val="tx1"/>
                        </a:solidFill>
                        <a:effectLst/>
                        <a:latin typeface="Arial" panose="020B0604020202020204" pitchFamily="34" charset="0"/>
                      </a:endParaRPr>
                    </a:p>
                  </a:txBody>
                  <a:tcPr marL="1524" marR="1524" marT="1524"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endParaRPr lang="en-US" sz="300" b="0" i="0" u="none" strike="noStrike">
                        <a:solidFill>
                          <a:schemeClr val="tx1"/>
                        </a:solidFill>
                        <a:effectLst/>
                        <a:latin typeface="Arial" panose="020B0604020202020204" pitchFamily="34" charset="0"/>
                      </a:endParaRPr>
                    </a:p>
                  </a:txBody>
                  <a:tcPr marL="1524" marR="1524" marT="1524" marB="0" anchor="ctr">
                    <a:lnL>
                      <a:noFill/>
                    </a:lnL>
                    <a:lnR>
                      <a:noFill/>
                    </a:lnR>
                    <a:lnT>
                      <a:noFill/>
                    </a:lnT>
                    <a:lnB>
                      <a:noFill/>
                    </a:lnB>
                  </a:tcPr>
                </a:tc>
                <a:tc>
                  <a:txBody>
                    <a:bodyPr/>
                    <a:lstStyle/>
                    <a:p>
                      <a:pPr algn="ctr" fontAlgn="ctr"/>
                      <a:endParaRPr lang="en-US" sz="300" b="0" i="0" u="none" strike="noStrike">
                        <a:solidFill>
                          <a:schemeClr val="tx1"/>
                        </a:solidFill>
                        <a:effectLst/>
                        <a:latin typeface="Arial" panose="020B0604020202020204" pitchFamily="34" charset="0"/>
                      </a:endParaRPr>
                    </a:p>
                  </a:txBody>
                  <a:tcPr marL="1524" marR="1524" marT="1524" marB="0" anchor="ctr">
                    <a:lnL>
                      <a:noFill/>
                    </a:lnL>
                    <a:lnR>
                      <a:noFill/>
                    </a:lnR>
                    <a:lnT>
                      <a:noFill/>
                    </a:lnT>
                    <a:lnB>
                      <a:noFill/>
                    </a:lnB>
                  </a:tcPr>
                </a:tc>
                <a:tc>
                  <a:txBody>
                    <a:bodyPr/>
                    <a:lstStyle/>
                    <a:p>
                      <a:pPr algn="ctr" fontAlgn="ctr"/>
                      <a:endParaRPr lang="en-US" sz="300" b="0" i="0" u="none" strike="noStrike">
                        <a:solidFill>
                          <a:schemeClr val="tx1"/>
                        </a:solidFill>
                        <a:effectLst/>
                        <a:latin typeface="Arial" panose="020B0604020202020204" pitchFamily="34" charset="0"/>
                      </a:endParaRPr>
                    </a:p>
                  </a:txBody>
                  <a:tcPr marL="1524" marR="1524" marT="1524" marB="0" anchor="ctr">
                    <a:lnL>
                      <a:noFill/>
                    </a:lnL>
                    <a:lnR>
                      <a:noFill/>
                    </a:lnR>
                    <a:lnT>
                      <a:noFill/>
                    </a:lnT>
                    <a:lnB>
                      <a:noFill/>
                    </a:lnB>
                  </a:tcPr>
                </a:tc>
                <a:tc>
                  <a:txBody>
                    <a:bodyPr/>
                    <a:lstStyle/>
                    <a:p>
                      <a:pPr algn="ctr" fontAlgn="ctr"/>
                      <a:endParaRPr lang="en-US" sz="300" b="0" i="0" u="none" strike="noStrike">
                        <a:solidFill>
                          <a:schemeClr val="tx1"/>
                        </a:solidFill>
                        <a:effectLst/>
                        <a:latin typeface="Arial" panose="020B0604020202020204" pitchFamily="34" charset="0"/>
                      </a:endParaRPr>
                    </a:p>
                  </a:txBody>
                  <a:tcPr marL="1524" marR="1524" marT="1524" marB="0" anchor="ctr">
                    <a:lnL>
                      <a:noFill/>
                    </a:lnL>
                    <a:lnR>
                      <a:noFill/>
                    </a:lnR>
                    <a:lnT>
                      <a:noFill/>
                    </a:lnT>
                    <a:lnB>
                      <a:noFill/>
                    </a:lnB>
                  </a:tcPr>
                </a:tc>
                <a:tc>
                  <a:txBody>
                    <a:bodyPr/>
                    <a:lstStyle/>
                    <a:p>
                      <a:pPr algn="ctr" fontAlgn="ctr"/>
                      <a:endParaRPr lang="en-US" sz="300" b="0" i="0" u="none" strike="noStrike">
                        <a:solidFill>
                          <a:schemeClr val="tx1"/>
                        </a:solidFill>
                        <a:effectLst/>
                        <a:latin typeface="Arial" panose="020B0604020202020204" pitchFamily="34" charset="0"/>
                      </a:endParaRPr>
                    </a:p>
                  </a:txBody>
                  <a:tcPr marL="1524" marR="1524" marT="1524" marB="0" anchor="ctr">
                    <a:lnL>
                      <a:noFill/>
                    </a:lnL>
                    <a:lnR>
                      <a:noFill/>
                    </a:lnR>
                    <a:lnT>
                      <a:noFill/>
                    </a:lnT>
                    <a:lnB>
                      <a:noFill/>
                    </a:lnB>
                  </a:tcPr>
                </a:tc>
                <a:extLst>
                  <a:ext uri="{0D108BD9-81ED-4DB2-BD59-A6C34878D82A}">
                    <a16:rowId xmlns:a16="http://schemas.microsoft.com/office/drawing/2014/main" val="673215361"/>
                  </a:ext>
                </a:extLst>
              </a:tr>
              <a:tr h="78807">
                <a:tc>
                  <a:txBody>
                    <a:bodyPr/>
                    <a:lstStyle/>
                    <a:p>
                      <a:pPr algn="ctr" fontAlgn="ctr"/>
                      <a:endParaRPr lang="en-US" sz="300" b="0" i="0" u="none" strike="noStrike">
                        <a:solidFill>
                          <a:schemeClr val="tx1"/>
                        </a:solidFill>
                        <a:effectLst/>
                        <a:latin typeface="Arial" panose="020B0604020202020204" pitchFamily="34" charset="0"/>
                      </a:endParaRPr>
                    </a:p>
                  </a:txBody>
                  <a:tcPr marL="1524" marR="1524" marT="1524"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300" b="0" i="0" u="none" strike="noStrike">
                          <a:solidFill>
                            <a:schemeClr val="tx1"/>
                          </a:solidFill>
                          <a:effectLst/>
                          <a:latin typeface="Calibri" panose="020F0502020204030204" pitchFamily="34" charset="0"/>
                        </a:rPr>
                        <a:t>Windows Management Instrumentation</a:t>
                      </a:r>
                    </a:p>
                  </a:txBody>
                  <a:tcPr marL="1524" marR="1524" marT="15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300" b="0" i="0" u="none" strike="noStrike">
                          <a:solidFill>
                            <a:schemeClr val="tx1"/>
                          </a:solidFill>
                          <a:effectLst/>
                          <a:latin typeface="Calibri" panose="020F0502020204030204" pitchFamily="34" charset="0"/>
                        </a:rPr>
                        <a:t>Logon Scripts</a:t>
                      </a:r>
                    </a:p>
                  </a:txBody>
                  <a:tcPr marL="1524" marR="1524" marT="15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n-US" sz="300" b="0" i="0" u="none" strike="noStrike">
                        <a:solidFill>
                          <a:schemeClr val="tx1"/>
                        </a:solidFill>
                        <a:effectLst/>
                        <a:latin typeface="Arial" panose="020B0604020202020204" pitchFamily="34" charset="0"/>
                      </a:endParaRPr>
                    </a:p>
                  </a:txBody>
                  <a:tcPr marL="1524" marR="1524" marT="15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300" b="0" i="0" u="none" strike="noStrike">
                          <a:solidFill>
                            <a:schemeClr val="tx1"/>
                          </a:solidFill>
                          <a:effectLst/>
                          <a:latin typeface="Calibri" panose="020F0502020204030204" pitchFamily="34" charset="0"/>
                        </a:rPr>
                        <a:t>Indirect Command Execution</a:t>
                      </a:r>
                    </a:p>
                  </a:txBody>
                  <a:tcPr marL="1524" marR="1524" marT="15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300" b="0" i="0" u="none" strike="noStrike">
                        <a:solidFill>
                          <a:schemeClr val="tx1"/>
                        </a:solidFill>
                        <a:effectLst/>
                        <a:latin typeface="Arial" panose="020B0604020202020204" pitchFamily="34" charset="0"/>
                      </a:endParaRPr>
                    </a:p>
                  </a:txBody>
                  <a:tcPr marL="1524" marR="1524" marT="1524"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endParaRPr lang="en-US" sz="300" b="0" i="0" u="none" strike="noStrike">
                        <a:solidFill>
                          <a:schemeClr val="tx1"/>
                        </a:solidFill>
                        <a:effectLst/>
                        <a:latin typeface="Arial" panose="020B0604020202020204" pitchFamily="34" charset="0"/>
                      </a:endParaRPr>
                    </a:p>
                  </a:txBody>
                  <a:tcPr marL="1524" marR="1524" marT="1524" marB="0" anchor="ctr">
                    <a:lnL>
                      <a:noFill/>
                    </a:lnL>
                    <a:lnR>
                      <a:noFill/>
                    </a:lnR>
                    <a:lnT>
                      <a:noFill/>
                    </a:lnT>
                    <a:lnB>
                      <a:noFill/>
                    </a:lnB>
                  </a:tcPr>
                </a:tc>
                <a:tc>
                  <a:txBody>
                    <a:bodyPr/>
                    <a:lstStyle/>
                    <a:p>
                      <a:pPr algn="ctr" fontAlgn="ctr"/>
                      <a:endParaRPr lang="en-US" sz="300" b="0" i="0" u="none" strike="noStrike">
                        <a:solidFill>
                          <a:schemeClr val="tx1"/>
                        </a:solidFill>
                        <a:effectLst/>
                        <a:latin typeface="Arial" panose="020B0604020202020204" pitchFamily="34" charset="0"/>
                      </a:endParaRPr>
                    </a:p>
                  </a:txBody>
                  <a:tcPr marL="1524" marR="1524" marT="1524" marB="0" anchor="ctr">
                    <a:lnL>
                      <a:noFill/>
                    </a:lnL>
                    <a:lnR>
                      <a:noFill/>
                    </a:lnR>
                    <a:lnT>
                      <a:noFill/>
                    </a:lnT>
                    <a:lnB>
                      <a:noFill/>
                    </a:lnB>
                  </a:tcPr>
                </a:tc>
                <a:tc>
                  <a:txBody>
                    <a:bodyPr/>
                    <a:lstStyle/>
                    <a:p>
                      <a:pPr algn="ctr" fontAlgn="ctr"/>
                      <a:endParaRPr lang="en-US" sz="300" b="0" i="0" u="none" strike="noStrike">
                        <a:solidFill>
                          <a:schemeClr val="tx1"/>
                        </a:solidFill>
                        <a:effectLst/>
                        <a:latin typeface="Arial" panose="020B0604020202020204" pitchFamily="34" charset="0"/>
                      </a:endParaRPr>
                    </a:p>
                  </a:txBody>
                  <a:tcPr marL="1524" marR="1524" marT="1524" marB="0" anchor="ctr">
                    <a:lnL>
                      <a:noFill/>
                    </a:lnL>
                    <a:lnR>
                      <a:noFill/>
                    </a:lnR>
                    <a:lnT>
                      <a:noFill/>
                    </a:lnT>
                    <a:lnB>
                      <a:noFill/>
                    </a:lnB>
                  </a:tcPr>
                </a:tc>
                <a:tc>
                  <a:txBody>
                    <a:bodyPr/>
                    <a:lstStyle/>
                    <a:p>
                      <a:pPr algn="ctr" fontAlgn="ctr"/>
                      <a:endParaRPr lang="en-US" sz="300" b="0" i="0" u="none" strike="noStrike">
                        <a:solidFill>
                          <a:schemeClr val="tx1"/>
                        </a:solidFill>
                        <a:effectLst/>
                        <a:latin typeface="Arial" panose="020B0604020202020204" pitchFamily="34" charset="0"/>
                      </a:endParaRPr>
                    </a:p>
                  </a:txBody>
                  <a:tcPr marL="1524" marR="1524" marT="1524" marB="0" anchor="ctr">
                    <a:lnL>
                      <a:noFill/>
                    </a:lnL>
                    <a:lnR>
                      <a:noFill/>
                    </a:lnR>
                    <a:lnT>
                      <a:noFill/>
                    </a:lnT>
                    <a:lnB>
                      <a:noFill/>
                    </a:lnB>
                  </a:tcPr>
                </a:tc>
                <a:tc>
                  <a:txBody>
                    <a:bodyPr/>
                    <a:lstStyle/>
                    <a:p>
                      <a:pPr algn="ctr" fontAlgn="ctr"/>
                      <a:endParaRPr lang="en-US" sz="300" b="0" i="0" u="none" strike="noStrike">
                        <a:solidFill>
                          <a:schemeClr val="tx1"/>
                        </a:solidFill>
                        <a:effectLst/>
                        <a:latin typeface="Arial" panose="020B0604020202020204" pitchFamily="34" charset="0"/>
                      </a:endParaRPr>
                    </a:p>
                  </a:txBody>
                  <a:tcPr marL="1524" marR="1524" marT="1524" marB="0" anchor="ctr">
                    <a:lnL>
                      <a:noFill/>
                    </a:lnL>
                    <a:lnR>
                      <a:noFill/>
                    </a:lnR>
                    <a:lnT>
                      <a:noFill/>
                    </a:lnT>
                    <a:lnB>
                      <a:noFill/>
                    </a:lnB>
                  </a:tcPr>
                </a:tc>
                <a:extLst>
                  <a:ext uri="{0D108BD9-81ED-4DB2-BD59-A6C34878D82A}">
                    <a16:rowId xmlns:a16="http://schemas.microsoft.com/office/drawing/2014/main" val="740423478"/>
                  </a:ext>
                </a:extLst>
              </a:tr>
              <a:tr h="78807">
                <a:tc>
                  <a:txBody>
                    <a:bodyPr/>
                    <a:lstStyle/>
                    <a:p>
                      <a:pPr algn="ctr" fontAlgn="ctr"/>
                      <a:endParaRPr lang="en-US" sz="300" b="0" i="0" u="none" strike="noStrike">
                        <a:solidFill>
                          <a:schemeClr val="tx1"/>
                        </a:solidFill>
                        <a:effectLst/>
                        <a:latin typeface="Arial" panose="020B0604020202020204" pitchFamily="34" charset="0"/>
                      </a:endParaRPr>
                    </a:p>
                  </a:txBody>
                  <a:tcPr marL="1524" marR="1524" marT="1524"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300" b="0" i="0" u="none" strike="noStrike">
                          <a:solidFill>
                            <a:schemeClr val="tx1"/>
                          </a:solidFill>
                          <a:effectLst/>
                          <a:latin typeface="Calibri" panose="020F0502020204030204" pitchFamily="34" charset="0"/>
                        </a:rPr>
                        <a:t>Windows Remote Management</a:t>
                      </a:r>
                    </a:p>
                  </a:txBody>
                  <a:tcPr marL="1524" marR="1524" marT="15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300" b="0" i="0" u="none" strike="noStrike">
                          <a:solidFill>
                            <a:schemeClr val="tx1"/>
                          </a:solidFill>
                          <a:effectLst/>
                          <a:latin typeface="Calibri" panose="020F0502020204030204" pitchFamily="34" charset="0"/>
                        </a:rPr>
                        <a:t>Modify Existing Service</a:t>
                      </a:r>
                    </a:p>
                  </a:txBody>
                  <a:tcPr marL="1524" marR="1524" marT="15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300" b="0" i="0" u="none" strike="noStrike">
                        <a:solidFill>
                          <a:schemeClr val="tx1"/>
                        </a:solidFill>
                        <a:effectLst/>
                        <a:latin typeface="Arial" panose="020B0604020202020204" pitchFamily="34" charset="0"/>
                      </a:endParaRPr>
                    </a:p>
                  </a:txBody>
                  <a:tcPr marL="1524" marR="1524" marT="15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300" b="0" i="0" u="none" strike="noStrike">
                          <a:solidFill>
                            <a:schemeClr val="tx1"/>
                          </a:solidFill>
                          <a:effectLst/>
                          <a:latin typeface="Calibri" panose="020F0502020204030204" pitchFamily="34" charset="0"/>
                        </a:rPr>
                        <a:t>Install Root Certificate</a:t>
                      </a:r>
                    </a:p>
                  </a:txBody>
                  <a:tcPr marL="1524" marR="1524" marT="15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300" b="0" i="0" u="none" strike="noStrike">
                        <a:solidFill>
                          <a:schemeClr val="tx1"/>
                        </a:solidFill>
                        <a:effectLst/>
                        <a:latin typeface="Arial" panose="020B0604020202020204" pitchFamily="34" charset="0"/>
                      </a:endParaRPr>
                    </a:p>
                  </a:txBody>
                  <a:tcPr marL="1524" marR="1524" marT="1524"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endParaRPr lang="en-US" sz="300" b="0" i="0" u="none" strike="noStrike">
                        <a:solidFill>
                          <a:schemeClr val="tx1"/>
                        </a:solidFill>
                        <a:effectLst/>
                        <a:latin typeface="Arial" panose="020B0604020202020204" pitchFamily="34" charset="0"/>
                      </a:endParaRPr>
                    </a:p>
                  </a:txBody>
                  <a:tcPr marL="1524" marR="1524" marT="1524" marB="0" anchor="ctr">
                    <a:lnL>
                      <a:noFill/>
                    </a:lnL>
                    <a:lnR>
                      <a:noFill/>
                    </a:lnR>
                    <a:lnT>
                      <a:noFill/>
                    </a:lnT>
                    <a:lnB>
                      <a:noFill/>
                    </a:lnB>
                  </a:tcPr>
                </a:tc>
                <a:tc>
                  <a:txBody>
                    <a:bodyPr/>
                    <a:lstStyle/>
                    <a:p>
                      <a:pPr algn="ctr" fontAlgn="ctr"/>
                      <a:endParaRPr lang="en-US" sz="300" b="0" i="0" u="none" strike="noStrike">
                        <a:solidFill>
                          <a:schemeClr val="tx1"/>
                        </a:solidFill>
                        <a:effectLst/>
                        <a:latin typeface="Arial" panose="020B0604020202020204" pitchFamily="34" charset="0"/>
                      </a:endParaRPr>
                    </a:p>
                  </a:txBody>
                  <a:tcPr marL="1524" marR="1524" marT="1524" marB="0" anchor="ctr">
                    <a:lnL>
                      <a:noFill/>
                    </a:lnL>
                    <a:lnR>
                      <a:noFill/>
                    </a:lnR>
                    <a:lnT>
                      <a:noFill/>
                    </a:lnT>
                    <a:lnB>
                      <a:noFill/>
                    </a:lnB>
                  </a:tcPr>
                </a:tc>
                <a:tc>
                  <a:txBody>
                    <a:bodyPr/>
                    <a:lstStyle/>
                    <a:p>
                      <a:pPr algn="ctr" fontAlgn="ctr"/>
                      <a:endParaRPr lang="en-US" sz="300" b="0" i="0" u="none" strike="noStrike">
                        <a:solidFill>
                          <a:schemeClr val="tx1"/>
                        </a:solidFill>
                        <a:effectLst/>
                        <a:latin typeface="Arial" panose="020B0604020202020204" pitchFamily="34" charset="0"/>
                      </a:endParaRPr>
                    </a:p>
                  </a:txBody>
                  <a:tcPr marL="1524" marR="1524" marT="1524" marB="0" anchor="ctr">
                    <a:lnL>
                      <a:noFill/>
                    </a:lnL>
                    <a:lnR>
                      <a:noFill/>
                    </a:lnR>
                    <a:lnT>
                      <a:noFill/>
                    </a:lnT>
                    <a:lnB>
                      <a:noFill/>
                    </a:lnB>
                  </a:tcPr>
                </a:tc>
                <a:tc>
                  <a:txBody>
                    <a:bodyPr/>
                    <a:lstStyle/>
                    <a:p>
                      <a:pPr algn="ctr" fontAlgn="ctr"/>
                      <a:endParaRPr lang="en-US" sz="300" b="0" i="0" u="none" strike="noStrike">
                        <a:solidFill>
                          <a:schemeClr val="tx1"/>
                        </a:solidFill>
                        <a:effectLst/>
                        <a:latin typeface="Arial" panose="020B0604020202020204" pitchFamily="34" charset="0"/>
                      </a:endParaRPr>
                    </a:p>
                  </a:txBody>
                  <a:tcPr marL="1524" marR="1524" marT="1524" marB="0" anchor="ctr">
                    <a:lnL>
                      <a:noFill/>
                    </a:lnL>
                    <a:lnR>
                      <a:noFill/>
                    </a:lnR>
                    <a:lnT>
                      <a:noFill/>
                    </a:lnT>
                    <a:lnB>
                      <a:noFill/>
                    </a:lnB>
                  </a:tcPr>
                </a:tc>
                <a:tc>
                  <a:txBody>
                    <a:bodyPr/>
                    <a:lstStyle/>
                    <a:p>
                      <a:pPr algn="ctr" fontAlgn="ctr"/>
                      <a:endParaRPr lang="en-US" sz="300" b="0" i="0" u="none" strike="noStrike">
                        <a:solidFill>
                          <a:schemeClr val="tx1"/>
                        </a:solidFill>
                        <a:effectLst/>
                        <a:latin typeface="Arial" panose="020B0604020202020204" pitchFamily="34" charset="0"/>
                      </a:endParaRPr>
                    </a:p>
                  </a:txBody>
                  <a:tcPr marL="1524" marR="1524" marT="1524" marB="0" anchor="ctr">
                    <a:lnL>
                      <a:noFill/>
                    </a:lnL>
                    <a:lnR>
                      <a:noFill/>
                    </a:lnR>
                    <a:lnT>
                      <a:noFill/>
                    </a:lnT>
                    <a:lnB>
                      <a:noFill/>
                    </a:lnB>
                  </a:tcPr>
                </a:tc>
                <a:extLst>
                  <a:ext uri="{0D108BD9-81ED-4DB2-BD59-A6C34878D82A}">
                    <a16:rowId xmlns:a16="http://schemas.microsoft.com/office/drawing/2014/main" val="2069258322"/>
                  </a:ext>
                </a:extLst>
              </a:tr>
              <a:tr h="40050">
                <a:tc>
                  <a:txBody>
                    <a:bodyPr/>
                    <a:lstStyle/>
                    <a:p>
                      <a:pPr algn="ctr" fontAlgn="ctr"/>
                      <a:endParaRPr lang="en-US" sz="300" b="0" i="0" u="none" strike="noStrike">
                        <a:solidFill>
                          <a:schemeClr val="tx1"/>
                        </a:solidFill>
                        <a:effectLst/>
                        <a:latin typeface="Arial" panose="020B0604020202020204" pitchFamily="34" charset="0"/>
                      </a:endParaRPr>
                    </a:p>
                  </a:txBody>
                  <a:tcPr marL="1524" marR="1524" marT="1524"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300" b="0" i="0" u="none" strike="noStrike">
                          <a:solidFill>
                            <a:schemeClr val="tx1"/>
                          </a:solidFill>
                          <a:effectLst/>
                          <a:latin typeface="Calibri" panose="020F0502020204030204" pitchFamily="34" charset="0"/>
                        </a:rPr>
                        <a:t>XSL Script Processing</a:t>
                      </a:r>
                    </a:p>
                  </a:txBody>
                  <a:tcPr marL="1524" marR="1524" marT="15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300" b="0" i="0" u="none" strike="noStrike">
                          <a:solidFill>
                            <a:schemeClr val="tx1"/>
                          </a:solidFill>
                          <a:effectLst/>
                          <a:latin typeface="Calibri" panose="020F0502020204030204" pitchFamily="34" charset="0"/>
                        </a:rPr>
                        <a:t>Netsh Helper DLL</a:t>
                      </a:r>
                    </a:p>
                  </a:txBody>
                  <a:tcPr marL="1524" marR="1524" marT="15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300" b="0" i="0" u="none" strike="noStrike">
                        <a:solidFill>
                          <a:schemeClr val="tx1"/>
                        </a:solidFill>
                        <a:effectLst/>
                        <a:latin typeface="Arial" panose="020B0604020202020204" pitchFamily="34" charset="0"/>
                      </a:endParaRPr>
                    </a:p>
                  </a:txBody>
                  <a:tcPr marL="1524" marR="1524" marT="15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300" b="0" i="0" u="none" strike="noStrike">
                          <a:solidFill>
                            <a:schemeClr val="tx1"/>
                          </a:solidFill>
                          <a:effectLst/>
                          <a:latin typeface="Calibri" panose="020F0502020204030204" pitchFamily="34" charset="0"/>
                        </a:rPr>
                        <a:t>InstallUtil</a:t>
                      </a:r>
                    </a:p>
                  </a:txBody>
                  <a:tcPr marL="1524" marR="1524" marT="15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300" b="0" i="0" u="none" strike="noStrike">
                        <a:solidFill>
                          <a:schemeClr val="tx1"/>
                        </a:solidFill>
                        <a:effectLst/>
                        <a:latin typeface="Arial" panose="020B0604020202020204" pitchFamily="34" charset="0"/>
                      </a:endParaRPr>
                    </a:p>
                  </a:txBody>
                  <a:tcPr marL="1524" marR="1524" marT="1524"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endParaRPr lang="en-US" sz="300" b="0" i="0" u="none" strike="noStrike">
                        <a:solidFill>
                          <a:schemeClr val="tx1"/>
                        </a:solidFill>
                        <a:effectLst/>
                        <a:latin typeface="Arial" panose="020B0604020202020204" pitchFamily="34" charset="0"/>
                      </a:endParaRPr>
                    </a:p>
                  </a:txBody>
                  <a:tcPr marL="1524" marR="1524" marT="1524" marB="0" anchor="ctr">
                    <a:lnL>
                      <a:noFill/>
                    </a:lnL>
                    <a:lnR>
                      <a:noFill/>
                    </a:lnR>
                    <a:lnT>
                      <a:noFill/>
                    </a:lnT>
                    <a:lnB>
                      <a:noFill/>
                    </a:lnB>
                  </a:tcPr>
                </a:tc>
                <a:tc>
                  <a:txBody>
                    <a:bodyPr/>
                    <a:lstStyle/>
                    <a:p>
                      <a:pPr algn="ctr" fontAlgn="ctr"/>
                      <a:endParaRPr lang="en-US" sz="300" b="0" i="0" u="none" strike="noStrike">
                        <a:solidFill>
                          <a:schemeClr val="tx1"/>
                        </a:solidFill>
                        <a:effectLst/>
                        <a:latin typeface="Arial" panose="020B0604020202020204" pitchFamily="34" charset="0"/>
                      </a:endParaRPr>
                    </a:p>
                  </a:txBody>
                  <a:tcPr marL="1524" marR="1524" marT="1524" marB="0" anchor="ctr">
                    <a:lnL>
                      <a:noFill/>
                    </a:lnL>
                    <a:lnR>
                      <a:noFill/>
                    </a:lnR>
                    <a:lnT>
                      <a:noFill/>
                    </a:lnT>
                    <a:lnB>
                      <a:noFill/>
                    </a:lnB>
                  </a:tcPr>
                </a:tc>
                <a:tc>
                  <a:txBody>
                    <a:bodyPr/>
                    <a:lstStyle/>
                    <a:p>
                      <a:pPr algn="ctr" fontAlgn="ctr"/>
                      <a:endParaRPr lang="en-US" sz="300" b="0" i="0" u="none" strike="noStrike">
                        <a:solidFill>
                          <a:schemeClr val="tx1"/>
                        </a:solidFill>
                        <a:effectLst/>
                        <a:latin typeface="Arial" panose="020B0604020202020204" pitchFamily="34" charset="0"/>
                      </a:endParaRPr>
                    </a:p>
                  </a:txBody>
                  <a:tcPr marL="1524" marR="1524" marT="1524" marB="0" anchor="ctr">
                    <a:lnL>
                      <a:noFill/>
                    </a:lnL>
                    <a:lnR>
                      <a:noFill/>
                    </a:lnR>
                    <a:lnT>
                      <a:noFill/>
                    </a:lnT>
                    <a:lnB>
                      <a:noFill/>
                    </a:lnB>
                  </a:tcPr>
                </a:tc>
                <a:tc>
                  <a:txBody>
                    <a:bodyPr/>
                    <a:lstStyle/>
                    <a:p>
                      <a:pPr algn="ctr" fontAlgn="ctr"/>
                      <a:endParaRPr lang="en-US" sz="300" b="0" i="0" u="none" strike="noStrike">
                        <a:solidFill>
                          <a:schemeClr val="tx1"/>
                        </a:solidFill>
                        <a:effectLst/>
                        <a:latin typeface="Arial" panose="020B0604020202020204" pitchFamily="34" charset="0"/>
                      </a:endParaRPr>
                    </a:p>
                  </a:txBody>
                  <a:tcPr marL="1524" marR="1524" marT="1524" marB="0" anchor="ctr">
                    <a:lnL>
                      <a:noFill/>
                    </a:lnL>
                    <a:lnR>
                      <a:noFill/>
                    </a:lnR>
                    <a:lnT>
                      <a:noFill/>
                    </a:lnT>
                    <a:lnB>
                      <a:noFill/>
                    </a:lnB>
                  </a:tcPr>
                </a:tc>
                <a:tc>
                  <a:txBody>
                    <a:bodyPr/>
                    <a:lstStyle/>
                    <a:p>
                      <a:pPr algn="ctr" fontAlgn="ctr"/>
                      <a:endParaRPr lang="en-US" sz="300" b="0" i="0" u="none" strike="noStrike">
                        <a:solidFill>
                          <a:schemeClr val="tx1"/>
                        </a:solidFill>
                        <a:effectLst/>
                        <a:latin typeface="Arial" panose="020B0604020202020204" pitchFamily="34" charset="0"/>
                      </a:endParaRPr>
                    </a:p>
                  </a:txBody>
                  <a:tcPr marL="1524" marR="1524" marT="1524" marB="0" anchor="ctr">
                    <a:lnL>
                      <a:noFill/>
                    </a:lnL>
                    <a:lnR>
                      <a:noFill/>
                    </a:lnR>
                    <a:lnT>
                      <a:noFill/>
                    </a:lnT>
                    <a:lnB>
                      <a:noFill/>
                    </a:lnB>
                  </a:tcPr>
                </a:tc>
                <a:extLst>
                  <a:ext uri="{0D108BD9-81ED-4DB2-BD59-A6C34878D82A}">
                    <a16:rowId xmlns:a16="http://schemas.microsoft.com/office/drawing/2014/main" val="3759051192"/>
                  </a:ext>
                </a:extLst>
              </a:tr>
              <a:tr h="40050">
                <a:tc>
                  <a:txBody>
                    <a:bodyPr/>
                    <a:lstStyle/>
                    <a:p>
                      <a:pPr algn="ctr" fontAlgn="ctr"/>
                      <a:endParaRPr lang="en-US" sz="300" b="0" i="0" u="none" strike="noStrike">
                        <a:solidFill>
                          <a:schemeClr val="tx1"/>
                        </a:solidFill>
                        <a:effectLst/>
                        <a:latin typeface="Arial" panose="020B0604020202020204" pitchFamily="34" charset="0"/>
                      </a:endParaRPr>
                    </a:p>
                  </a:txBody>
                  <a:tcPr marL="1524" marR="1524" marT="1524" marB="0" anchor="ctr">
                    <a:lnL>
                      <a:noFill/>
                    </a:lnL>
                    <a:lnR>
                      <a:noFill/>
                    </a:lnR>
                    <a:lnT>
                      <a:noFill/>
                    </a:lnT>
                    <a:lnB>
                      <a:noFill/>
                    </a:lnB>
                  </a:tcPr>
                </a:tc>
                <a:tc>
                  <a:txBody>
                    <a:bodyPr/>
                    <a:lstStyle/>
                    <a:p>
                      <a:pPr algn="ctr" fontAlgn="ctr"/>
                      <a:endParaRPr lang="en-US" sz="300" b="0" i="0" u="none" strike="noStrike">
                        <a:solidFill>
                          <a:schemeClr val="tx1"/>
                        </a:solidFill>
                        <a:effectLst/>
                        <a:latin typeface="Arial" panose="020B0604020202020204" pitchFamily="34" charset="0"/>
                      </a:endParaRPr>
                    </a:p>
                  </a:txBody>
                  <a:tcPr marL="1524" marR="1524" marT="1524"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ctr"/>
                      <a:r>
                        <a:rPr lang="en-US" sz="300" b="0" i="0" u="none" strike="noStrike">
                          <a:solidFill>
                            <a:schemeClr val="tx1"/>
                          </a:solidFill>
                          <a:effectLst/>
                          <a:latin typeface="Calibri" panose="020F0502020204030204" pitchFamily="34" charset="0"/>
                        </a:rPr>
                        <a:t>New Service</a:t>
                      </a:r>
                    </a:p>
                  </a:txBody>
                  <a:tcPr marL="1524" marR="1524" marT="15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300" b="0" i="0" u="none" strike="noStrike">
                        <a:solidFill>
                          <a:schemeClr val="tx1"/>
                        </a:solidFill>
                        <a:effectLst/>
                        <a:latin typeface="Arial" panose="020B0604020202020204" pitchFamily="34" charset="0"/>
                      </a:endParaRPr>
                    </a:p>
                  </a:txBody>
                  <a:tcPr marL="1524" marR="1524" marT="15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300" b="0" i="0" u="none" strike="noStrike">
                          <a:solidFill>
                            <a:schemeClr val="tx1"/>
                          </a:solidFill>
                          <a:effectLst/>
                          <a:latin typeface="Calibri" panose="020F0502020204030204" pitchFamily="34" charset="0"/>
                        </a:rPr>
                        <a:t>LC_MAIN Hijacking</a:t>
                      </a:r>
                    </a:p>
                  </a:txBody>
                  <a:tcPr marL="1524" marR="1524" marT="15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300" b="0" i="0" u="none" strike="noStrike">
                        <a:solidFill>
                          <a:schemeClr val="tx1"/>
                        </a:solidFill>
                        <a:effectLst/>
                        <a:latin typeface="Arial" panose="020B0604020202020204" pitchFamily="34" charset="0"/>
                      </a:endParaRPr>
                    </a:p>
                  </a:txBody>
                  <a:tcPr marL="1524" marR="1524" marT="1524"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endParaRPr lang="en-US" sz="300" b="0" i="0" u="none" strike="noStrike">
                        <a:solidFill>
                          <a:schemeClr val="tx1"/>
                        </a:solidFill>
                        <a:effectLst/>
                        <a:latin typeface="Arial" panose="020B0604020202020204" pitchFamily="34" charset="0"/>
                      </a:endParaRPr>
                    </a:p>
                  </a:txBody>
                  <a:tcPr marL="1524" marR="1524" marT="1524" marB="0" anchor="ctr">
                    <a:lnL>
                      <a:noFill/>
                    </a:lnL>
                    <a:lnR>
                      <a:noFill/>
                    </a:lnR>
                    <a:lnT>
                      <a:noFill/>
                    </a:lnT>
                    <a:lnB>
                      <a:noFill/>
                    </a:lnB>
                  </a:tcPr>
                </a:tc>
                <a:tc>
                  <a:txBody>
                    <a:bodyPr/>
                    <a:lstStyle/>
                    <a:p>
                      <a:pPr algn="ctr" fontAlgn="ctr"/>
                      <a:endParaRPr lang="en-US" sz="300" b="0" i="0" u="none" strike="noStrike">
                        <a:solidFill>
                          <a:schemeClr val="tx1"/>
                        </a:solidFill>
                        <a:effectLst/>
                        <a:latin typeface="Arial" panose="020B0604020202020204" pitchFamily="34" charset="0"/>
                      </a:endParaRPr>
                    </a:p>
                  </a:txBody>
                  <a:tcPr marL="1524" marR="1524" marT="1524" marB="0" anchor="ctr">
                    <a:lnL>
                      <a:noFill/>
                    </a:lnL>
                    <a:lnR>
                      <a:noFill/>
                    </a:lnR>
                    <a:lnT>
                      <a:noFill/>
                    </a:lnT>
                    <a:lnB>
                      <a:noFill/>
                    </a:lnB>
                  </a:tcPr>
                </a:tc>
                <a:tc>
                  <a:txBody>
                    <a:bodyPr/>
                    <a:lstStyle/>
                    <a:p>
                      <a:pPr algn="ctr" fontAlgn="ctr"/>
                      <a:endParaRPr lang="en-US" sz="300" b="0" i="0" u="none" strike="noStrike">
                        <a:solidFill>
                          <a:schemeClr val="tx1"/>
                        </a:solidFill>
                        <a:effectLst/>
                        <a:latin typeface="Arial" panose="020B0604020202020204" pitchFamily="34" charset="0"/>
                      </a:endParaRPr>
                    </a:p>
                  </a:txBody>
                  <a:tcPr marL="1524" marR="1524" marT="1524" marB="0" anchor="ctr">
                    <a:lnL>
                      <a:noFill/>
                    </a:lnL>
                    <a:lnR>
                      <a:noFill/>
                    </a:lnR>
                    <a:lnT>
                      <a:noFill/>
                    </a:lnT>
                    <a:lnB>
                      <a:noFill/>
                    </a:lnB>
                  </a:tcPr>
                </a:tc>
                <a:tc>
                  <a:txBody>
                    <a:bodyPr/>
                    <a:lstStyle/>
                    <a:p>
                      <a:pPr algn="ctr" fontAlgn="ctr"/>
                      <a:endParaRPr lang="en-US" sz="300" b="0" i="0" u="none" strike="noStrike">
                        <a:solidFill>
                          <a:schemeClr val="tx1"/>
                        </a:solidFill>
                        <a:effectLst/>
                        <a:latin typeface="Arial" panose="020B0604020202020204" pitchFamily="34" charset="0"/>
                      </a:endParaRPr>
                    </a:p>
                  </a:txBody>
                  <a:tcPr marL="1524" marR="1524" marT="1524" marB="0" anchor="ctr">
                    <a:lnL>
                      <a:noFill/>
                    </a:lnL>
                    <a:lnR>
                      <a:noFill/>
                    </a:lnR>
                    <a:lnT>
                      <a:noFill/>
                    </a:lnT>
                    <a:lnB>
                      <a:noFill/>
                    </a:lnB>
                  </a:tcPr>
                </a:tc>
                <a:tc>
                  <a:txBody>
                    <a:bodyPr/>
                    <a:lstStyle/>
                    <a:p>
                      <a:pPr algn="ctr" fontAlgn="ctr"/>
                      <a:endParaRPr lang="en-US" sz="300" b="0" i="0" u="none" strike="noStrike">
                        <a:solidFill>
                          <a:schemeClr val="tx1"/>
                        </a:solidFill>
                        <a:effectLst/>
                        <a:latin typeface="Arial" panose="020B0604020202020204" pitchFamily="34" charset="0"/>
                      </a:endParaRPr>
                    </a:p>
                  </a:txBody>
                  <a:tcPr marL="1524" marR="1524" marT="1524" marB="0" anchor="ctr">
                    <a:lnL>
                      <a:noFill/>
                    </a:lnL>
                    <a:lnR>
                      <a:noFill/>
                    </a:lnR>
                    <a:lnT>
                      <a:noFill/>
                    </a:lnT>
                    <a:lnB>
                      <a:noFill/>
                    </a:lnB>
                  </a:tcPr>
                </a:tc>
                <a:extLst>
                  <a:ext uri="{0D108BD9-81ED-4DB2-BD59-A6C34878D82A}">
                    <a16:rowId xmlns:a16="http://schemas.microsoft.com/office/drawing/2014/main" val="3647062678"/>
                  </a:ext>
                </a:extLst>
              </a:tr>
              <a:tr h="40050">
                <a:tc>
                  <a:txBody>
                    <a:bodyPr/>
                    <a:lstStyle/>
                    <a:p>
                      <a:pPr algn="ctr" fontAlgn="ctr"/>
                      <a:endParaRPr lang="en-US" sz="300" b="0" i="0" u="none" strike="noStrike">
                        <a:solidFill>
                          <a:schemeClr val="tx1"/>
                        </a:solidFill>
                        <a:effectLst/>
                        <a:latin typeface="Arial" panose="020B0604020202020204" pitchFamily="34" charset="0"/>
                      </a:endParaRPr>
                    </a:p>
                  </a:txBody>
                  <a:tcPr marL="1524" marR="1524" marT="1524" marB="0" anchor="ctr">
                    <a:lnL>
                      <a:noFill/>
                    </a:lnL>
                    <a:lnR>
                      <a:noFill/>
                    </a:lnR>
                    <a:lnT>
                      <a:noFill/>
                    </a:lnT>
                    <a:lnB>
                      <a:noFill/>
                    </a:lnB>
                  </a:tcPr>
                </a:tc>
                <a:tc>
                  <a:txBody>
                    <a:bodyPr/>
                    <a:lstStyle/>
                    <a:p>
                      <a:pPr algn="ctr" fontAlgn="ctr"/>
                      <a:endParaRPr lang="en-US" sz="300" b="0" i="0" u="none" strike="noStrike">
                        <a:solidFill>
                          <a:schemeClr val="tx1"/>
                        </a:solidFill>
                        <a:effectLst/>
                        <a:latin typeface="Arial" panose="020B0604020202020204" pitchFamily="34" charset="0"/>
                      </a:endParaRPr>
                    </a:p>
                  </a:txBody>
                  <a:tcPr marL="1524" marR="1524" marT="1524"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300" b="0" i="0" u="none" strike="noStrike">
                          <a:solidFill>
                            <a:schemeClr val="tx1"/>
                          </a:solidFill>
                          <a:effectLst/>
                          <a:latin typeface="Calibri" panose="020F0502020204030204" pitchFamily="34" charset="0"/>
                        </a:rPr>
                        <a:t>Office Application Startup</a:t>
                      </a:r>
                    </a:p>
                  </a:txBody>
                  <a:tcPr marL="1524" marR="1524" marT="15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n-US" sz="300" b="0" i="0" u="none" strike="noStrike">
                        <a:solidFill>
                          <a:schemeClr val="tx1"/>
                        </a:solidFill>
                        <a:effectLst/>
                        <a:latin typeface="Arial" panose="020B0604020202020204" pitchFamily="34" charset="0"/>
                      </a:endParaRPr>
                    </a:p>
                  </a:txBody>
                  <a:tcPr marL="1524" marR="1524" marT="15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300" b="0" i="0" u="none" strike="noStrike">
                          <a:solidFill>
                            <a:schemeClr val="tx1"/>
                          </a:solidFill>
                          <a:effectLst/>
                          <a:latin typeface="Calibri" panose="020F0502020204030204" pitchFamily="34" charset="0"/>
                        </a:rPr>
                        <a:t>Launchctl</a:t>
                      </a:r>
                    </a:p>
                  </a:txBody>
                  <a:tcPr marL="1524" marR="1524" marT="15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300" b="0" i="0" u="none" strike="noStrike">
                        <a:solidFill>
                          <a:schemeClr val="tx1"/>
                        </a:solidFill>
                        <a:effectLst/>
                        <a:latin typeface="Arial" panose="020B0604020202020204" pitchFamily="34" charset="0"/>
                      </a:endParaRPr>
                    </a:p>
                  </a:txBody>
                  <a:tcPr marL="1524" marR="1524" marT="1524"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endParaRPr lang="en-US" sz="300" b="0" i="0" u="none" strike="noStrike">
                        <a:solidFill>
                          <a:schemeClr val="tx1"/>
                        </a:solidFill>
                        <a:effectLst/>
                        <a:latin typeface="Arial" panose="020B0604020202020204" pitchFamily="34" charset="0"/>
                      </a:endParaRPr>
                    </a:p>
                  </a:txBody>
                  <a:tcPr marL="1524" marR="1524" marT="1524" marB="0" anchor="ctr">
                    <a:lnL>
                      <a:noFill/>
                    </a:lnL>
                    <a:lnR>
                      <a:noFill/>
                    </a:lnR>
                    <a:lnT>
                      <a:noFill/>
                    </a:lnT>
                    <a:lnB>
                      <a:noFill/>
                    </a:lnB>
                  </a:tcPr>
                </a:tc>
                <a:tc>
                  <a:txBody>
                    <a:bodyPr/>
                    <a:lstStyle/>
                    <a:p>
                      <a:pPr algn="ctr" fontAlgn="ctr"/>
                      <a:endParaRPr lang="en-US" sz="300" b="0" i="0" u="none" strike="noStrike">
                        <a:solidFill>
                          <a:schemeClr val="tx1"/>
                        </a:solidFill>
                        <a:effectLst/>
                        <a:latin typeface="Arial" panose="020B0604020202020204" pitchFamily="34" charset="0"/>
                      </a:endParaRPr>
                    </a:p>
                  </a:txBody>
                  <a:tcPr marL="1524" marR="1524" marT="1524" marB="0" anchor="ctr">
                    <a:lnL>
                      <a:noFill/>
                    </a:lnL>
                    <a:lnR>
                      <a:noFill/>
                    </a:lnR>
                    <a:lnT>
                      <a:noFill/>
                    </a:lnT>
                    <a:lnB>
                      <a:noFill/>
                    </a:lnB>
                  </a:tcPr>
                </a:tc>
                <a:tc>
                  <a:txBody>
                    <a:bodyPr/>
                    <a:lstStyle/>
                    <a:p>
                      <a:pPr algn="ctr" fontAlgn="ctr"/>
                      <a:endParaRPr lang="en-US" sz="300" b="0" i="0" u="none" strike="noStrike">
                        <a:solidFill>
                          <a:schemeClr val="tx1"/>
                        </a:solidFill>
                        <a:effectLst/>
                        <a:latin typeface="Arial" panose="020B0604020202020204" pitchFamily="34" charset="0"/>
                      </a:endParaRPr>
                    </a:p>
                  </a:txBody>
                  <a:tcPr marL="1524" marR="1524" marT="1524" marB="0" anchor="ctr">
                    <a:lnL>
                      <a:noFill/>
                    </a:lnL>
                    <a:lnR>
                      <a:noFill/>
                    </a:lnR>
                    <a:lnT>
                      <a:noFill/>
                    </a:lnT>
                    <a:lnB>
                      <a:noFill/>
                    </a:lnB>
                  </a:tcPr>
                </a:tc>
                <a:tc>
                  <a:txBody>
                    <a:bodyPr/>
                    <a:lstStyle/>
                    <a:p>
                      <a:pPr algn="ctr" fontAlgn="ctr"/>
                      <a:endParaRPr lang="en-US" sz="300" b="0" i="0" u="none" strike="noStrike">
                        <a:solidFill>
                          <a:schemeClr val="tx1"/>
                        </a:solidFill>
                        <a:effectLst/>
                        <a:latin typeface="Arial" panose="020B0604020202020204" pitchFamily="34" charset="0"/>
                      </a:endParaRPr>
                    </a:p>
                  </a:txBody>
                  <a:tcPr marL="1524" marR="1524" marT="1524" marB="0" anchor="ctr">
                    <a:lnL>
                      <a:noFill/>
                    </a:lnL>
                    <a:lnR>
                      <a:noFill/>
                    </a:lnR>
                    <a:lnT>
                      <a:noFill/>
                    </a:lnT>
                    <a:lnB>
                      <a:noFill/>
                    </a:lnB>
                  </a:tcPr>
                </a:tc>
                <a:tc>
                  <a:txBody>
                    <a:bodyPr/>
                    <a:lstStyle/>
                    <a:p>
                      <a:pPr algn="ctr" fontAlgn="ctr"/>
                      <a:endParaRPr lang="en-US" sz="300" b="0" i="0" u="none" strike="noStrike">
                        <a:solidFill>
                          <a:schemeClr val="tx1"/>
                        </a:solidFill>
                        <a:effectLst/>
                        <a:latin typeface="Arial" panose="020B0604020202020204" pitchFamily="34" charset="0"/>
                      </a:endParaRPr>
                    </a:p>
                  </a:txBody>
                  <a:tcPr marL="1524" marR="1524" marT="1524" marB="0" anchor="ctr">
                    <a:lnL>
                      <a:noFill/>
                    </a:lnL>
                    <a:lnR>
                      <a:noFill/>
                    </a:lnR>
                    <a:lnT>
                      <a:noFill/>
                    </a:lnT>
                    <a:lnB>
                      <a:noFill/>
                    </a:lnB>
                  </a:tcPr>
                </a:tc>
                <a:extLst>
                  <a:ext uri="{0D108BD9-81ED-4DB2-BD59-A6C34878D82A}">
                    <a16:rowId xmlns:a16="http://schemas.microsoft.com/office/drawing/2014/main" val="1870156356"/>
                  </a:ext>
                </a:extLst>
              </a:tr>
              <a:tr h="40050">
                <a:tc>
                  <a:txBody>
                    <a:bodyPr/>
                    <a:lstStyle/>
                    <a:p>
                      <a:pPr algn="ctr" fontAlgn="ctr"/>
                      <a:endParaRPr lang="en-US" sz="300" b="0" i="0" u="none" strike="noStrike">
                        <a:solidFill>
                          <a:schemeClr val="tx1"/>
                        </a:solidFill>
                        <a:effectLst/>
                        <a:latin typeface="Arial" panose="020B0604020202020204" pitchFamily="34" charset="0"/>
                      </a:endParaRPr>
                    </a:p>
                  </a:txBody>
                  <a:tcPr marL="1524" marR="1524" marT="1524" marB="0" anchor="ctr">
                    <a:lnL>
                      <a:noFill/>
                    </a:lnL>
                    <a:lnR>
                      <a:noFill/>
                    </a:lnR>
                    <a:lnT>
                      <a:noFill/>
                    </a:lnT>
                    <a:lnB>
                      <a:noFill/>
                    </a:lnB>
                  </a:tcPr>
                </a:tc>
                <a:tc>
                  <a:txBody>
                    <a:bodyPr/>
                    <a:lstStyle/>
                    <a:p>
                      <a:pPr algn="ctr" fontAlgn="ctr"/>
                      <a:endParaRPr lang="en-US" sz="300" b="0" i="0" u="none" strike="noStrike">
                        <a:solidFill>
                          <a:schemeClr val="tx1"/>
                        </a:solidFill>
                        <a:effectLst/>
                        <a:latin typeface="Arial" panose="020B0604020202020204" pitchFamily="34" charset="0"/>
                      </a:endParaRPr>
                    </a:p>
                  </a:txBody>
                  <a:tcPr marL="1524" marR="1524" marT="1524"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300" b="0" i="0" u="none" strike="noStrike">
                          <a:solidFill>
                            <a:schemeClr val="tx1"/>
                          </a:solidFill>
                          <a:effectLst/>
                          <a:latin typeface="Calibri" panose="020F0502020204030204" pitchFamily="34" charset="0"/>
                        </a:rPr>
                        <a:t>Path Interception</a:t>
                      </a:r>
                    </a:p>
                  </a:txBody>
                  <a:tcPr marL="1524" marR="1524" marT="15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300" b="0" i="0" u="none" strike="noStrike">
                        <a:solidFill>
                          <a:schemeClr val="tx1"/>
                        </a:solidFill>
                        <a:effectLst/>
                        <a:latin typeface="Arial" panose="020B0604020202020204" pitchFamily="34" charset="0"/>
                      </a:endParaRPr>
                    </a:p>
                  </a:txBody>
                  <a:tcPr marL="1524" marR="1524" marT="15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300" b="0" i="0" u="none" strike="noStrike">
                          <a:solidFill>
                            <a:schemeClr val="tx1"/>
                          </a:solidFill>
                          <a:effectLst/>
                          <a:latin typeface="Calibri" panose="020F0502020204030204" pitchFamily="34" charset="0"/>
                        </a:rPr>
                        <a:t>Masquerading</a:t>
                      </a:r>
                    </a:p>
                  </a:txBody>
                  <a:tcPr marL="1524" marR="1524" marT="15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300" b="0" i="0" u="none" strike="noStrike">
                        <a:solidFill>
                          <a:schemeClr val="tx1"/>
                        </a:solidFill>
                        <a:effectLst/>
                        <a:latin typeface="Arial" panose="020B0604020202020204" pitchFamily="34" charset="0"/>
                      </a:endParaRPr>
                    </a:p>
                  </a:txBody>
                  <a:tcPr marL="1524" marR="1524" marT="1524"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endParaRPr lang="en-US" sz="300" b="0" i="0" u="none" strike="noStrike">
                        <a:solidFill>
                          <a:schemeClr val="tx1"/>
                        </a:solidFill>
                        <a:effectLst/>
                        <a:latin typeface="Arial" panose="020B0604020202020204" pitchFamily="34" charset="0"/>
                      </a:endParaRPr>
                    </a:p>
                  </a:txBody>
                  <a:tcPr marL="1524" marR="1524" marT="1524" marB="0" anchor="ctr">
                    <a:lnL>
                      <a:noFill/>
                    </a:lnL>
                    <a:lnR>
                      <a:noFill/>
                    </a:lnR>
                    <a:lnT>
                      <a:noFill/>
                    </a:lnT>
                    <a:lnB>
                      <a:noFill/>
                    </a:lnB>
                  </a:tcPr>
                </a:tc>
                <a:tc>
                  <a:txBody>
                    <a:bodyPr/>
                    <a:lstStyle/>
                    <a:p>
                      <a:pPr algn="ctr" fontAlgn="ctr"/>
                      <a:endParaRPr lang="en-US" sz="300" b="0" i="0" u="none" strike="noStrike">
                        <a:solidFill>
                          <a:schemeClr val="tx1"/>
                        </a:solidFill>
                        <a:effectLst/>
                        <a:latin typeface="Arial" panose="020B0604020202020204" pitchFamily="34" charset="0"/>
                      </a:endParaRPr>
                    </a:p>
                  </a:txBody>
                  <a:tcPr marL="1524" marR="1524" marT="1524" marB="0" anchor="ctr">
                    <a:lnL>
                      <a:noFill/>
                    </a:lnL>
                    <a:lnR>
                      <a:noFill/>
                    </a:lnR>
                    <a:lnT>
                      <a:noFill/>
                    </a:lnT>
                    <a:lnB>
                      <a:noFill/>
                    </a:lnB>
                  </a:tcPr>
                </a:tc>
                <a:tc>
                  <a:txBody>
                    <a:bodyPr/>
                    <a:lstStyle/>
                    <a:p>
                      <a:pPr algn="ctr" fontAlgn="ctr"/>
                      <a:endParaRPr lang="en-US" sz="300" b="0" i="0" u="none" strike="noStrike">
                        <a:solidFill>
                          <a:schemeClr val="tx1"/>
                        </a:solidFill>
                        <a:effectLst/>
                        <a:latin typeface="Arial" panose="020B0604020202020204" pitchFamily="34" charset="0"/>
                      </a:endParaRPr>
                    </a:p>
                  </a:txBody>
                  <a:tcPr marL="1524" marR="1524" marT="1524" marB="0" anchor="ctr">
                    <a:lnL>
                      <a:noFill/>
                    </a:lnL>
                    <a:lnR>
                      <a:noFill/>
                    </a:lnR>
                    <a:lnT>
                      <a:noFill/>
                    </a:lnT>
                    <a:lnB>
                      <a:noFill/>
                    </a:lnB>
                  </a:tcPr>
                </a:tc>
                <a:tc>
                  <a:txBody>
                    <a:bodyPr/>
                    <a:lstStyle/>
                    <a:p>
                      <a:pPr algn="ctr" fontAlgn="ctr"/>
                      <a:endParaRPr lang="en-US" sz="300" b="0" i="0" u="none" strike="noStrike">
                        <a:solidFill>
                          <a:schemeClr val="tx1"/>
                        </a:solidFill>
                        <a:effectLst/>
                        <a:latin typeface="Arial" panose="020B0604020202020204" pitchFamily="34" charset="0"/>
                      </a:endParaRPr>
                    </a:p>
                  </a:txBody>
                  <a:tcPr marL="1524" marR="1524" marT="1524" marB="0" anchor="ctr">
                    <a:lnL>
                      <a:noFill/>
                    </a:lnL>
                    <a:lnR>
                      <a:noFill/>
                    </a:lnR>
                    <a:lnT>
                      <a:noFill/>
                    </a:lnT>
                    <a:lnB>
                      <a:noFill/>
                    </a:lnB>
                  </a:tcPr>
                </a:tc>
                <a:tc>
                  <a:txBody>
                    <a:bodyPr/>
                    <a:lstStyle/>
                    <a:p>
                      <a:pPr algn="ctr" fontAlgn="ctr"/>
                      <a:endParaRPr lang="en-US" sz="300" b="0" i="0" u="none" strike="noStrike">
                        <a:solidFill>
                          <a:schemeClr val="tx1"/>
                        </a:solidFill>
                        <a:effectLst/>
                        <a:latin typeface="Arial" panose="020B0604020202020204" pitchFamily="34" charset="0"/>
                      </a:endParaRPr>
                    </a:p>
                  </a:txBody>
                  <a:tcPr marL="1524" marR="1524" marT="1524" marB="0" anchor="ctr">
                    <a:lnL>
                      <a:noFill/>
                    </a:lnL>
                    <a:lnR>
                      <a:noFill/>
                    </a:lnR>
                    <a:lnT>
                      <a:noFill/>
                    </a:lnT>
                    <a:lnB>
                      <a:noFill/>
                    </a:lnB>
                  </a:tcPr>
                </a:tc>
                <a:extLst>
                  <a:ext uri="{0D108BD9-81ED-4DB2-BD59-A6C34878D82A}">
                    <a16:rowId xmlns:a16="http://schemas.microsoft.com/office/drawing/2014/main" val="785867228"/>
                  </a:ext>
                </a:extLst>
              </a:tr>
              <a:tr h="40050">
                <a:tc>
                  <a:txBody>
                    <a:bodyPr/>
                    <a:lstStyle/>
                    <a:p>
                      <a:pPr algn="ctr" fontAlgn="ctr"/>
                      <a:endParaRPr lang="en-US" sz="300" b="0" i="0" u="none" strike="noStrike">
                        <a:solidFill>
                          <a:schemeClr val="tx1"/>
                        </a:solidFill>
                        <a:effectLst/>
                        <a:latin typeface="Arial" panose="020B0604020202020204" pitchFamily="34" charset="0"/>
                      </a:endParaRPr>
                    </a:p>
                  </a:txBody>
                  <a:tcPr marL="1524" marR="1524" marT="1524" marB="0" anchor="ctr">
                    <a:lnL>
                      <a:noFill/>
                    </a:lnL>
                    <a:lnR>
                      <a:noFill/>
                    </a:lnR>
                    <a:lnT>
                      <a:noFill/>
                    </a:lnT>
                    <a:lnB>
                      <a:noFill/>
                    </a:lnB>
                  </a:tcPr>
                </a:tc>
                <a:tc>
                  <a:txBody>
                    <a:bodyPr/>
                    <a:lstStyle/>
                    <a:p>
                      <a:pPr algn="ctr" fontAlgn="ctr"/>
                      <a:endParaRPr lang="en-US" sz="300" b="0" i="0" u="none" strike="noStrike">
                        <a:solidFill>
                          <a:schemeClr val="tx1"/>
                        </a:solidFill>
                        <a:effectLst/>
                        <a:latin typeface="Arial" panose="020B0604020202020204" pitchFamily="34" charset="0"/>
                      </a:endParaRPr>
                    </a:p>
                  </a:txBody>
                  <a:tcPr marL="1524" marR="1524" marT="1524"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300" b="0" i="0" u="none" strike="noStrike">
                          <a:solidFill>
                            <a:schemeClr val="tx1"/>
                          </a:solidFill>
                          <a:effectLst/>
                          <a:latin typeface="Calibri" panose="020F0502020204030204" pitchFamily="34" charset="0"/>
                        </a:rPr>
                        <a:t>Plist Modification</a:t>
                      </a:r>
                    </a:p>
                  </a:txBody>
                  <a:tcPr marL="1524" marR="1524" marT="15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300" b="0" i="0" u="none" strike="noStrike">
                        <a:solidFill>
                          <a:schemeClr val="tx1"/>
                        </a:solidFill>
                        <a:effectLst/>
                        <a:latin typeface="Arial" panose="020B0604020202020204" pitchFamily="34" charset="0"/>
                      </a:endParaRPr>
                    </a:p>
                  </a:txBody>
                  <a:tcPr marL="1524" marR="1524" marT="15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300" b="0" i="0" u="none" strike="noStrike">
                          <a:solidFill>
                            <a:schemeClr val="tx1"/>
                          </a:solidFill>
                          <a:effectLst/>
                          <a:latin typeface="Calibri" panose="020F0502020204030204" pitchFamily="34" charset="0"/>
                        </a:rPr>
                        <a:t>Modify Registry</a:t>
                      </a:r>
                    </a:p>
                  </a:txBody>
                  <a:tcPr marL="1524" marR="1524" marT="15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300" b="0" i="0" u="none" strike="noStrike">
                        <a:solidFill>
                          <a:schemeClr val="tx1"/>
                        </a:solidFill>
                        <a:effectLst/>
                        <a:latin typeface="Arial" panose="020B0604020202020204" pitchFamily="34" charset="0"/>
                      </a:endParaRPr>
                    </a:p>
                  </a:txBody>
                  <a:tcPr marL="1524" marR="1524" marT="1524"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endParaRPr lang="en-US" sz="300" b="0" i="0" u="none" strike="noStrike">
                        <a:solidFill>
                          <a:schemeClr val="tx1"/>
                        </a:solidFill>
                        <a:effectLst/>
                        <a:latin typeface="Arial" panose="020B0604020202020204" pitchFamily="34" charset="0"/>
                      </a:endParaRPr>
                    </a:p>
                  </a:txBody>
                  <a:tcPr marL="1524" marR="1524" marT="1524" marB="0" anchor="ctr">
                    <a:lnL>
                      <a:noFill/>
                    </a:lnL>
                    <a:lnR>
                      <a:noFill/>
                    </a:lnR>
                    <a:lnT>
                      <a:noFill/>
                    </a:lnT>
                    <a:lnB>
                      <a:noFill/>
                    </a:lnB>
                  </a:tcPr>
                </a:tc>
                <a:tc>
                  <a:txBody>
                    <a:bodyPr/>
                    <a:lstStyle/>
                    <a:p>
                      <a:pPr algn="ctr" fontAlgn="ctr"/>
                      <a:endParaRPr lang="en-US" sz="300" b="0" i="0" u="none" strike="noStrike">
                        <a:solidFill>
                          <a:schemeClr val="tx1"/>
                        </a:solidFill>
                        <a:effectLst/>
                        <a:latin typeface="Arial" panose="020B0604020202020204" pitchFamily="34" charset="0"/>
                      </a:endParaRPr>
                    </a:p>
                  </a:txBody>
                  <a:tcPr marL="1524" marR="1524" marT="1524" marB="0" anchor="ctr">
                    <a:lnL>
                      <a:noFill/>
                    </a:lnL>
                    <a:lnR>
                      <a:noFill/>
                    </a:lnR>
                    <a:lnT>
                      <a:noFill/>
                    </a:lnT>
                    <a:lnB>
                      <a:noFill/>
                    </a:lnB>
                  </a:tcPr>
                </a:tc>
                <a:tc>
                  <a:txBody>
                    <a:bodyPr/>
                    <a:lstStyle/>
                    <a:p>
                      <a:pPr algn="ctr" fontAlgn="ctr"/>
                      <a:endParaRPr lang="en-US" sz="300" b="0" i="0" u="none" strike="noStrike">
                        <a:solidFill>
                          <a:schemeClr val="tx1"/>
                        </a:solidFill>
                        <a:effectLst/>
                        <a:latin typeface="Arial" panose="020B0604020202020204" pitchFamily="34" charset="0"/>
                      </a:endParaRPr>
                    </a:p>
                  </a:txBody>
                  <a:tcPr marL="1524" marR="1524" marT="1524" marB="0" anchor="ctr">
                    <a:lnL>
                      <a:noFill/>
                    </a:lnL>
                    <a:lnR>
                      <a:noFill/>
                    </a:lnR>
                    <a:lnT>
                      <a:noFill/>
                    </a:lnT>
                    <a:lnB>
                      <a:noFill/>
                    </a:lnB>
                  </a:tcPr>
                </a:tc>
                <a:tc>
                  <a:txBody>
                    <a:bodyPr/>
                    <a:lstStyle/>
                    <a:p>
                      <a:pPr algn="ctr" fontAlgn="ctr"/>
                      <a:endParaRPr lang="en-US" sz="300" b="0" i="0" u="none" strike="noStrike">
                        <a:solidFill>
                          <a:schemeClr val="tx1"/>
                        </a:solidFill>
                        <a:effectLst/>
                        <a:latin typeface="Arial" panose="020B0604020202020204" pitchFamily="34" charset="0"/>
                      </a:endParaRPr>
                    </a:p>
                  </a:txBody>
                  <a:tcPr marL="1524" marR="1524" marT="1524" marB="0" anchor="ctr">
                    <a:lnL>
                      <a:noFill/>
                    </a:lnL>
                    <a:lnR>
                      <a:noFill/>
                    </a:lnR>
                    <a:lnT>
                      <a:noFill/>
                    </a:lnT>
                    <a:lnB>
                      <a:noFill/>
                    </a:lnB>
                  </a:tcPr>
                </a:tc>
                <a:tc>
                  <a:txBody>
                    <a:bodyPr/>
                    <a:lstStyle/>
                    <a:p>
                      <a:pPr algn="ctr" fontAlgn="ctr"/>
                      <a:endParaRPr lang="en-US" sz="300" b="0" i="0" u="none" strike="noStrike">
                        <a:solidFill>
                          <a:schemeClr val="tx1"/>
                        </a:solidFill>
                        <a:effectLst/>
                        <a:latin typeface="Arial" panose="020B0604020202020204" pitchFamily="34" charset="0"/>
                      </a:endParaRPr>
                    </a:p>
                  </a:txBody>
                  <a:tcPr marL="1524" marR="1524" marT="1524" marB="0" anchor="ctr">
                    <a:lnL>
                      <a:noFill/>
                    </a:lnL>
                    <a:lnR>
                      <a:noFill/>
                    </a:lnR>
                    <a:lnT>
                      <a:noFill/>
                    </a:lnT>
                    <a:lnB>
                      <a:noFill/>
                    </a:lnB>
                  </a:tcPr>
                </a:tc>
                <a:extLst>
                  <a:ext uri="{0D108BD9-81ED-4DB2-BD59-A6C34878D82A}">
                    <a16:rowId xmlns:a16="http://schemas.microsoft.com/office/drawing/2014/main" val="576838248"/>
                  </a:ext>
                </a:extLst>
              </a:tr>
              <a:tr h="40050">
                <a:tc>
                  <a:txBody>
                    <a:bodyPr/>
                    <a:lstStyle/>
                    <a:p>
                      <a:pPr algn="ctr" fontAlgn="ctr"/>
                      <a:endParaRPr lang="en-US" sz="300" b="0" i="0" u="none" strike="noStrike">
                        <a:solidFill>
                          <a:schemeClr val="tx1"/>
                        </a:solidFill>
                        <a:effectLst/>
                        <a:latin typeface="Arial" panose="020B0604020202020204" pitchFamily="34" charset="0"/>
                      </a:endParaRPr>
                    </a:p>
                  </a:txBody>
                  <a:tcPr marL="1524" marR="1524" marT="1524" marB="0" anchor="ctr">
                    <a:lnL>
                      <a:noFill/>
                    </a:lnL>
                    <a:lnR>
                      <a:noFill/>
                    </a:lnR>
                    <a:lnT>
                      <a:noFill/>
                    </a:lnT>
                    <a:lnB>
                      <a:noFill/>
                    </a:lnB>
                  </a:tcPr>
                </a:tc>
                <a:tc>
                  <a:txBody>
                    <a:bodyPr/>
                    <a:lstStyle/>
                    <a:p>
                      <a:pPr algn="ctr" fontAlgn="ctr"/>
                      <a:endParaRPr lang="en-US" sz="300" b="0" i="0" u="none" strike="noStrike">
                        <a:solidFill>
                          <a:schemeClr val="tx1"/>
                        </a:solidFill>
                        <a:effectLst/>
                        <a:latin typeface="Arial" panose="020B0604020202020204" pitchFamily="34" charset="0"/>
                      </a:endParaRPr>
                    </a:p>
                  </a:txBody>
                  <a:tcPr marL="1524" marR="1524" marT="1524"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300" b="0" i="0" u="none" strike="noStrike">
                          <a:solidFill>
                            <a:schemeClr val="tx1"/>
                          </a:solidFill>
                          <a:effectLst/>
                          <a:latin typeface="Calibri" panose="020F0502020204030204" pitchFamily="34" charset="0"/>
                        </a:rPr>
                        <a:t>Port Knocking</a:t>
                      </a:r>
                    </a:p>
                  </a:txBody>
                  <a:tcPr marL="1524" marR="1524" marT="15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300" b="0" i="0" u="none" strike="noStrike">
                        <a:solidFill>
                          <a:schemeClr val="tx1"/>
                        </a:solidFill>
                        <a:effectLst/>
                        <a:latin typeface="Arial" panose="020B0604020202020204" pitchFamily="34" charset="0"/>
                      </a:endParaRPr>
                    </a:p>
                  </a:txBody>
                  <a:tcPr marL="1524" marR="1524" marT="15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300" b="0" i="0" u="none" strike="noStrike">
                          <a:solidFill>
                            <a:schemeClr val="tx1"/>
                          </a:solidFill>
                          <a:effectLst/>
                          <a:latin typeface="Calibri" panose="020F0502020204030204" pitchFamily="34" charset="0"/>
                        </a:rPr>
                        <a:t>Mshta</a:t>
                      </a:r>
                    </a:p>
                  </a:txBody>
                  <a:tcPr marL="1524" marR="1524" marT="15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300" b="0" i="0" u="none" strike="noStrike">
                        <a:solidFill>
                          <a:schemeClr val="tx1"/>
                        </a:solidFill>
                        <a:effectLst/>
                        <a:latin typeface="Arial" panose="020B0604020202020204" pitchFamily="34" charset="0"/>
                      </a:endParaRPr>
                    </a:p>
                  </a:txBody>
                  <a:tcPr marL="1524" marR="1524" marT="1524"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endParaRPr lang="en-US" sz="300" b="0" i="0" u="none" strike="noStrike">
                        <a:solidFill>
                          <a:schemeClr val="tx1"/>
                        </a:solidFill>
                        <a:effectLst/>
                        <a:latin typeface="Arial" panose="020B0604020202020204" pitchFamily="34" charset="0"/>
                      </a:endParaRPr>
                    </a:p>
                  </a:txBody>
                  <a:tcPr marL="1524" marR="1524" marT="1524" marB="0" anchor="ctr">
                    <a:lnL>
                      <a:noFill/>
                    </a:lnL>
                    <a:lnR>
                      <a:noFill/>
                    </a:lnR>
                    <a:lnT>
                      <a:noFill/>
                    </a:lnT>
                    <a:lnB>
                      <a:noFill/>
                    </a:lnB>
                  </a:tcPr>
                </a:tc>
                <a:tc>
                  <a:txBody>
                    <a:bodyPr/>
                    <a:lstStyle/>
                    <a:p>
                      <a:pPr algn="ctr" fontAlgn="ctr"/>
                      <a:endParaRPr lang="en-US" sz="300" b="0" i="0" u="none" strike="noStrike">
                        <a:solidFill>
                          <a:schemeClr val="tx1"/>
                        </a:solidFill>
                        <a:effectLst/>
                        <a:latin typeface="Arial" panose="020B0604020202020204" pitchFamily="34" charset="0"/>
                      </a:endParaRPr>
                    </a:p>
                  </a:txBody>
                  <a:tcPr marL="1524" marR="1524" marT="1524" marB="0" anchor="ctr">
                    <a:lnL>
                      <a:noFill/>
                    </a:lnL>
                    <a:lnR>
                      <a:noFill/>
                    </a:lnR>
                    <a:lnT>
                      <a:noFill/>
                    </a:lnT>
                    <a:lnB>
                      <a:noFill/>
                    </a:lnB>
                  </a:tcPr>
                </a:tc>
                <a:tc>
                  <a:txBody>
                    <a:bodyPr/>
                    <a:lstStyle/>
                    <a:p>
                      <a:pPr algn="ctr" fontAlgn="ctr"/>
                      <a:endParaRPr lang="en-US" sz="300" b="0" i="0" u="none" strike="noStrike">
                        <a:solidFill>
                          <a:schemeClr val="tx1"/>
                        </a:solidFill>
                        <a:effectLst/>
                        <a:latin typeface="Arial" panose="020B0604020202020204" pitchFamily="34" charset="0"/>
                      </a:endParaRPr>
                    </a:p>
                  </a:txBody>
                  <a:tcPr marL="1524" marR="1524" marT="1524" marB="0" anchor="ctr">
                    <a:lnL>
                      <a:noFill/>
                    </a:lnL>
                    <a:lnR>
                      <a:noFill/>
                    </a:lnR>
                    <a:lnT>
                      <a:noFill/>
                    </a:lnT>
                    <a:lnB>
                      <a:noFill/>
                    </a:lnB>
                  </a:tcPr>
                </a:tc>
                <a:tc>
                  <a:txBody>
                    <a:bodyPr/>
                    <a:lstStyle/>
                    <a:p>
                      <a:pPr algn="ctr" fontAlgn="ctr"/>
                      <a:endParaRPr lang="en-US" sz="300" b="0" i="0" u="none" strike="noStrike">
                        <a:solidFill>
                          <a:schemeClr val="tx1"/>
                        </a:solidFill>
                        <a:effectLst/>
                        <a:latin typeface="Arial" panose="020B0604020202020204" pitchFamily="34" charset="0"/>
                      </a:endParaRPr>
                    </a:p>
                  </a:txBody>
                  <a:tcPr marL="1524" marR="1524" marT="1524" marB="0" anchor="ctr">
                    <a:lnL>
                      <a:noFill/>
                    </a:lnL>
                    <a:lnR>
                      <a:noFill/>
                    </a:lnR>
                    <a:lnT>
                      <a:noFill/>
                    </a:lnT>
                    <a:lnB>
                      <a:noFill/>
                    </a:lnB>
                  </a:tcPr>
                </a:tc>
                <a:tc>
                  <a:txBody>
                    <a:bodyPr/>
                    <a:lstStyle/>
                    <a:p>
                      <a:pPr algn="ctr" fontAlgn="ctr"/>
                      <a:endParaRPr lang="en-US" sz="300" b="0" i="0" u="none" strike="noStrike">
                        <a:solidFill>
                          <a:schemeClr val="tx1"/>
                        </a:solidFill>
                        <a:effectLst/>
                        <a:latin typeface="Arial" panose="020B0604020202020204" pitchFamily="34" charset="0"/>
                      </a:endParaRPr>
                    </a:p>
                  </a:txBody>
                  <a:tcPr marL="1524" marR="1524" marT="1524" marB="0" anchor="ctr">
                    <a:lnL>
                      <a:noFill/>
                    </a:lnL>
                    <a:lnR>
                      <a:noFill/>
                    </a:lnR>
                    <a:lnT>
                      <a:noFill/>
                    </a:lnT>
                    <a:lnB>
                      <a:noFill/>
                    </a:lnB>
                  </a:tcPr>
                </a:tc>
                <a:extLst>
                  <a:ext uri="{0D108BD9-81ED-4DB2-BD59-A6C34878D82A}">
                    <a16:rowId xmlns:a16="http://schemas.microsoft.com/office/drawing/2014/main" val="604679619"/>
                  </a:ext>
                </a:extLst>
              </a:tr>
              <a:tr h="40050">
                <a:tc>
                  <a:txBody>
                    <a:bodyPr/>
                    <a:lstStyle/>
                    <a:p>
                      <a:pPr algn="ctr" fontAlgn="ctr"/>
                      <a:endParaRPr lang="en-US" sz="300" b="0" i="0" u="none" strike="noStrike">
                        <a:solidFill>
                          <a:schemeClr val="tx1"/>
                        </a:solidFill>
                        <a:effectLst/>
                        <a:latin typeface="Arial" panose="020B0604020202020204" pitchFamily="34" charset="0"/>
                      </a:endParaRPr>
                    </a:p>
                  </a:txBody>
                  <a:tcPr marL="1524" marR="1524" marT="1524" marB="0" anchor="ctr">
                    <a:lnL>
                      <a:noFill/>
                    </a:lnL>
                    <a:lnR>
                      <a:noFill/>
                    </a:lnR>
                    <a:lnT>
                      <a:noFill/>
                    </a:lnT>
                    <a:lnB>
                      <a:noFill/>
                    </a:lnB>
                  </a:tcPr>
                </a:tc>
                <a:tc>
                  <a:txBody>
                    <a:bodyPr/>
                    <a:lstStyle/>
                    <a:p>
                      <a:pPr algn="ctr" fontAlgn="ctr"/>
                      <a:endParaRPr lang="en-US" sz="300" b="0" i="0" u="none" strike="noStrike">
                        <a:solidFill>
                          <a:schemeClr val="tx1"/>
                        </a:solidFill>
                        <a:effectLst/>
                        <a:latin typeface="Arial" panose="020B0604020202020204" pitchFamily="34" charset="0"/>
                      </a:endParaRPr>
                    </a:p>
                  </a:txBody>
                  <a:tcPr marL="1524" marR="1524" marT="1524"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300" b="0" i="0" u="none" strike="noStrike">
                          <a:solidFill>
                            <a:schemeClr val="tx1"/>
                          </a:solidFill>
                          <a:effectLst/>
                          <a:latin typeface="Calibri" panose="020F0502020204030204" pitchFamily="34" charset="0"/>
                        </a:rPr>
                        <a:t>Port Monitors</a:t>
                      </a:r>
                    </a:p>
                  </a:txBody>
                  <a:tcPr marL="1524" marR="1524" marT="15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300" b="0" i="0" u="none" strike="noStrike">
                        <a:solidFill>
                          <a:schemeClr val="tx1"/>
                        </a:solidFill>
                        <a:effectLst/>
                        <a:latin typeface="Arial" panose="020B0604020202020204" pitchFamily="34" charset="0"/>
                      </a:endParaRPr>
                    </a:p>
                  </a:txBody>
                  <a:tcPr marL="1524" marR="1524" marT="15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300" b="0" i="0" u="none" strike="noStrike">
                          <a:solidFill>
                            <a:schemeClr val="tx1"/>
                          </a:solidFill>
                          <a:effectLst/>
                          <a:latin typeface="Calibri" panose="020F0502020204030204" pitchFamily="34" charset="0"/>
                        </a:rPr>
                        <a:t>NTFS File Attributes</a:t>
                      </a:r>
                    </a:p>
                  </a:txBody>
                  <a:tcPr marL="1524" marR="1524" marT="15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300" b="0" i="0" u="none" strike="noStrike">
                        <a:solidFill>
                          <a:schemeClr val="tx1"/>
                        </a:solidFill>
                        <a:effectLst/>
                        <a:latin typeface="Arial" panose="020B0604020202020204" pitchFamily="34" charset="0"/>
                      </a:endParaRPr>
                    </a:p>
                  </a:txBody>
                  <a:tcPr marL="1524" marR="1524" marT="1524"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endParaRPr lang="en-US" sz="300" b="0" i="0" u="none" strike="noStrike">
                        <a:solidFill>
                          <a:schemeClr val="tx1"/>
                        </a:solidFill>
                        <a:effectLst/>
                        <a:latin typeface="Arial" panose="020B0604020202020204" pitchFamily="34" charset="0"/>
                      </a:endParaRPr>
                    </a:p>
                  </a:txBody>
                  <a:tcPr marL="1524" marR="1524" marT="1524" marB="0" anchor="ctr">
                    <a:lnL>
                      <a:noFill/>
                    </a:lnL>
                    <a:lnR>
                      <a:noFill/>
                    </a:lnR>
                    <a:lnT>
                      <a:noFill/>
                    </a:lnT>
                    <a:lnB>
                      <a:noFill/>
                    </a:lnB>
                  </a:tcPr>
                </a:tc>
                <a:tc>
                  <a:txBody>
                    <a:bodyPr/>
                    <a:lstStyle/>
                    <a:p>
                      <a:pPr algn="ctr" fontAlgn="ctr"/>
                      <a:endParaRPr lang="en-US" sz="300" b="0" i="0" u="none" strike="noStrike">
                        <a:solidFill>
                          <a:schemeClr val="tx1"/>
                        </a:solidFill>
                        <a:effectLst/>
                        <a:latin typeface="Arial" panose="020B0604020202020204" pitchFamily="34" charset="0"/>
                      </a:endParaRPr>
                    </a:p>
                  </a:txBody>
                  <a:tcPr marL="1524" marR="1524" marT="1524" marB="0" anchor="ctr">
                    <a:lnL>
                      <a:noFill/>
                    </a:lnL>
                    <a:lnR>
                      <a:noFill/>
                    </a:lnR>
                    <a:lnT>
                      <a:noFill/>
                    </a:lnT>
                    <a:lnB>
                      <a:noFill/>
                    </a:lnB>
                  </a:tcPr>
                </a:tc>
                <a:tc>
                  <a:txBody>
                    <a:bodyPr/>
                    <a:lstStyle/>
                    <a:p>
                      <a:pPr algn="ctr" fontAlgn="ctr"/>
                      <a:endParaRPr lang="en-US" sz="300" b="0" i="0" u="none" strike="noStrike">
                        <a:solidFill>
                          <a:schemeClr val="tx1"/>
                        </a:solidFill>
                        <a:effectLst/>
                        <a:latin typeface="Arial" panose="020B0604020202020204" pitchFamily="34" charset="0"/>
                      </a:endParaRPr>
                    </a:p>
                  </a:txBody>
                  <a:tcPr marL="1524" marR="1524" marT="1524" marB="0" anchor="ctr">
                    <a:lnL>
                      <a:noFill/>
                    </a:lnL>
                    <a:lnR>
                      <a:noFill/>
                    </a:lnR>
                    <a:lnT>
                      <a:noFill/>
                    </a:lnT>
                    <a:lnB>
                      <a:noFill/>
                    </a:lnB>
                  </a:tcPr>
                </a:tc>
                <a:tc>
                  <a:txBody>
                    <a:bodyPr/>
                    <a:lstStyle/>
                    <a:p>
                      <a:pPr algn="ctr" fontAlgn="ctr"/>
                      <a:endParaRPr lang="en-US" sz="300" b="0" i="0" u="none" strike="noStrike">
                        <a:solidFill>
                          <a:schemeClr val="tx1"/>
                        </a:solidFill>
                        <a:effectLst/>
                        <a:latin typeface="Arial" panose="020B0604020202020204" pitchFamily="34" charset="0"/>
                      </a:endParaRPr>
                    </a:p>
                  </a:txBody>
                  <a:tcPr marL="1524" marR="1524" marT="1524" marB="0" anchor="ctr">
                    <a:lnL>
                      <a:noFill/>
                    </a:lnL>
                    <a:lnR>
                      <a:noFill/>
                    </a:lnR>
                    <a:lnT>
                      <a:noFill/>
                    </a:lnT>
                    <a:lnB>
                      <a:noFill/>
                    </a:lnB>
                  </a:tcPr>
                </a:tc>
                <a:tc>
                  <a:txBody>
                    <a:bodyPr/>
                    <a:lstStyle/>
                    <a:p>
                      <a:pPr algn="ctr" fontAlgn="ctr"/>
                      <a:endParaRPr lang="en-US" sz="300" b="0" i="0" u="none" strike="noStrike">
                        <a:solidFill>
                          <a:schemeClr val="tx1"/>
                        </a:solidFill>
                        <a:effectLst/>
                        <a:latin typeface="Arial" panose="020B0604020202020204" pitchFamily="34" charset="0"/>
                      </a:endParaRPr>
                    </a:p>
                  </a:txBody>
                  <a:tcPr marL="1524" marR="1524" marT="1524" marB="0" anchor="ctr">
                    <a:lnL>
                      <a:noFill/>
                    </a:lnL>
                    <a:lnR>
                      <a:noFill/>
                    </a:lnR>
                    <a:lnT>
                      <a:noFill/>
                    </a:lnT>
                    <a:lnB>
                      <a:noFill/>
                    </a:lnB>
                  </a:tcPr>
                </a:tc>
                <a:extLst>
                  <a:ext uri="{0D108BD9-81ED-4DB2-BD59-A6C34878D82A}">
                    <a16:rowId xmlns:a16="http://schemas.microsoft.com/office/drawing/2014/main" val="4006359583"/>
                  </a:ext>
                </a:extLst>
              </a:tr>
              <a:tr h="78807">
                <a:tc>
                  <a:txBody>
                    <a:bodyPr/>
                    <a:lstStyle/>
                    <a:p>
                      <a:pPr algn="ctr" fontAlgn="ctr"/>
                      <a:endParaRPr lang="en-US" sz="300" b="0" i="0" u="none" strike="noStrike">
                        <a:solidFill>
                          <a:schemeClr val="tx1"/>
                        </a:solidFill>
                        <a:effectLst/>
                        <a:latin typeface="Arial" panose="020B0604020202020204" pitchFamily="34" charset="0"/>
                      </a:endParaRPr>
                    </a:p>
                  </a:txBody>
                  <a:tcPr marL="1524" marR="1524" marT="1524" marB="0" anchor="ctr">
                    <a:lnL>
                      <a:noFill/>
                    </a:lnL>
                    <a:lnR>
                      <a:noFill/>
                    </a:lnR>
                    <a:lnT>
                      <a:noFill/>
                    </a:lnT>
                    <a:lnB>
                      <a:noFill/>
                    </a:lnB>
                  </a:tcPr>
                </a:tc>
                <a:tc>
                  <a:txBody>
                    <a:bodyPr/>
                    <a:lstStyle/>
                    <a:p>
                      <a:pPr algn="ctr" fontAlgn="ctr"/>
                      <a:endParaRPr lang="en-US" sz="300" b="0" i="0" u="none" strike="noStrike">
                        <a:solidFill>
                          <a:schemeClr val="tx1"/>
                        </a:solidFill>
                        <a:effectLst/>
                        <a:latin typeface="Arial" panose="020B0604020202020204" pitchFamily="34" charset="0"/>
                      </a:endParaRPr>
                    </a:p>
                  </a:txBody>
                  <a:tcPr marL="1524" marR="1524" marT="1524"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300" b="0" i="0" u="none" strike="noStrike">
                          <a:solidFill>
                            <a:schemeClr val="tx1"/>
                          </a:solidFill>
                          <a:effectLst/>
                          <a:latin typeface="Calibri" panose="020F0502020204030204" pitchFamily="34" charset="0"/>
                        </a:rPr>
                        <a:t>Rc.common</a:t>
                      </a:r>
                    </a:p>
                  </a:txBody>
                  <a:tcPr marL="1524" marR="1524" marT="15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300" b="0" i="0" u="none" strike="noStrike">
                        <a:solidFill>
                          <a:schemeClr val="tx1"/>
                        </a:solidFill>
                        <a:effectLst/>
                        <a:latin typeface="Arial" panose="020B0604020202020204" pitchFamily="34" charset="0"/>
                      </a:endParaRPr>
                    </a:p>
                  </a:txBody>
                  <a:tcPr marL="1524" marR="1524" marT="15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300" b="0" i="0" u="none" strike="noStrike">
                          <a:solidFill>
                            <a:schemeClr val="tx1"/>
                          </a:solidFill>
                          <a:effectLst/>
                          <a:latin typeface="Calibri" panose="020F0502020204030204" pitchFamily="34" charset="0"/>
                        </a:rPr>
                        <a:t>Network Share Connection Removal</a:t>
                      </a:r>
                    </a:p>
                  </a:txBody>
                  <a:tcPr marL="1524" marR="1524" marT="15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300" b="0" i="0" u="none" strike="noStrike">
                        <a:solidFill>
                          <a:schemeClr val="tx1"/>
                        </a:solidFill>
                        <a:effectLst/>
                        <a:latin typeface="Arial" panose="020B0604020202020204" pitchFamily="34" charset="0"/>
                      </a:endParaRPr>
                    </a:p>
                  </a:txBody>
                  <a:tcPr marL="1524" marR="1524" marT="1524"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endParaRPr lang="en-US" sz="300" b="0" i="0" u="none" strike="noStrike">
                        <a:solidFill>
                          <a:schemeClr val="tx1"/>
                        </a:solidFill>
                        <a:effectLst/>
                        <a:latin typeface="Arial" panose="020B0604020202020204" pitchFamily="34" charset="0"/>
                      </a:endParaRPr>
                    </a:p>
                  </a:txBody>
                  <a:tcPr marL="1524" marR="1524" marT="1524" marB="0" anchor="ctr">
                    <a:lnL>
                      <a:noFill/>
                    </a:lnL>
                    <a:lnR>
                      <a:noFill/>
                    </a:lnR>
                    <a:lnT>
                      <a:noFill/>
                    </a:lnT>
                    <a:lnB>
                      <a:noFill/>
                    </a:lnB>
                  </a:tcPr>
                </a:tc>
                <a:tc>
                  <a:txBody>
                    <a:bodyPr/>
                    <a:lstStyle/>
                    <a:p>
                      <a:pPr algn="ctr" fontAlgn="ctr"/>
                      <a:endParaRPr lang="en-US" sz="300" b="0" i="0" u="none" strike="noStrike">
                        <a:solidFill>
                          <a:schemeClr val="tx1"/>
                        </a:solidFill>
                        <a:effectLst/>
                        <a:latin typeface="Arial" panose="020B0604020202020204" pitchFamily="34" charset="0"/>
                      </a:endParaRPr>
                    </a:p>
                  </a:txBody>
                  <a:tcPr marL="1524" marR="1524" marT="1524" marB="0" anchor="ctr">
                    <a:lnL>
                      <a:noFill/>
                    </a:lnL>
                    <a:lnR>
                      <a:noFill/>
                    </a:lnR>
                    <a:lnT>
                      <a:noFill/>
                    </a:lnT>
                    <a:lnB>
                      <a:noFill/>
                    </a:lnB>
                  </a:tcPr>
                </a:tc>
                <a:tc>
                  <a:txBody>
                    <a:bodyPr/>
                    <a:lstStyle/>
                    <a:p>
                      <a:pPr algn="ctr" fontAlgn="ctr"/>
                      <a:endParaRPr lang="en-US" sz="300" b="0" i="0" u="none" strike="noStrike">
                        <a:solidFill>
                          <a:schemeClr val="tx1"/>
                        </a:solidFill>
                        <a:effectLst/>
                        <a:latin typeface="Arial" panose="020B0604020202020204" pitchFamily="34" charset="0"/>
                      </a:endParaRPr>
                    </a:p>
                  </a:txBody>
                  <a:tcPr marL="1524" marR="1524" marT="1524" marB="0" anchor="ctr">
                    <a:lnL>
                      <a:noFill/>
                    </a:lnL>
                    <a:lnR>
                      <a:noFill/>
                    </a:lnR>
                    <a:lnT>
                      <a:noFill/>
                    </a:lnT>
                    <a:lnB>
                      <a:noFill/>
                    </a:lnB>
                  </a:tcPr>
                </a:tc>
                <a:tc>
                  <a:txBody>
                    <a:bodyPr/>
                    <a:lstStyle/>
                    <a:p>
                      <a:pPr algn="ctr" fontAlgn="ctr"/>
                      <a:endParaRPr lang="en-US" sz="300" b="0" i="0" u="none" strike="noStrike">
                        <a:solidFill>
                          <a:schemeClr val="tx1"/>
                        </a:solidFill>
                        <a:effectLst/>
                        <a:latin typeface="Arial" panose="020B0604020202020204" pitchFamily="34" charset="0"/>
                      </a:endParaRPr>
                    </a:p>
                  </a:txBody>
                  <a:tcPr marL="1524" marR="1524" marT="1524" marB="0" anchor="ctr">
                    <a:lnL>
                      <a:noFill/>
                    </a:lnL>
                    <a:lnR>
                      <a:noFill/>
                    </a:lnR>
                    <a:lnT>
                      <a:noFill/>
                    </a:lnT>
                    <a:lnB>
                      <a:noFill/>
                    </a:lnB>
                  </a:tcPr>
                </a:tc>
                <a:tc>
                  <a:txBody>
                    <a:bodyPr/>
                    <a:lstStyle/>
                    <a:p>
                      <a:pPr algn="ctr" fontAlgn="ctr"/>
                      <a:endParaRPr lang="en-US" sz="300" b="0" i="0" u="none" strike="noStrike">
                        <a:solidFill>
                          <a:schemeClr val="tx1"/>
                        </a:solidFill>
                        <a:effectLst/>
                        <a:latin typeface="Arial" panose="020B0604020202020204" pitchFamily="34" charset="0"/>
                      </a:endParaRPr>
                    </a:p>
                  </a:txBody>
                  <a:tcPr marL="1524" marR="1524" marT="1524" marB="0" anchor="ctr">
                    <a:lnL>
                      <a:noFill/>
                    </a:lnL>
                    <a:lnR>
                      <a:noFill/>
                    </a:lnR>
                    <a:lnT>
                      <a:noFill/>
                    </a:lnT>
                    <a:lnB>
                      <a:noFill/>
                    </a:lnB>
                  </a:tcPr>
                </a:tc>
                <a:extLst>
                  <a:ext uri="{0D108BD9-81ED-4DB2-BD59-A6C34878D82A}">
                    <a16:rowId xmlns:a16="http://schemas.microsoft.com/office/drawing/2014/main" val="3151974797"/>
                  </a:ext>
                </a:extLst>
              </a:tr>
              <a:tr h="40050">
                <a:tc>
                  <a:txBody>
                    <a:bodyPr/>
                    <a:lstStyle/>
                    <a:p>
                      <a:pPr algn="ctr" fontAlgn="ctr"/>
                      <a:endParaRPr lang="en-US" sz="300" b="0" i="0" u="none" strike="noStrike" dirty="0">
                        <a:solidFill>
                          <a:schemeClr val="tx1"/>
                        </a:solidFill>
                        <a:effectLst/>
                        <a:latin typeface="Arial" panose="020B0604020202020204" pitchFamily="34" charset="0"/>
                      </a:endParaRPr>
                    </a:p>
                  </a:txBody>
                  <a:tcPr marL="1524" marR="1524" marT="1524" marB="0" anchor="ctr">
                    <a:lnL>
                      <a:noFill/>
                    </a:lnL>
                    <a:lnR>
                      <a:noFill/>
                    </a:lnR>
                    <a:lnT>
                      <a:noFill/>
                    </a:lnT>
                    <a:lnB>
                      <a:noFill/>
                    </a:lnB>
                  </a:tcPr>
                </a:tc>
                <a:tc>
                  <a:txBody>
                    <a:bodyPr/>
                    <a:lstStyle/>
                    <a:p>
                      <a:pPr algn="ctr" fontAlgn="ctr"/>
                      <a:endParaRPr lang="en-US" sz="300" b="0" i="0" u="none" strike="noStrike">
                        <a:solidFill>
                          <a:schemeClr val="tx1"/>
                        </a:solidFill>
                        <a:effectLst/>
                        <a:latin typeface="Arial" panose="020B0604020202020204" pitchFamily="34" charset="0"/>
                      </a:endParaRPr>
                    </a:p>
                  </a:txBody>
                  <a:tcPr marL="1524" marR="1524" marT="1524" marB="0" anchor="ctr">
                    <a:lnL>
                      <a:noFill/>
                    </a:lnL>
                    <a:lnR>
                      <a:noFill/>
                    </a:lnR>
                    <a:lnT>
                      <a:noFill/>
                    </a:lnT>
                    <a:lnB>
                      <a:noFill/>
                    </a:lnB>
                  </a:tcPr>
                </a:tc>
                <a:tc>
                  <a:txBody>
                    <a:bodyPr/>
                    <a:lstStyle/>
                    <a:p>
                      <a:pPr algn="ctr" fontAlgn="ctr"/>
                      <a:endParaRPr lang="en-US" sz="300" b="0" i="0" u="none" strike="noStrike">
                        <a:solidFill>
                          <a:schemeClr val="tx1"/>
                        </a:solidFill>
                        <a:effectLst/>
                        <a:latin typeface="Arial" panose="020B0604020202020204" pitchFamily="34" charset="0"/>
                      </a:endParaRPr>
                    </a:p>
                  </a:txBody>
                  <a:tcPr marL="1524" marR="1524" marT="1524"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en-US" sz="300" b="0" i="0" u="none" strike="noStrike">
                        <a:solidFill>
                          <a:schemeClr val="tx1"/>
                        </a:solidFill>
                        <a:effectLst/>
                        <a:latin typeface="Arial" panose="020B0604020202020204" pitchFamily="34" charset="0"/>
                      </a:endParaRPr>
                    </a:p>
                  </a:txBody>
                  <a:tcPr marL="1524" marR="1524" marT="1524"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300" b="0" i="0" u="none" strike="noStrike">
                          <a:solidFill>
                            <a:schemeClr val="tx1"/>
                          </a:solidFill>
                          <a:effectLst/>
                          <a:latin typeface="Calibri" panose="020F0502020204030204" pitchFamily="34" charset="0"/>
                        </a:rPr>
                        <a:t>Valid Accounts</a:t>
                      </a:r>
                    </a:p>
                  </a:txBody>
                  <a:tcPr marL="1524" marR="1524" marT="15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n-US" sz="300" b="0" i="0" u="none" strike="noStrike">
                        <a:solidFill>
                          <a:schemeClr val="tx1"/>
                        </a:solidFill>
                        <a:effectLst/>
                        <a:latin typeface="Arial" panose="020B0604020202020204" pitchFamily="34" charset="0"/>
                      </a:endParaRPr>
                    </a:p>
                  </a:txBody>
                  <a:tcPr marL="1524" marR="1524" marT="1524"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endParaRPr lang="en-US" sz="300" b="0" i="0" u="none" strike="noStrike">
                        <a:solidFill>
                          <a:schemeClr val="tx1"/>
                        </a:solidFill>
                        <a:effectLst/>
                        <a:latin typeface="Arial" panose="020B0604020202020204" pitchFamily="34" charset="0"/>
                      </a:endParaRPr>
                    </a:p>
                  </a:txBody>
                  <a:tcPr marL="1524" marR="1524" marT="1524" marB="0" anchor="ctr">
                    <a:lnL>
                      <a:noFill/>
                    </a:lnL>
                    <a:lnR>
                      <a:noFill/>
                    </a:lnR>
                    <a:lnT>
                      <a:noFill/>
                    </a:lnT>
                    <a:lnB>
                      <a:noFill/>
                    </a:lnB>
                  </a:tcPr>
                </a:tc>
                <a:tc>
                  <a:txBody>
                    <a:bodyPr/>
                    <a:lstStyle/>
                    <a:p>
                      <a:pPr algn="ctr" fontAlgn="ctr"/>
                      <a:endParaRPr lang="en-US" sz="300" b="0" i="0" u="none" strike="noStrike">
                        <a:solidFill>
                          <a:schemeClr val="tx1"/>
                        </a:solidFill>
                        <a:effectLst/>
                        <a:latin typeface="Arial" panose="020B0604020202020204" pitchFamily="34" charset="0"/>
                      </a:endParaRPr>
                    </a:p>
                  </a:txBody>
                  <a:tcPr marL="1524" marR="1524" marT="1524" marB="0" anchor="ctr">
                    <a:lnL>
                      <a:noFill/>
                    </a:lnL>
                    <a:lnR>
                      <a:noFill/>
                    </a:lnR>
                    <a:lnT>
                      <a:noFill/>
                    </a:lnT>
                    <a:lnB>
                      <a:noFill/>
                    </a:lnB>
                  </a:tcPr>
                </a:tc>
                <a:tc>
                  <a:txBody>
                    <a:bodyPr/>
                    <a:lstStyle/>
                    <a:p>
                      <a:pPr algn="ctr" fontAlgn="ctr"/>
                      <a:endParaRPr lang="en-US" sz="300" b="0" i="0" u="none" strike="noStrike">
                        <a:solidFill>
                          <a:schemeClr val="tx1"/>
                        </a:solidFill>
                        <a:effectLst/>
                        <a:latin typeface="Arial" panose="020B0604020202020204" pitchFamily="34" charset="0"/>
                      </a:endParaRPr>
                    </a:p>
                  </a:txBody>
                  <a:tcPr marL="1524" marR="1524" marT="1524" marB="0" anchor="ctr">
                    <a:lnL>
                      <a:noFill/>
                    </a:lnL>
                    <a:lnR>
                      <a:noFill/>
                    </a:lnR>
                    <a:lnT>
                      <a:noFill/>
                    </a:lnT>
                    <a:lnB>
                      <a:noFill/>
                    </a:lnB>
                  </a:tcPr>
                </a:tc>
                <a:tc>
                  <a:txBody>
                    <a:bodyPr/>
                    <a:lstStyle/>
                    <a:p>
                      <a:pPr algn="ctr" fontAlgn="ctr"/>
                      <a:endParaRPr lang="en-US" sz="300" b="0" i="0" u="none" strike="noStrike">
                        <a:solidFill>
                          <a:schemeClr val="tx1"/>
                        </a:solidFill>
                        <a:effectLst/>
                        <a:latin typeface="Arial" panose="020B0604020202020204" pitchFamily="34" charset="0"/>
                      </a:endParaRPr>
                    </a:p>
                  </a:txBody>
                  <a:tcPr marL="1524" marR="1524" marT="1524" marB="0" anchor="ctr">
                    <a:lnL>
                      <a:noFill/>
                    </a:lnL>
                    <a:lnR>
                      <a:noFill/>
                    </a:lnR>
                    <a:lnT>
                      <a:noFill/>
                    </a:lnT>
                    <a:lnB>
                      <a:noFill/>
                    </a:lnB>
                  </a:tcPr>
                </a:tc>
                <a:tc>
                  <a:txBody>
                    <a:bodyPr/>
                    <a:lstStyle/>
                    <a:p>
                      <a:pPr algn="ctr" fontAlgn="ctr"/>
                      <a:endParaRPr lang="en-US" sz="300" b="0" i="0" u="none" strike="noStrike">
                        <a:solidFill>
                          <a:schemeClr val="tx1"/>
                        </a:solidFill>
                        <a:effectLst/>
                        <a:latin typeface="Arial" panose="020B0604020202020204" pitchFamily="34" charset="0"/>
                      </a:endParaRPr>
                    </a:p>
                  </a:txBody>
                  <a:tcPr marL="1524" marR="1524" marT="1524" marB="0" anchor="ctr">
                    <a:lnL>
                      <a:noFill/>
                    </a:lnL>
                    <a:lnR>
                      <a:noFill/>
                    </a:lnR>
                    <a:lnT>
                      <a:noFill/>
                    </a:lnT>
                    <a:lnB>
                      <a:noFill/>
                    </a:lnB>
                  </a:tcPr>
                </a:tc>
                <a:extLst>
                  <a:ext uri="{0D108BD9-81ED-4DB2-BD59-A6C34878D82A}">
                    <a16:rowId xmlns:a16="http://schemas.microsoft.com/office/drawing/2014/main" val="686689725"/>
                  </a:ext>
                </a:extLst>
              </a:tr>
              <a:tr h="40050">
                <a:tc>
                  <a:txBody>
                    <a:bodyPr/>
                    <a:lstStyle/>
                    <a:p>
                      <a:pPr algn="ctr" fontAlgn="ctr"/>
                      <a:endParaRPr lang="en-US" sz="300" b="0" i="0" u="none" strike="noStrike">
                        <a:solidFill>
                          <a:schemeClr val="tx1"/>
                        </a:solidFill>
                        <a:effectLst/>
                        <a:latin typeface="Arial" panose="020B0604020202020204" pitchFamily="34" charset="0"/>
                      </a:endParaRPr>
                    </a:p>
                  </a:txBody>
                  <a:tcPr marL="1524" marR="1524" marT="1524" marB="0" anchor="ctr">
                    <a:lnL>
                      <a:noFill/>
                    </a:lnL>
                    <a:lnR>
                      <a:noFill/>
                    </a:lnR>
                    <a:lnT>
                      <a:noFill/>
                    </a:lnT>
                    <a:lnB>
                      <a:noFill/>
                    </a:lnB>
                  </a:tcPr>
                </a:tc>
                <a:tc>
                  <a:txBody>
                    <a:bodyPr/>
                    <a:lstStyle/>
                    <a:p>
                      <a:pPr algn="ctr" fontAlgn="ctr"/>
                      <a:endParaRPr lang="en-US" sz="300" b="0" i="0" u="none" strike="noStrike">
                        <a:solidFill>
                          <a:schemeClr val="tx1"/>
                        </a:solidFill>
                        <a:effectLst/>
                        <a:latin typeface="Arial" panose="020B0604020202020204" pitchFamily="34" charset="0"/>
                      </a:endParaRPr>
                    </a:p>
                  </a:txBody>
                  <a:tcPr marL="1524" marR="1524" marT="1524" marB="0" anchor="ctr">
                    <a:lnL>
                      <a:noFill/>
                    </a:lnL>
                    <a:lnR>
                      <a:noFill/>
                    </a:lnR>
                    <a:lnT>
                      <a:noFill/>
                    </a:lnT>
                    <a:lnB>
                      <a:noFill/>
                    </a:lnB>
                  </a:tcPr>
                </a:tc>
                <a:tc>
                  <a:txBody>
                    <a:bodyPr/>
                    <a:lstStyle/>
                    <a:p>
                      <a:pPr algn="ctr" fontAlgn="ctr"/>
                      <a:endParaRPr lang="en-US" sz="300" b="0" i="0" u="none" strike="noStrike">
                        <a:solidFill>
                          <a:schemeClr val="tx1"/>
                        </a:solidFill>
                        <a:effectLst/>
                        <a:latin typeface="Arial" panose="020B0604020202020204" pitchFamily="34" charset="0"/>
                      </a:endParaRPr>
                    </a:p>
                  </a:txBody>
                  <a:tcPr marL="1524" marR="1524" marT="1524" marB="0" anchor="ctr">
                    <a:lnL>
                      <a:noFill/>
                    </a:lnL>
                    <a:lnR>
                      <a:noFill/>
                    </a:lnR>
                    <a:lnT>
                      <a:noFill/>
                    </a:lnT>
                    <a:lnB>
                      <a:noFill/>
                    </a:lnB>
                  </a:tcPr>
                </a:tc>
                <a:tc>
                  <a:txBody>
                    <a:bodyPr/>
                    <a:lstStyle/>
                    <a:p>
                      <a:pPr algn="ctr" fontAlgn="ctr"/>
                      <a:endParaRPr lang="en-US" sz="300" b="0" i="0" u="none" strike="noStrike">
                        <a:solidFill>
                          <a:schemeClr val="tx1"/>
                        </a:solidFill>
                        <a:effectLst/>
                        <a:latin typeface="Arial" panose="020B0604020202020204" pitchFamily="34" charset="0"/>
                      </a:endParaRPr>
                    </a:p>
                  </a:txBody>
                  <a:tcPr marL="1524" marR="1524" marT="1524"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300" b="0" i="0" u="none" strike="noStrike">
                          <a:solidFill>
                            <a:schemeClr val="tx1"/>
                          </a:solidFill>
                          <a:effectLst/>
                          <a:latin typeface="Calibri" panose="020F0502020204030204" pitchFamily="34" charset="0"/>
                        </a:rPr>
                        <a:t>Web Service</a:t>
                      </a:r>
                    </a:p>
                  </a:txBody>
                  <a:tcPr marL="1524" marR="1524" marT="15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300" b="0" i="0" u="none" strike="noStrike">
                        <a:solidFill>
                          <a:schemeClr val="tx1"/>
                        </a:solidFill>
                        <a:effectLst/>
                        <a:latin typeface="Arial" panose="020B0604020202020204" pitchFamily="34" charset="0"/>
                      </a:endParaRPr>
                    </a:p>
                  </a:txBody>
                  <a:tcPr marL="1524" marR="1524" marT="1524"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endParaRPr lang="en-US" sz="300" b="0" i="0" u="none" strike="noStrike">
                        <a:solidFill>
                          <a:schemeClr val="tx1"/>
                        </a:solidFill>
                        <a:effectLst/>
                        <a:latin typeface="Arial" panose="020B0604020202020204" pitchFamily="34" charset="0"/>
                      </a:endParaRPr>
                    </a:p>
                  </a:txBody>
                  <a:tcPr marL="1524" marR="1524" marT="1524" marB="0" anchor="ctr">
                    <a:lnL>
                      <a:noFill/>
                    </a:lnL>
                    <a:lnR>
                      <a:noFill/>
                    </a:lnR>
                    <a:lnT>
                      <a:noFill/>
                    </a:lnT>
                    <a:lnB>
                      <a:noFill/>
                    </a:lnB>
                  </a:tcPr>
                </a:tc>
                <a:tc>
                  <a:txBody>
                    <a:bodyPr/>
                    <a:lstStyle/>
                    <a:p>
                      <a:pPr algn="ctr" fontAlgn="ctr"/>
                      <a:endParaRPr lang="en-US" sz="300" b="0" i="0" u="none" strike="noStrike">
                        <a:solidFill>
                          <a:schemeClr val="tx1"/>
                        </a:solidFill>
                        <a:effectLst/>
                        <a:latin typeface="Arial" panose="020B0604020202020204" pitchFamily="34" charset="0"/>
                      </a:endParaRPr>
                    </a:p>
                  </a:txBody>
                  <a:tcPr marL="1524" marR="1524" marT="1524" marB="0" anchor="ctr">
                    <a:lnL>
                      <a:noFill/>
                    </a:lnL>
                    <a:lnR>
                      <a:noFill/>
                    </a:lnR>
                    <a:lnT>
                      <a:noFill/>
                    </a:lnT>
                    <a:lnB>
                      <a:noFill/>
                    </a:lnB>
                  </a:tcPr>
                </a:tc>
                <a:tc>
                  <a:txBody>
                    <a:bodyPr/>
                    <a:lstStyle/>
                    <a:p>
                      <a:pPr algn="ctr" fontAlgn="ctr"/>
                      <a:endParaRPr lang="en-US" sz="300" b="0" i="0" u="none" strike="noStrike">
                        <a:solidFill>
                          <a:schemeClr val="tx1"/>
                        </a:solidFill>
                        <a:effectLst/>
                        <a:latin typeface="Arial" panose="020B0604020202020204" pitchFamily="34" charset="0"/>
                      </a:endParaRPr>
                    </a:p>
                  </a:txBody>
                  <a:tcPr marL="1524" marR="1524" marT="1524" marB="0" anchor="ctr">
                    <a:lnL>
                      <a:noFill/>
                    </a:lnL>
                    <a:lnR>
                      <a:noFill/>
                    </a:lnR>
                    <a:lnT>
                      <a:noFill/>
                    </a:lnT>
                    <a:lnB>
                      <a:noFill/>
                    </a:lnB>
                  </a:tcPr>
                </a:tc>
                <a:tc>
                  <a:txBody>
                    <a:bodyPr/>
                    <a:lstStyle/>
                    <a:p>
                      <a:pPr algn="ctr" fontAlgn="ctr"/>
                      <a:endParaRPr lang="en-US" sz="300" b="0" i="0" u="none" strike="noStrike">
                        <a:solidFill>
                          <a:schemeClr val="tx1"/>
                        </a:solidFill>
                        <a:effectLst/>
                        <a:latin typeface="Arial" panose="020B0604020202020204" pitchFamily="34" charset="0"/>
                      </a:endParaRPr>
                    </a:p>
                  </a:txBody>
                  <a:tcPr marL="1524" marR="1524" marT="1524" marB="0" anchor="ctr">
                    <a:lnL>
                      <a:noFill/>
                    </a:lnL>
                    <a:lnR>
                      <a:noFill/>
                    </a:lnR>
                    <a:lnT>
                      <a:noFill/>
                    </a:lnT>
                    <a:lnB>
                      <a:noFill/>
                    </a:lnB>
                  </a:tcPr>
                </a:tc>
                <a:tc>
                  <a:txBody>
                    <a:bodyPr/>
                    <a:lstStyle/>
                    <a:p>
                      <a:pPr algn="ctr" fontAlgn="ctr"/>
                      <a:endParaRPr lang="en-US" sz="300" b="0" i="0" u="none" strike="noStrike">
                        <a:solidFill>
                          <a:schemeClr val="tx1"/>
                        </a:solidFill>
                        <a:effectLst/>
                        <a:latin typeface="Arial" panose="020B0604020202020204" pitchFamily="34" charset="0"/>
                      </a:endParaRPr>
                    </a:p>
                  </a:txBody>
                  <a:tcPr marL="1524" marR="1524" marT="1524" marB="0" anchor="ctr">
                    <a:lnL>
                      <a:noFill/>
                    </a:lnL>
                    <a:lnR>
                      <a:noFill/>
                    </a:lnR>
                    <a:lnT>
                      <a:noFill/>
                    </a:lnT>
                    <a:lnB>
                      <a:noFill/>
                    </a:lnB>
                  </a:tcPr>
                </a:tc>
                <a:extLst>
                  <a:ext uri="{0D108BD9-81ED-4DB2-BD59-A6C34878D82A}">
                    <a16:rowId xmlns:a16="http://schemas.microsoft.com/office/drawing/2014/main" val="1258431859"/>
                  </a:ext>
                </a:extLst>
              </a:tr>
              <a:tr h="40050">
                <a:tc>
                  <a:txBody>
                    <a:bodyPr/>
                    <a:lstStyle/>
                    <a:p>
                      <a:pPr algn="ctr" fontAlgn="ctr"/>
                      <a:endParaRPr lang="en-US" sz="300" b="0" i="0" u="none" strike="noStrike">
                        <a:solidFill>
                          <a:schemeClr val="tx1"/>
                        </a:solidFill>
                        <a:effectLst/>
                        <a:latin typeface="Arial" panose="020B0604020202020204" pitchFamily="34" charset="0"/>
                      </a:endParaRPr>
                    </a:p>
                  </a:txBody>
                  <a:tcPr marL="1524" marR="1524" marT="1524" marB="0" anchor="ctr">
                    <a:lnL>
                      <a:noFill/>
                    </a:lnL>
                    <a:lnR>
                      <a:noFill/>
                    </a:lnR>
                    <a:lnT>
                      <a:noFill/>
                    </a:lnT>
                    <a:lnB>
                      <a:noFill/>
                    </a:lnB>
                  </a:tcPr>
                </a:tc>
                <a:tc>
                  <a:txBody>
                    <a:bodyPr/>
                    <a:lstStyle/>
                    <a:p>
                      <a:pPr algn="ctr" fontAlgn="ctr"/>
                      <a:endParaRPr lang="en-US" sz="300" b="0" i="0" u="none" strike="noStrike">
                        <a:solidFill>
                          <a:schemeClr val="tx1"/>
                        </a:solidFill>
                        <a:effectLst/>
                        <a:latin typeface="Arial" panose="020B0604020202020204" pitchFamily="34" charset="0"/>
                      </a:endParaRPr>
                    </a:p>
                  </a:txBody>
                  <a:tcPr marL="1524" marR="1524" marT="1524" marB="0" anchor="ctr">
                    <a:lnL>
                      <a:noFill/>
                    </a:lnL>
                    <a:lnR>
                      <a:noFill/>
                    </a:lnR>
                    <a:lnT>
                      <a:noFill/>
                    </a:lnT>
                    <a:lnB>
                      <a:noFill/>
                    </a:lnB>
                  </a:tcPr>
                </a:tc>
                <a:tc>
                  <a:txBody>
                    <a:bodyPr/>
                    <a:lstStyle/>
                    <a:p>
                      <a:pPr algn="ctr" fontAlgn="ctr"/>
                      <a:endParaRPr lang="en-US" sz="300" b="0" i="0" u="none" strike="noStrike">
                        <a:solidFill>
                          <a:schemeClr val="tx1"/>
                        </a:solidFill>
                        <a:effectLst/>
                        <a:latin typeface="Arial" panose="020B0604020202020204" pitchFamily="34" charset="0"/>
                      </a:endParaRPr>
                    </a:p>
                  </a:txBody>
                  <a:tcPr marL="1524" marR="1524" marT="1524" marB="0" anchor="ctr">
                    <a:lnL>
                      <a:noFill/>
                    </a:lnL>
                    <a:lnR>
                      <a:noFill/>
                    </a:lnR>
                    <a:lnT>
                      <a:noFill/>
                    </a:lnT>
                    <a:lnB>
                      <a:noFill/>
                    </a:lnB>
                  </a:tcPr>
                </a:tc>
                <a:tc>
                  <a:txBody>
                    <a:bodyPr/>
                    <a:lstStyle/>
                    <a:p>
                      <a:pPr algn="ctr" fontAlgn="ctr"/>
                      <a:endParaRPr lang="en-US" sz="300" b="0" i="0" u="none" strike="noStrike">
                        <a:solidFill>
                          <a:schemeClr val="tx1"/>
                        </a:solidFill>
                        <a:effectLst/>
                        <a:latin typeface="Arial" panose="020B0604020202020204" pitchFamily="34" charset="0"/>
                      </a:endParaRPr>
                    </a:p>
                  </a:txBody>
                  <a:tcPr marL="1524" marR="1524" marT="1524"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300" b="0" i="0" u="none" strike="noStrike">
                          <a:solidFill>
                            <a:schemeClr val="tx1"/>
                          </a:solidFill>
                          <a:effectLst/>
                          <a:latin typeface="Calibri" panose="020F0502020204030204" pitchFamily="34" charset="0"/>
                        </a:rPr>
                        <a:t>XSL Script Processing</a:t>
                      </a:r>
                    </a:p>
                  </a:txBody>
                  <a:tcPr marL="1524" marR="1524" marT="15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endParaRPr lang="en-US" sz="300" b="0" i="0" u="none" strike="noStrike">
                        <a:solidFill>
                          <a:schemeClr val="tx1"/>
                        </a:solidFill>
                        <a:effectLst/>
                        <a:latin typeface="Arial" panose="020B0604020202020204" pitchFamily="34" charset="0"/>
                      </a:endParaRPr>
                    </a:p>
                  </a:txBody>
                  <a:tcPr marL="1524" marR="1524" marT="1524"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endParaRPr lang="en-US" sz="300" b="0" i="0" u="none" strike="noStrike">
                        <a:solidFill>
                          <a:schemeClr val="tx1"/>
                        </a:solidFill>
                        <a:effectLst/>
                        <a:latin typeface="Arial" panose="020B0604020202020204" pitchFamily="34" charset="0"/>
                      </a:endParaRPr>
                    </a:p>
                  </a:txBody>
                  <a:tcPr marL="1524" marR="1524" marT="1524" marB="0" anchor="ctr">
                    <a:lnL>
                      <a:noFill/>
                    </a:lnL>
                    <a:lnR>
                      <a:noFill/>
                    </a:lnR>
                    <a:lnT>
                      <a:noFill/>
                    </a:lnT>
                    <a:lnB>
                      <a:noFill/>
                    </a:lnB>
                  </a:tcPr>
                </a:tc>
                <a:tc>
                  <a:txBody>
                    <a:bodyPr/>
                    <a:lstStyle/>
                    <a:p>
                      <a:pPr algn="ctr" fontAlgn="ctr"/>
                      <a:endParaRPr lang="en-US" sz="300" b="0" i="0" u="none" strike="noStrike">
                        <a:solidFill>
                          <a:schemeClr val="tx1"/>
                        </a:solidFill>
                        <a:effectLst/>
                        <a:latin typeface="Calibri" panose="020F0502020204030204" pitchFamily="34" charset="0"/>
                      </a:endParaRPr>
                    </a:p>
                  </a:txBody>
                  <a:tcPr marL="1524" marR="1524" marT="1524" marB="0" anchor="ctr">
                    <a:lnL>
                      <a:noFill/>
                    </a:lnL>
                    <a:lnR>
                      <a:noFill/>
                    </a:lnR>
                    <a:lnT>
                      <a:noFill/>
                    </a:lnT>
                    <a:lnB>
                      <a:noFill/>
                    </a:lnB>
                  </a:tcPr>
                </a:tc>
                <a:tc>
                  <a:txBody>
                    <a:bodyPr/>
                    <a:lstStyle/>
                    <a:p>
                      <a:pPr algn="ctr" fontAlgn="ctr"/>
                      <a:endParaRPr lang="en-US" sz="300" b="0" i="0" u="none" strike="noStrike">
                        <a:solidFill>
                          <a:schemeClr val="tx1"/>
                        </a:solidFill>
                        <a:effectLst/>
                        <a:latin typeface="Calibri" panose="020F0502020204030204" pitchFamily="34" charset="0"/>
                      </a:endParaRPr>
                    </a:p>
                  </a:txBody>
                  <a:tcPr marL="1524" marR="1524" marT="1524" marB="0" anchor="ctr">
                    <a:lnL>
                      <a:noFill/>
                    </a:lnL>
                    <a:lnR>
                      <a:noFill/>
                    </a:lnR>
                    <a:lnT>
                      <a:noFill/>
                    </a:lnT>
                    <a:lnB>
                      <a:noFill/>
                    </a:lnB>
                  </a:tcPr>
                </a:tc>
                <a:tc>
                  <a:txBody>
                    <a:bodyPr/>
                    <a:lstStyle/>
                    <a:p>
                      <a:pPr algn="ctr" fontAlgn="ctr"/>
                      <a:endParaRPr lang="en-US" sz="300" b="0" i="0" u="none" strike="noStrike">
                        <a:solidFill>
                          <a:schemeClr val="tx1"/>
                        </a:solidFill>
                        <a:effectLst/>
                        <a:latin typeface="Calibri" panose="020F0502020204030204" pitchFamily="34" charset="0"/>
                      </a:endParaRPr>
                    </a:p>
                  </a:txBody>
                  <a:tcPr marL="1524" marR="1524" marT="1524" marB="0" anchor="ctr">
                    <a:lnL>
                      <a:noFill/>
                    </a:lnL>
                    <a:lnR>
                      <a:noFill/>
                    </a:lnR>
                    <a:lnT>
                      <a:noFill/>
                    </a:lnT>
                    <a:lnB>
                      <a:noFill/>
                    </a:lnB>
                  </a:tcPr>
                </a:tc>
                <a:tc>
                  <a:txBody>
                    <a:bodyPr/>
                    <a:lstStyle/>
                    <a:p>
                      <a:pPr algn="ctr" fontAlgn="ctr"/>
                      <a:endParaRPr lang="en-US" sz="300" b="0" i="0" u="none" strike="noStrike" dirty="0">
                        <a:solidFill>
                          <a:schemeClr val="tx1"/>
                        </a:solidFill>
                        <a:effectLst/>
                        <a:latin typeface="Calibri" panose="020F0502020204030204" pitchFamily="34" charset="0"/>
                      </a:endParaRPr>
                    </a:p>
                  </a:txBody>
                  <a:tcPr marL="1524" marR="1524" marT="1524" marB="0" anchor="ctr">
                    <a:lnL>
                      <a:noFill/>
                    </a:lnL>
                    <a:lnR>
                      <a:noFill/>
                    </a:lnR>
                    <a:lnT>
                      <a:noFill/>
                    </a:lnT>
                    <a:lnB>
                      <a:noFill/>
                    </a:lnB>
                  </a:tcPr>
                </a:tc>
                <a:extLst>
                  <a:ext uri="{0D108BD9-81ED-4DB2-BD59-A6C34878D82A}">
                    <a16:rowId xmlns:a16="http://schemas.microsoft.com/office/drawing/2014/main" val="2476967525"/>
                  </a:ext>
                </a:extLst>
              </a:tr>
            </a:tbl>
          </a:graphicData>
        </a:graphic>
      </p:graphicFrame>
      <p:pic>
        <p:nvPicPr>
          <p:cNvPr id="6" name="Picture 5"/>
          <p:cNvPicPr>
            <a:picLocks noChangeAspect="1"/>
          </p:cNvPicPr>
          <p:nvPr/>
        </p:nvPicPr>
        <p:blipFill>
          <a:blip r:embed="rId3"/>
          <a:stretch>
            <a:fillRect/>
          </a:stretch>
        </p:blipFill>
        <p:spPr>
          <a:xfrm>
            <a:off x="3931767" y="1181111"/>
            <a:ext cx="1239673" cy="247935"/>
          </a:xfrm>
          <a:prstGeom prst="rect">
            <a:avLst/>
          </a:prstGeom>
        </p:spPr>
      </p:pic>
      <p:pic>
        <p:nvPicPr>
          <p:cNvPr id="7" name="Picture 6"/>
          <p:cNvPicPr>
            <a:picLocks noChangeAspect="1"/>
          </p:cNvPicPr>
          <p:nvPr/>
        </p:nvPicPr>
        <p:blipFill rotWithShape="1">
          <a:blip r:embed="rId4"/>
          <a:srcRect r="47799"/>
          <a:stretch/>
        </p:blipFill>
        <p:spPr>
          <a:xfrm>
            <a:off x="2850525" y="1177155"/>
            <a:ext cx="980857" cy="276753"/>
          </a:xfrm>
          <a:prstGeom prst="rect">
            <a:avLst/>
          </a:prstGeom>
        </p:spPr>
      </p:pic>
      <p:graphicFrame>
        <p:nvGraphicFramePr>
          <p:cNvPr id="9" name="Table 8"/>
          <p:cNvGraphicFramePr>
            <a:graphicFrameLocks noGrp="1"/>
          </p:cNvGraphicFramePr>
          <p:nvPr>
            <p:extLst>
              <p:ext uri="{D42A27DB-BD31-4B8C-83A1-F6EECF244321}">
                <p14:modId xmlns:p14="http://schemas.microsoft.com/office/powerpoint/2010/main" val="1930758113"/>
              </p:ext>
            </p:extLst>
          </p:nvPr>
        </p:nvGraphicFramePr>
        <p:xfrm>
          <a:off x="137355" y="1463028"/>
          <a:ext cx="8192940" cy="645160"/>
        </p:xfrm>
        <a:graphic>
          <a:graphicData uri="http://schemas.openxmlformats.org/drawingml/2006/table">
            <a:tbl>
              <a:tblPr firstRow="1" bandRow="1">
                <a:tableStyleId>{5C22544A-7EE6-4342-B048-85BDC9FD1C3A}</a:tableStyleId>
              </a:tblPr>
              <a:tblGrid>
                <a:gridCol w="553888">
                  <a:extLst>
                    <a:ext uri="{9D8B030D-6E8A-4147-A177-3AD203B41FA5}">
                      <a16:colId xmlns:a16="http://schemas.microsoft.com/office/drawing/2014/main" val="3010472782"/>
                    </a:ext>
                  </a:extLst>
                </a:gridCol>
                <a:gridCol w="736600">
                  <a:extLst>
                    <a:ext uri="{9D8B030D-6E8A-4147-A177-3AD203B41FA5}">
                      <a16:colId xmlns:a16="http://schemas.microsoft.com/office/drawing/2014/main" val="2007296522"/>
                    </a:ext>
                  </a:extLst>
                </a:gridCol>
                <a:gridCol w="819150">
                  <a:extLst>
                    <a:ext uri="{9D8B030D-6E8A-4147-A177-3AD203B41FA5}">
                      <a16:colId xmlns:a16="http://schemas.microsoft.com/office/drawing/2014/main" val="1163126072"/>
                    </a:ext>
                  </a:extLst>
                </a:gridCol>
                <a:gridCol w="742950">
                  <a:extLst>
                    <a:ext uri="{9D8B030D-6E8A-4147-A177-3AD203B41FA5}">
                      <a16:colId xmlns:a16="http://schemas.microsoft.com/office/drawing/2014/main" val="3962810148"/>
                    </a:ext>
                  </a:extLst>
                </a:gridCol>
                <a:gridCol w="615950">
                  <a:extLst>
                    <a:ext uri="{9D8B030D-6E8A-4147-A177-3AD203B41FA5}">
                      <a16:colId xmlns:a16="http://schemas.microsoft.com/office/drawing/2014/main" val="577181274"/>
                    </a:ext>
                  </a:extLst>
                </a:gridCol>
                <a:gridCol w="755650">
                  <a:extLst>
                    <a:ext uri="{9D8B030D-6E8A-4147-A177-3AD203B41FA5}">
                      <a16:colId xmlns:a16="http://schemas.microsoft.com/office/drawing/2014/main" val="3257705127"/>
                    </a:ext>
                  </a:extLst>
                </a:gridCol>
                <a:gridCol w="742950">
                  <a:extLst>
                    <a:ext uri="{9D8B030D-6E8A-4147-A177-3AD203B41FA5}">
                      <a16:colId xmlns:a16="http://schemas.microsoft.com/office/drawing/2014/main" val="4210261189"/>
                    </a:ext>
                  </a:extLst>
                </a:gridCol>
                <a:gridCol w="806450">
                  <a:extLst>
                    <a:ext uri="{9D8B030D-6E8A-4147-A177-3AD203B41FA5}">
                      <a16:colId xmlns:a16="http://schemas.microsoft.com/office/drawing/2014/main" val="1609292927"/>
                    </a:ext>
                  </a:extLst>
                </a:gridCol>
                <a:gridCol w="717550">
                  <a:extLst>
                    <a:ext uri="{9D8B030D-6E8A-4147-A177-3AD203B41FA5}">
                      <a16:colId xmlns:a16="http://schemas.microsoft.com/office/drawing/2014/main" val="3877722802"/>
                    </a:ext>
                  </a:extLst>
                </a:gridCol>
                <a:gridCol w="323850">
                  <a:extLst>
                    <a:ext uri="{9D8B030D-6E8A-4147-A177-3AD203B41FA5}">
                      <a16:colId xmlns:a16="http://schemas.microsoft.com/office/drawing/2014/main" val="3741945859"/>
                    </a:ext>
                  </a:extLst>
                </a:gridCol>
                <a:gridCol w="787400">
                  <a:extLst>
                    <a:ext uri="{9D8B030D-6E8A-4147-A177-3AD203B41FA5}">
                      <a16:colId xmlns:a16="http://schemas.microsoft.com/office/drawing/2014/main" val="4245930426"/>
                    </a:ext>
                  </a:extLst>
                </a:gridCol>
                <a:gridCol w="590552">
                  <a:extLst>
                    <a:ext uri="{9D8B030D-6E8A-4147-A177-3AD203B41FA5}">
                      <a16:colId xmlns:a16="http://schemas.microsoft.com/office/drawing/2014/main" val="390216621"/>
                    </a:ext>
                  </a:extLst>
                </a:gridCol>
              </a:tblGrid>
              <a:tr h="244230">
                <a:tc gridSpan="12">
                  <a:txBody>
                    <a:bodyPr/>
                    <a:lstStyle/>
                    <a:p>
                      <a:pPr algn="ctr"/>
                      <a:r>
                        <a:rPr lang="en-US" sz="1200" dirty="0">
                          <a:latin typeface="Avenir Next LT Pro Light" panose="020B0304020202020204" pitchFamily="34" charset="0"/>
                        </a:rPr>
                        <a:t>TACTICS (12)</a:t>
                      </a:r>
                    </a:p>
                  </a:txBody>
                  <a:tcPr/>
                </a:tc>
                <a:tc hMerge="1">
                  <a:txBody>
                    <a:bodyPr/>
                    <a:lstStyle/>
                    <a:p>
                      <a:endParaRPr lang="en-US" sz="1000" dirty="0"/>
                    </a:p>
                  </a:txBody>
                  <a:tcPr/>
                </a:tc>
                <a:tc hMerge="1">
                  <a:txBody>
                    <a:bodyPr/>
                    <a:lstStyle/>
                    <a:p>
                      <a:endParaRPr lang="en-US" sz="1000" dirty="0"/>
                    </a:p>
                  </a:txBody>
                  <a:tcPr/>
                </a:tc>
                <a:tc hMerge="1">
                  <a:txBody>
                    <a:bodyPr/>
                    <a:lstStyle/>
                    <a:p>
                      <a:endParaRPr lang="en-US" sz="1000" dirty="0"/>
                    </a:p>
                  </a:txBody>
                  <a:tcPr/>
                </a:tc>
                <a:tc hMerge="1">
                  <a:txBody>
                    <a:bodyPr/>
                    <a:lstStyle/>
                    <a:p>
                      <a:endParaRPr lang="en-US" sz="1000" dirty="0"/>
                    </a:p>
                  </a:txBody>
                  <a:tcPr/>
                </a:tc>
                <a:tc hMerge="1">
                  <a:txBody>
                    <a:bodyPr/>
                    <a:lstStyle/>
                    <a:p>
                      <a:endParaRPr lang="en-US" sz="1000" dirty="0"/>
                    </a:p>
                  </a:txBody>
                  <a:tcPr/>
                </a:tc>
                <a:tc hMerge="1">
                  <a:txBody>
                    <a:bodyPr/>
                    <a:lstStyle/>
                    <a:p>
                      <a:endParaRPr lang="en-US" sz="1000" dirty="0"/>
                    </a:p>
                  </a:txBody>
                  <a:tcPr/>
                </a:tc>
                <a:tc hMerge="1">
                  <a:txBody>
                    <a:bodyPr/>
                    <a:lstStyle/>
                    <a:p>
                      <a:endParaRPr lang="en-US" sz="1000" dirty="0"/>
                    </a:p>
                  </a:txBody>
                  <a:tcPr/>
                </a:tc>
                <a:tc hMerge="1">
                  <a:txBody>
                    <a:bodyPr/>
                    <a:lstStyle/>
                    <a:p>
                      <a:endParaRPr lang="en-US" sz="1000" dirty="0"/>
                    </a:p>
                  </a:txBody>
                  <a:tcPr/>
                </a:tc>
                <a:tc hMerge="1">
                  <a:txBody>
                    <a:bodyPr/>
                    <a:lstStyle/>
                    <a:p>
                      <a:endParaRPr lang="en-US" sz="1000" dirty="0"/>
                    </a:p>
                  </a:txBody>
                  <a:tcPr/>
                </a:tc>
                <a:tc hMerge="1">
                  <a:txBody>
                    <a:bodyPr/>
                    <a:lstStyle/>
                    <a:p>
                      <a:endParaRPr lang="en-US" sz="1000" dirty="0"/>
                    </a:p>
                  </a:txBody>
                  <a:tcPr/>
                </a:tc>
                <a:tc hMerge="1">
                  <a:txBody>
                    <a:bodyPr/>
                    <a:lstStyle/>
                    <a:p>
                      <a:endParaRPr lang="en-US" sz="1000" dirty="0"/>
                    </a:p>
                  </a:txBody>
                  <a:tcPr/>
                </a:tc>
                <a:extLst>
                  <a:ext uri="{0D108BD9-81ED-4DB2-BD59-A6C34878D82A}">
                    <a16:rowId xmlns:a16="http://schemas.microsoft.com/office/drawing/2014/main" val="291872153"/>
                  </a:ext>
                </a:extLst>
              </a:tr>
              <a:tr h="370840">
                <a:tc>
                  <a:txBody>
                    <a:bodyPr/>
                    <a:lstStyle/>
                    <a:p>
                      <a:pPr algn="ctr"/>
                      <a:r>
                        <a:rPr lang="en-US" sz="800" dirty="0">
                          <a:latin typeface="Avenir Next LT Pro Light" panose="020B0304020202020204" pitchFamily="34" charset="0"/>
                        </a:rPr>
                        <a:t>Initial Access</a:t>
                      </a:r>
                    </a:p>
                  </a:txBody>
                  <a:tcPr/>
                </a:tc>
                <a:tc>
                  <a:txBody>
                    <a:bodyPr/>
                    <a:lstStyle/>
                    <a:p>
                      <a:pPr algn="ctr"/>
                      <a:r>
                        <a:rPr lang="en-US" sz="800" dirty="0">
                          <a:latin typeface="Avenir Next LT Pro Light" panose="020B0304020202020204" pitchFamily="34" charset="0"/>
                        </a:rPr>
                        <a:t>Execution</a:t>
                      </a:r>
                    </a:p>
                  </a:txBody>
                  <a:tcPr/>
                </a:tc>
                <a:tc>
                  <a:txBody>
                    <a:bodyPr/>
                    <a:lstStyle/>
                    <a:p>
                      <a:pPr algn="ctr"/>
                      <a:r>
                        <a:rPr lang="en-US" sz="800" dirty="0">
                          <a:latin typeface="Avenir Next LT Pro Light" panose="020B0304020202020204" pitchFamily="34" charset="0"/>
                        </a:rPr>
                        <a:t>Persistence</a:t>
                      </a:r>
                    </a:p>
                  </a:txBody>
                  <a:tcPr/>
                </a:tc>
                <a:tc>
                  <a:txBody>
                    <a:bodyPr/>
                    <a:lstStyle/>
                    <a:p>
                      <a:pPr algn="ctr"/>
                      <a:r>
                        <a:rPr lang="en-US" sz="800" dirty="0">
                          <a:latin typeface="Avenir Next LT Pro Light" panose="020B0304020202020204" pitchFamily="34" charset="0"/>
                        </a:rPr>
                        <a:t>Privilege</a:t>
                      </a:r>
                      <a:r>
                        <a:rPr lang="en-US" sz="800" baseline="0" dirty="0">
                          <a:latin typeface="Avenir Next LT Pro Light" panose="020B0304020202020204" pitchFamily="34" charset="0"/>
                        </a:rPr>
                        <a:t> Escalation</a:t>
                      </a:r>
                      <a:endParaRPr lang="en-US" sz="800" dirty="0">
                        <a:latin typeface="Avenir Next LT Pro Light" panose="020B0304020202020204" pitchFamily="34" charset="0"/>
                      </a:endParaRPr>
                    </a:p>
                  </a:txBody>
                  <a:tcPr/>
                </a:tc>
                <a:tc>
                  <a:txBody>
                    <a:bodyPr/>
                    <a:lstStyle/>
                    <a:p>
                      <a:pPr algn="ctr"/>
                      <a:r>
                        <a:rPr lang="en-US" sz="800" dirty="0">
                          <a:latin typeface="Avenir Next LT Pro Light" panose="020B0304020202020204" pitchFamily="34" charset="0"/>
                        </a:rPr>
                        <a:t>Defense Evasion</a:t>
                      </a:r>
                    </a:p>
                  </a:txBody>
                  <a:tcPr/>
                </a:tc>
                <a:tc>
                  <a:txBody>
                    <a:bodyPr/>
                    <a:lstStyle/>
                    <a:p>
                      <a:pPr algn="ctr"/>
                      <a:r>
                        <a:rPr lang="en-US" sz="800" dirty="0">
                          <a:latin typeface="Avenir Next LT Pro Light" panose="020B0304020202020204" pitchFamily="34" charset="0"/>
                        </a:rPr>
                        <a:t>Credential Access</a:t>
                      </a:r>
                    </a:p>
                  </a:txBody>
                  <a:tcPr/>
                </a:tc>
                <a:tc>
                  <a:txBody>
                    <a:bodyPr/>
                    <a:lstStyle/>
                    <a:p>
                      <a:pPr algn="ctr"/>
                      <a:r>
                        <a:rPr lang="en-US" sz="900" dirty="0">
                          <a:latin typeface="Avenir Next LT Pro Light" panose="020B0304020202020204" pitchFamily="34" charset="0"/>
                        </a:rPr>
                        <a:t>Discovery</a:t>
                      </a:r>
                    </a:p>
                  </a:txBody>
                  <a:tcPr/>
                </a:tc>
                <a:tc>
                  <a:txBody>
                    <a:bodyPr/>
                    <a:lstStyle/>
                    <a:p>
                      <a:pPr algn="ctr"/>
                      <a:r>
                        <a:rPr lang="en-US" sz="900" dirty="0">
                          <a:latin typeface="Avenir Next LT Pro Light" panose="020B0304020202020204" pitchFamily="34" charset="0"/>
                        </a:rPr>
                        <a:t>Lateral Movement</a:t>
                      </a:r>
                    </a:p>
                  </a:txBody>
                  <a:tcPr/>
                </a:tc>
                <a:tc>
                  <a:txBody>
                    <a:bodyPr/>
                    <a:lstStyle/>
                    <a:p>
                      <a:pPr algn="ctr"/>
                      <a:r>
                        <a:rPr lang="en-US" sz="800" dirty="0">
                          <a:latin typeface="Avenir Next LT Pro Light" panose="020B0304020202020204" pitchFamily="34" charset="0"/>
                        </a:rPr>
                        <a:t>Collection</a:t>
                      </a:r>
                    </a:p>
                  </a:txBody>
                  <a:tcPr/>
                </a:tc>
                <a:tc>
                  <a:txBody>
                    <a:bodyPr/>
                    <a:lstStyle/>
                    <a:p>
                      <a:pPr algn="ctr"/>
                      <a:r>
                        <a:rPr lang="en-US" sz="900" dirty="0">
                          <a:latin typeface="Avenir Next LT Pro Light" panose="020B0304020202020204" pitchFamily="34" charset="0"/>
                        </a:rPr>
                        <a:t>C2</a:t>
                      </a:r>
                    </a:p>
                  </a:txBody>
                  <a:tcPr/>
                </a:tc>
                <a:tc>
                  <a:txBody>
                    <a:bodyPr/>
                    <a:lstStyle/>
                    <a:p>
                      <a:pPr algn="ctr"/>
                      <a:r>
                        <a:rPr lang="en-US" sz="900" dirty="0">
                          <a:latin typeface="Avenir Next LT Pro Light" panose="020B0304020202020204" pitchFamily="34" charset="0"/>
                        </a:rPr>
                        <a:t>Exfiltration</a:t>
                      </a:r>
                    </a:p>
                  </a:txBody>
                  <a:tcPr/>
                </a:tc>
                <a:tc>
                  <a:txBody>
                    <a:bodyPr/>
                    <a:lstStyle/>
                    <a:p>
                      <a:pPr algn="ctr"/>
                      <a:r>
                        <a:rPr lang="en-US" sz="900" dirty="0">
                          <a:latin typeface="Avenir Next LT Pro Light" panose="020B0304020202020204" pitchFamily="34" charset="0"/>
                        </a:rPr>
                        <a:t>Impact</a:t>
                      </a:r>
                    </a:p>
                  </a:txBody>
                  <a:tcPr/>
                </a:tc>
                <a:extLst>
                  <a:ext uri="{0D108BD9-81ED-4DB2-BD59-A6C34878D82A}">
                    <a16:rowId xmlns:a16="http://schemas.microsoft.com/office/drawing/2014/main" val="1044341748"/>
                  </a:ext>
                </a:extLst>
              </a:tr>
            </a:tbl>
          </a:graphicData>
        </a:graphic>
      </p:graphicFrame>
      <p:sp>
        <p:nvSpPr>
          <p:cNvPr id="10" name="Rectangle 9"/>
          <p:cNvSpPr/>
          <p:nvPr/>
        </p:nvSpPr>
        <p:spPr>
          <a:xfrm>
            <a:off x="400358" y="2880532"/>
            <a:ext cx="4532781" cy="3497787"/>
          </a:xfrm>
          <a:prstGeom prst="rect">
            <a:avLst/>
          </a:prstGeom>
          <a:gradFill>
            <a:gsLst>
              <a:gs pos="41000">
                <a:schemeClr val="accent1">
                  <a:lumMod val="5000"/>
                  <a:lumOff val="95000"/>
                  <a:alpha val="44000"/>
                </a:schemeClr>
              </a:gs>
              <a:gs pos="66000">
                <a:schemeClr val="accent1">
                  <a:lumMod val="5000"/>
                  <a:lumOff val="95000"/>
                  <a:alpha val="4400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Left Brace 10"/>
          <p:cNvSpPr/>
          <p:nvPr/>
        </p:nvSpPr>
        <p:spPr>
          <a:xfrm flipH="1">
            <a:off x="4764045" y="2807891"/>
            <a:ext cx="1189472" cy="3496056"/>
          </a:xfrm>
          <a:prstGeom prst="leftBrace">
            <a:avLst>
              <a:gd name="adj1" fmla="val 9548"/>
              <a:gd name="adj2" fmla="val 53814"/>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2" name="Straight Arrow Connector 11"/>
          <p:cNvCxnSpPr/>
          <p:nvPr/>
        </p:nvCxnSpPr>
        <p:spPr>
          <a:xfrm>
            <a:off x="400358" y="2164068"/>
            <a:ext cx="168118" cy="64382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a:off x="1029671" y="2164067"/>
            <a:ext cx="4855" cy="62821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a:off x="1480098" y="2161276"/>
            <a:ext cx="381523" cy="63881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a:off x="1881816" y="2161276"/>
            <a:ext cx="726673" cy="63100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a:off x="2307193" y="2148461"/>
            <a:ext cx="984116" cy="65162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endCxn id="5" idx="0"/>
          </p:cNvCxnSpPr>
          <p:nvPr/>
        </p:nvCxnSpPr>
        <p:spPr>
          <a:xfrm flipH="1">
            <a:off x="2666749" y="2148461"/>
            <a:ext cx="1348410" cy="65943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a:off x="3123275" y="2148461"/>
            <a:ext cx="1616984" cy="65942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H="1">
            <a:off x="3555588" y="2164066"/>
            <a:ext cx="1992504" cy="62821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H="1">
            <a:off x="3931767" y="2156265"/>
            <a:ext cx="2340099" cy="63601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H="1">
            <a:off x="4374715" y="2148460"/>
            <a:ext cx="2396360" cy="64382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H="1">
            <a:off x="4752640" y="2148460"/>
            <a:ext cx="2587990" cy="65162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25" name="Picture 24"/>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788996" y="2485979"/>
            <a:ext cx="6355367" cy="3494367"/>
          </a:xfrm>
          <a:prstGeom prst="rect">
            <a:avLst/>
          </a:prstGeom>
          <a:noFill/>
        </p:spPr>
      </p:pic>
    </p:spTree>
    <p:extLst>
      <p:ext uri="{BB962C8B-B14F-4D97-AF65-F5344CB8AC3E}">
        <p14:creationId xmlns:p14="http://schemas.microsoft.com/office/powerpoint/2010/main" val="40219478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B63E7E-7719-4C26-B7CA-7EEFD0BF0C07}"/>
              </a:ext>
            </a:extLst>
          </p:cNvPr>
          <p:cNvSpPr>
            <a:spLocks noGrp="1"/>
          </p:cNvSpPr>
          <p:nvPr>
            <p:ph type="title"/>
          </p:nvPr>
        </p:nvSpPr>
        <p:spPr>
          <a:xfrm>
            <a:off x="387752" y="154184"/>
            <a:ext cx="10896600" cy="646331"/>
          </a:xfrm>
        </p:spPr>
        <p:txBody>
          <a:bodyPr/>
          <a:lstStyle/>
          <a:p>
            <a:r>
              <a:rPr lang="en-US" sz="4000" dirty="0">
                <a:latin typeface="Avenir Next LT Pro Light" panose="020B0304020202020204" pitchFamily="34" charset="0"/>
              </a:rPr>
              <a:t>MITRE ATT&amp;CK®</a:t>
            </a:r>
          </a:p>
        </p:txBody>
      </p:sp>
      <p:pic>
        <p:nvPicPr>
          <p:cNvPr id="1026" name="Picture 2">
            <a:extLst>
              <a:ext uri="{FF2B5EF4-FFF2-40B4-BE49-F238E27FC236}">
                <a16:creationId xmlns:a16="http://schemas.microsoft.com/office/drawing/2014/main" id="{028499B3-4104-4AE0-982D-2E72F1229A8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25890"/>
            <a:ext cx="12192000" cy="4981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46888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7752" y="154184"/>
            <a:ext cx="10896600" cy="535531"/>
          </a:xfrm>
        </p:spPr>
        <p:txBody>
          <a:bodyPr/>
          <a:lstStyle/>
          <a:p>
            <a:r>
              <a:rPr lang="en-US" dirty="0"/>
              <a:t>Threat Frameworks Continued…</a:t>
            </a:r>
          </a:p>
        </p:txBody>
      </p:sp>
      <p:sp>
        <p:nvSpPr>
          <p:cNvPr id="5" name="Rectangle 4"/>
          <p:cNvSpPr/>
          <p:nvPr/>
        </p:nvSpPr>
        <p:spPr>
          <a:xfrm>
            <a:off x="5313680" y="6150709"/>
            <a:ext cx="6248400" cy="646331"/>
          </a:xfrm>
          <a:prstGeom prst="rect">
            <a:avLst/>
          </a:prstGeom>
        </p:spPr>
        <p:txBody>
          <a:bodyPr wrap="square">
            <a:spAutoFit/>
          </a:bodyPr>
          <a:lstStyle/>
          <a:p>
            <a:r>
              <a:rPr lang="en-US" sz="1200" i="1" dirty="0">
                <a:solidFill>
                  <a:prstClr val="black"/>
                </a:solidFill>
                <a:latin typeface="Calibri" panose="020F0502020204030204"/>
              </a:rPr>
              <a:t>Ref: </a:t>
            </a:r>
            <a:r>
              <a:rPr lang="en-US" sz="1200" dirty="0">
                <a:solidFill>
                  <a:prstClr val="black"/>
                </a:solidFill>
                <a:latin typeface="Calibri" panose="020F0502020204030204"/>
                <a:hlinkClick r:id="rId3"/>
              </a:rPr>
              <a:t>http://www.activeresponse.org/wp-content/uploads/2013/07/diamond.pdf</a:t>
            </a:r>
            <a:endParaRPr lang="en-US" sz="1200" dirty="0">
              <a:solidFill>
                <a:prstClr val="black"/>
              </a:solidFill>
              <a:latin typeface="Calibri" panose="020F0502020204030204"/>
            </a:endParaRPr>
          </a:p>
          <a:p>
            <a:r>
              <a:rPr lang="en-US" sz="1200" i="1" dirty="0">
                <a:solidFill>
                  <a:prstClr val="black"/>
                </a:solidFill>
                <a:latin typeface="Calibri" panose="020F0502020204030204"/>
              </a:rPr>
              <a:t>Ref: </a:t>
            </a:r>
            <a:r>
              <a:rPr lang="en-US" sz="1200" i="1" dirty="0">
                <a:solidFill>
                  <a:prstClr val="black"/>
                </a:solidFill>
                <a:latin typeface="Calibri" panose="020F0502020204030204"/>
                <a:hlinkClick r:id="rId4"/>
              </a:rPr>
              <a:t>http://www.activeresponse.org/wp-content/uploads/2013/07/diamond_summary.pdf</a:t>
            </a:r>
            <a:endParaRPr lang="en-US" sz="1200" i="1" dirty="0">
              <a:solidFill>
                <a:prstClr val="black"/>
              </a:solidFill>
              <a:latin typeface="Calibri" panose="020F0502020204030204"/>
            </a:endParaRPr>
          </a:p>
          <a:p>
            <a:endParaRPr lang="en-US" sz="1200" dirty="0">
              <a:solidFill>
                <a:prstClr val="black"/>
              </a:solidFill>
              <a:latin typeface="Calibri" panose="020F0502020204030204"/>
            </a:endParaRPr>
          </a:p>
        </p:txBody>
      </p:sp>
      <p:pic>
        <p:nvPicPr>
          <p:cNvPr id="6" name="Picture 5"/>
          <p:cNvPicPr>
            <a:picLocks noChangeAspect="1"/>
          </p:cNvPicPr>
          <p:nvPr/>
        </p:nvPicPr>
        <p:blipFill>
          <a:blip r:embed="rId5"/>
          <a:stretch>
            <a:fillRect/>
          </a:stretch>
        </p:blipFill>
        <p:spPr>
          <a:xfrm>
            <a:off x="4570641" y="1191130"/>
            <a:ext cx="6940639" cy="4918939"/>
          </a:xfrm>
          <a:prstGeom prst="rect">
            <a:avLst/>
          </a:prstGeom>
        </p:spPr>
      </p:pic>
      <p:sp>
        <p:nvSpPr>
          <p:cNvPr id="9" name="Rectangle 8"/>
          <p:cNvSpPr/>
          <p:nvPr/>
        </p:nvSpPr>
        <p:spPr>
          <a:xfrm>
            <a:off x="866820" y="2073433"/>
            <a:ext cx="2473754" cy="461665"/>
          </a:xfrm>
          <a:prstGeom prst="rect">
            <a:avLst/>
          </a:prstGeom>
        </p:spPr>
        <p:txBody>
          <a:bodyPr wrap="none">
            <a:spAutoFit/>
          </a:bodyPr>
          <a:lstStyle/>
          <a:p>
            <a:r>
              <a:rPr lang="en-US" sz="2400" dirty="0">
                <a:solidFill>
                  <a:prstClr val="black"/>
                </a:solidFill>
                <a:latin typeface="Avenir Next LT Pro Light" panose="020B0304020202020204" pitchFamily="34" charset="0"/>
                <a:ea typeface="Times New Roman" panose="02020603050405020304" pitchFamily="18" charset="0"/>
                <a:cs typeface="Times New Roman" panose="02020603050405020304" pitchFamily="18" charset="0"/>
              </a:rPr>
              <a:t>Diamond Model</a:t>
            </a:r>
          </a:p>
        </p:txBody>
      </p:sp>
      <p:sp>
        <p:nvSpPr>
          <p:cNvPr id="10" name="TextBox 9"/>
          <p:cNvSpPr txBox="1"/>
          <p:nvPr/>
        </p:nvSpPr>
        <p:spPr>
          <a:xfrm>
            <a:off x="371816" y="2688049"/>
            <a:ext cx="3666163" cy="1754326"/>
          </a:xfrm>
          <a:prstGeom prst="rect">
            <a:avLst/>
          </a:prstGeom>
          <a:solidFill>
            <a:sysClr val="window" lastClr="FFFFFF"/>
          </a:solidFill>
          <a:effectLst>
            <a:outerShdw blurRad="50800" dist="38100" dir="2700000" algn="tl" rotWithShape="0">
              <a:prstClr val="black">
                <a:alpha val="40000"/>
              </a:prstClr>
            </a:outerShdw>
          </a:effectLst>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dirty="0">
                <a:ln>
                  <a:noFill/>
                </a:ln>
                <a:solidFill>
                  <a:prstClr val="black"/>
                </a:solidFill>
                <a:effectLst/>
                <a:uLnTx/>
                <a:uFillTx/>
                <a:latin typeface="Avenir Next LT Pro Light" panose="020B0304020202020204" pitchFamily="34" charset="0"/>
              </a:rPr>
              <a:t>This framework takes a relationship approach between the adversary and the victim.  Ultimately this framework is best suited to deduce </a:t>
            </a:r>
            <a:r>
              <a:rPr kumimoji="0" lang="en-US" b="0" i="0" u="none" strike="noStrike" kern="0" cap="none" spc="0" normalizeH="0" baseline="0" noProof="0" dirty="0">
                <a:ln>
                  <a:noFill/>
                </a:ln>
                <a:solidFill>
                  <a:srgbClr val="C00000"/>
                </a:solidFill>
                <a:effectLst/>
                <a:uLnTx/>
                <a:uFillTx/>
                <a:latin typeface="Avenir Next LT Pro Light" panose="020B0304020202020204" pitchFamily="34" charset="0"/>
              </a:rPr>
              <a:t>“attribution” </a:t>
            </a:r>
            <a:r>
              <a:rPr kumimoji="0" lang="en-US" b="0" i="0" u="none" strike="noStrike" kern="0" cap="none" spc="0" normalizeH="0" baseline="0" noProof="0" dirty="0">
                <a:ln>
                  <a:noFill/>
                </a:ln>
                <a:effectLst/>
                <a:uLnTx/>
                <a:uFillTx/>
                <a:latin typeface="Avenir Next LT Pro Light" panose="020B0304020202020204" pitchFamily="34" charset="0"/>
              </a:rPr>
              <a:t>and</a:t>
            </a:r>
            <a:r>
              <a:rPr kumimoji="0" lang="en-US" b="0" i="0" u="none" strike="noStrike" kern="0" cap="none" spc="0" normalizeH="0" baseline="0" noProof="0" dirty="0">
                <a:ln>
                  <a:noFill/>
                </a:ln>
                <a:solidFill>
                  <a:srgbClr val="C00000"/>
                </a:solidFill>
                <a:effectLst/>
                <a:uLnTx/>
                <a:uFillTx/>
                <a:latin typeface="Avenir Next LT Pro Light" panose="020B0304020202020204" pitchFamily="34" charset="0"/>
              </a:rPr>
              <a:t> “intent”</a:t>
            </a:r>
          </a:p>
        </p:txBody>
      </p:sp>
    </p:spTree>
    <p:extLst>
      <p:ext uri="{BB962C8B-B14F-4D97-AF65-F5344CB8AC3E}">
        <p14:creationId xmlns:p14="http://schemas.microsoft.com/office/powerpoint/2010/main" val="15383667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6632" y="174505"/>
            <a:ext cx="10896600" cy="1089529"/>
          </a:xfrm>
        </p:spPr>
        <p:txBody>
          <a:bodyPr/>
          <a:lstStyle/>
          <a:p>
            <a:r>
              <a:rPr lang="en-US" sz="3600" dirty="0">
                <a:latin typeface="Avenir Next LT Pro Light" panose="020B0304020202020204" pitchFamily="34" charset="0"/>
              </a:rPr>
              <a:t>Framework needs to be Operationalized</a:t>
            </a:r>
            <a:br>
              <a:rPr lang="en-US" sz="3600" dirty="0">
                <a:latin typeface="Avenir Next LT Pro Light" panose="020B0304020202020204" pitchFamily="34" charset="0"/>
              </a:rPr>
            </a:br>
            <a:endParaRPr lang="en-US" sz="3600" dirty="0">
              <a:latin typeface="Avenir Next LT Pro Light" panose="020B0304020202020204" pitchFamily="34" charset="0"/>
            </a:endParaRPr>
          </a:p>
        </p:txBody>
      </p:sp>
      <p:pic>
        <p:nvPicPr>
          <p:cNvPr id="5" name="Picture 4"/>
          <p:cNvPicPr>
            <a:picLocks noChangeAspect="1"/>
          </p:cNvPicPr>
          <p:nvPr/>
        </p:nvPicPr>
        <p:blipFill>
          <a:blip r:embed="rId3"/>
          <a:stretch>
            <a:fillRect/>
          </a:stretch>
        </p:blipFill>
        <p:spPr>
          <a:xfrm>
            <a:off x="7850423" y="1283592"/>
            <a:ext cx="4048319" cy="5133864"/>
          </a:xfrm>
          <a:prstGeom prst="rect">
            <a:avLst/>
          </a:prstGeom>
          <a:ln>
            <a:noFill/>
          </a:ln>
          <a:effectLst>
            <a:outerShdw blurRad="292100" dist="139700" dir="2700000" algn="tl" rotWithShape="0">
              <a:srgbClr val="333333">
                <a:alpha val="65000"/>
              </a:srgbClr>
            </a:outerShdw>
          </a:effectLst>
        </p:spPr>
      </p:pic>
      <p:sp>
        <p:nvSpPr>
          <p:cNvPr id="6" name="5-Point Star 5"/>
          <p:cNvSpPr/>
          <p:nvPr/>
        </p:nvSpPr>
        <p:spPr>
          <a:xfrm>
            <a:off x="7501173" y="1562779"/>
            <a:ext cx="698500" cy="578366"/>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1</a:t>
            </a:r>
          </a:p>
        </p:txBody>
      </p:sp>
      <p:sp>
        <p:nvSpPr>
          <p:cNvPr id="7" name="5-Point Star 6"/>
          <p:cNvSpPr/>
          <p:nvPr/>
        </p:nvSpPr>
        <p:spPr>
          <a:xfrm>
            <a:off x="8732908" y="2260123"/>
            <a:ext cx="698500" cy="578366"/>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2</a:t>
            </a:r>
          </a:p>
        </p:txBody>
      </p:sp>
      <p:sp>
        <p:nvSpPr>
          <p:cNvPr id="8" name="5-Point Star 7"/>
          <p:cNvSpPr/>
          <p:nvPr/>
        </p:nvSpPr>
        <p:spPr>
          <a:xfrm>
            <a:off x="7497821" y="2466521"/>
            <a:ext cx="698500" cy="578366"/>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3</a:t>
            </a:r>
          </a:p>
        </p:txBody>
      </p:sp>
      <p:sp>
        <p:nvSpPr>
          <p:cNvPr id="9" name="5-Point Star 8"/>
          <p:cNvSpPr/>
          <p:nvPr/>
        </p:nvSpPr>
        <p:spPr>
          <a:xfrm>
            <a:off x="10640773" y="1869995"/>
            <a:ext cx="698500" cy="578366"/>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1</a:t>
            </a:r>
          </a:p>
        </p:txBody>
      </p:sp>
      <p:sp>
        <p:nvSpPr>
          <p:cNvPr id="10" name="5-Point Star 9"/>
          <p:cNvSpPr/>
          <p:nvPr/>
        </p:nvSpPr>
        <p:spPr>
          <a:xfrm>
            <a:off x="10663655" y="2814932"/>
            <a:ext cx="698500" cy="578366"/>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1</a:t>
            </a:r>
          </a:p>
        </p:txBody>
      </p:sp>
      <p:sp>
        <p:nvSpPr>
          <p:cNvPr id="11" name="5-Point Star 10"/>
          <p:cNvSpPr/>
          <p:nvPr/>
        </p:nvSpPr>
        <p:spPr>
          <a:xfrm>
            <a:off x="9941223" y="3503816"/>
            <a:ext cx="698500" cy="578366"/>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4</a:t>
            </a:r>
          </a:p>
        </p:txBody>
      </p:sp>
      <p:sp>
        <p:nvSpPr>
          <p:cNvPr id="12" name="5-Point Star 11"/>
          <p:cNvSpPr/>
          <p:nvPr/>
        </p:nvSpPr>
        <p:spPr>
          <a:xfrm>
            <a:off x="7575378" y="5085961"/>
            <a:ext cx="698500" cy="578366"/>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5</a:t>
            </a:r>
          </a:p>
        </p:txBody>
      </p:sp>
      <p:sp>
        <p:nvSpPr>
          <p:cNvPr id="13" name="5-Point Star 12"/>
          <p:cNvSpPr/>
          <p:nvPr/>
        </p:nvSpPr>
        <p:spPr>
          <a:xfrm>
            <a:off x="11575549" y="5155169"/>
            <a:ext cx="698500" cy="578366"/>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2</a:t>
            </a:r>
          </a:p>
        </p:txBody>
      </p:sp>
      <p:pic>
        <p:nvPicPr>
          <p:cNvPr id="1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477" y="1672411"/>
            <a:ext cx="7335315" cy="43439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11268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7752" y="154184"/>
            <a:ext cx="10896600" cy="701731"/>
          </a:xfrm>
        </p:spPr>
        <p:txBody>
          <a:bodyPr/>
          <a:lstStyle/>
          <a:p>
            <a:r>
              <a:rPr lang="en-US" dirty="0">
                <a:latin typeface="Avenir Next LT Pro Light" panose="020B0304020202020204" pitchFamily="34" charset="0"/>
              </a:rPr>
              <a:t>Incident Response Processes</a:t>
            </a:r>
          </a:p>
        </p:txBody>
      </p:sp>
      <p:sp>
        <p:nvSpPr>
          <p:cNvPr id="5" name="Rectangle 4"/>
          <p:cNvSpPr/>
          <p:nvPr/>
        </p:nvSpPr>
        <p:spPr>
          <a:xfrm>
            <a:off x="2056288" y="1657396"/>
            <a:ext cx="3435108" cy="646331"/>
          </a:xfrm>
          <a:prstGeom prst="rect">
            <a:avLst/>
          </a:prstGeom>
        </p:spPr>
        <p:txBody>
          <a:bodyPr wrap="none">
            <a:spAutoFit/>
          </a:bodyPr>
          <a:lstStyle/>
          <a:p>
            <a:pPr algn="ctr"/>
            <a:r>
              <a:rPr lang="en-US" dirty="0">
                <a:solidFill>
                  <a:prstClr val="black"/>
                </a:solidFill>
                <a:latin typeface="Avenir Next LT Pro Light" panose="020B0304020202020204" pitchFamily="34" charset="0"/>
                <a:ea typeface="Times New Roman" panose="02020603050405020304" pitchFamily="18" charset="0"/>
                <a:cs typeface="Times New Roman" panose="02020603050405020304" pitchFamily="18" charset="0"/>
              </a:rPr>
              <a:t>NIST 800-61r2</a:t>
            </a:r>
          </a:p>
          <a:p>
            <a:pPr algn="ctr"/>
            <a:r>
              <a:rPr lang="en-US" dirty="0">
                <a:solidFill>
                  <a:prstClr val="black"/>
                </a:solidFill>
                <a:latin typeface="Avenir Next LT Pro Light" panose="020B0304020202020204" pitchFamily="34" charset="0"/>
                <a:cs typeface="Times New Roman" panose="02020603050405020304" pitchFamily="18" charset="0"/>
              </a:rPr>
              <a:t>Section 3. Handling an Incident</a:t>
            </a:r>
            <a:endParaRPr lang="en-US" dirty="0">
              <a:solidFill>
                <a:prstClr val="black"/>
              </a:solidFill>
              <a:latin typeface="Avenir Next LT Pro Light" panose="020B0304020202020204" pitchFamily="34" charset="0"/>
            </a:endParaRPr>
          </a:p>
        </p:txBody>
      </p:sp>
      <p:sp>
        <p:nvSpPr>
          <p:cNvPr id="6" name="Rectangle 5"/>
          <p:cNvSpPr/>
          <p:nvPr/>
        </p:nvSpPr>
        <p:spPr>
          <a:xfrm>
            <a:off x="331492" y="6242151"/>
            <a:ext cx="7831666" cy="461665"/>
          </a:xfrm>
          <a:prstGeom prst="rect">
            <a:avLst/>
          </a:prstGeom>
        </p:spPr>
        <p:txBody>
          <a:bodyPr wrap="square">
            <a:spAutoFit/>
          </a:bodyPr>
          <a:lstStyle/>
          <a:p>
            <a:r>
              <a:rPr lang="en-US" sz="1200" i="1" dirty="0">
                <a:solidFill>
                  <a:prstClr val="black"/>
                </a:solidFill>
                <a:latin typeface="Calibri" panose="020F0502020204030204"/>
              </a:rPr>
              <a:t>Ref: </a:t>
            </a:r>
            <a:r>
              <a:rPr lang="en-US" sz="1200" i="1" dirty="0">
                <a:solidFill>
                  <a:prstClr val="black"/>
                </a:solidFill>
                <a:latin typeface="Calibri" panose="020F0502020204030204"/>
                <a:hlinkClick r:id="rId3"/>
              </a:rPr>
              <a:t>https://nvlpubs.nist.gov/nistpubs/SpecialPublications/NIST.SP.800-61r2.pdf</a:t>
            </a:r>
            <a:endParaRPr lang="en-US" sz="1200" i="1" dirty="0">
              <a:solidFill>
                <a:prstClr val="black"/>
              </a:solidFill>
              <a:latin typeface="Calibri" panose="020F0502020204030204"/>
            </a:endParaRPr>
          </a:p>
          <a:p>
            <a:r>
              <a:rPr lang="en-US" sz="1200" i="1" dirty="0">
                <a:solidFill>
                  <a:prstClr val="black"/>
                </a:solidFill>
                <a:latin typeface="Calibri" panose="020F0502020204030204"/>
              </a:rPr>
              <a:t>Ref: </a:t>
            </a:r>
            <a:r>
              <a:rPr lang="en-US" sz="1200" dirty="0">
                <a:solidFill>
                  <a:prstClr val="black"/>
                </a:solidFill>
                <a:latin typeface="Calibri" panose="020F0502020204030204"/>
                <a:hlinkClick r:id="rId4"/>
              </a:rPr>
              <a:t>https://www.nist.gov/news-events/news/2018/04/nist-releases-version-11-its-popular-cybersecurity-framework</a:t>
            </a:r>
            <a:endParaRPr lang="en-US" sz="1200" i="1" dirty="0">
              <a:solidFill>
                <a:prstClr val="black"/>
              </a:solidFill>
              <a:latin typeface="Calibri" panose="020F0502020204030204"/>
            </a:endParaRPr>
          </a:p>
        </p:txBody>
      </p:sp>
      <p:pic>
        <p:nvPicPr>
          <p:cNvPr id="7" name="Picture 6"/>
          <p:cNvPicPr>
            <a:picLocks noChangeAspect="1"/>
          </p:cNvPicPr>
          <p:nvPr/>
        </p:nvPicPr>
        <p:blipFill>
          <a:blip r:embed="rId5"/>
          <a:stretch>
            <a:fillRect/>
          </a:stretch>
        </p:blipFill>
        <p:spPr>
          <a:xfrm>
            <a:off x="2116472" y="2263814"/>
            <a:ext cx="3657126" cy="2061215"/>
          </a:xfrm>
          <a:prstGeom prst="rect">
            <a:avLst/>
          </a:prstGeom>
        </p:spPr>
      </p:pic>
      <p:pic>
        <p:nvPicPr>
          <p:cNvPr id="8" name="Picture 7"/>
          <p:cNvPicPr>
            <a:picLocks noChangeAspect="1"/>
          </p:cNvPicPr>
          <p:nvPr/>
        </p:nvPicPr>
        <p:blipFill>
          <a:blip r:embed="rId6"/>
          <a:stretch>
            <a:fillRect/>
          </a:stretch>
        </p:blipFill>
        <p:spPr>
          <a:xfrm>
            <a:off x="7015474" y="2177761"/>
            <a:ext cx="2295368" cy="2273351"/>
          </a:xfrm>
          <a:prstGeom prst="rect">
            <a:avLst/>
          </a:prstGeom>
        </p:spPr>
      </p:pic>
      <p:sp>
        <p:nvSpPr>
          <p:cNvPr id="9" name="Rectangle 8"/>
          <p:cNvSpPr/>
          <p:nvPr/>
        </p:nvSpPr>
        <p:spPr>
          <a:xfrm>
            <a:off x="6756363" y="1531430"/>
            <a:ext cx="2813591" cy="646331"/>
          </a:xfrm>
          <a:prstGeom prst="rect">
            <a:avLst/>
          </a:prstGeom>
        </p:spPr>
        <p:txBody>
          <a:bodyPr wrap="none">
            <a:spAutoFit/>
          </a:bodyPr>
          <a:lstStyle/>
          <a:p>
            <a:pPr algn="ctr"/>
            <a:r>
              <a:rPr lang="en-US" dirty="0">
                <a:solidFill>
                  <a:prstClr val="black"/>
                </a:solidFill>
                <a:latin typeface="Avenir Next LT Pro Light" panose="020B0304020202020204" pitchFamily="34" charset="0"/>
                <a:ea typeface="Times New Roman" panose="02020603050405020304" pitchFamily="18" charset="0"/>
                <a:cs typeface="Times New Roman" panose="02020603050405020304" pitchFamily="18" charset="0"/>
              </a:rPr>
              <a:t>NIST </a:t>
            </a:r>
          </a:p>
          <a:p>
            <a:pPr algn="ctr"/>
            <a:r>
              <a:rPr lang="en-US" dirty="0">
                <a:solidFill>
                  <a:prstClr val="black"/>
                </a:solidFill>
                <a:latin typeface="Avenir Next LT Pro Light" panose="020B0304020202020204" pitchFamily="34" charset="0"/>
                <a:ea typeface="Times New Roman" panose="02020603050405020304" pitchFamily="18" charset="0"/>
                <a:cs typeface="Times New Roman" panose="02020603050405020304" pitchFamily="18" charset="0"/>
              </a:rPr>
              <a:t>Cybersecurity Framework</a:t>
            </a:r>
            <a:endParaRPr lang="en-US" dirty="0">
              <a:solidFill>
                <a:prstClr val="black"/>
              </a:solidFill>
              <a:latin typeface="Avenir Next LT Pro Light" panose="020B0304020202020204" pitchFamily="34" charset="0"/>
            </a:endParaRPr>
          </a:p>
        </p:txBody>
      </p:sp>
      <p:sp>
        <p:nvSpPr>
          <p:cNvPr id="10" name="TextBox 9"/>
          <p:cNvSpPr txBox="1"/>
          <p:nvPr/>
        </p:nvSpPr>
        <p:spPr>
          <a:xfrm>
            <a:off x="245512" y="4743500"/>
            <a:ext cx="11609515" cy="1200329"/>
          </a:xfrm>
          <a:prstGeom prst="rect">
            <a:avLst/>
          </a:prstGeom>
          <a:solidFill>
            <a:sysClr val="window" lastClr="FFFFFF"/>
          </a:solidFill>
          <a:effectLst>
            <a:outerShdw blurRad="50800" dist="38100" dir="2700000" algn="tl" rotWithShape="0">
              <a:prstClr val="black">
                <a:alpha val="40000"/>
              </a:prstClr>
            </a:outerShdw>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prstClr val="black"/>
                </a:solidFill>
                <a:effectLst/>
                <a:uLnTx/>
                <a:uFillTx/>
                <a:latin typeface="Avenir Next LT Pro Light" panose="020B0304020202020204" pitchFamily="34" charset="0"/>
              </a:rPr>
              <a:t>Difference</a:t>
            </a:r>
            <a:r>
              <a:rPr kumimoji="0" lang="en-US" sz="2400" b="0" i="0" u="none" strike="noStrike" kern="0" cap="none" spc="0" normalizeH="0" baseline="0" noProof="0" dirty="0">
                <a:ln>
                  <a:noFill/>
                </a:ln>
                <a:solidFill>
                  <a:prstClr val="black"/>
                </a:solidFill>
                <a:effectLst/>
                <a:uLnTx/>
                <a:uFillTx/>
                <a:latin typeface="Avenir Next LT Pro Light" panose="020B0304020202020204" pitchFamily="34" charset="0"/>
              </a:rPr>
              <a:t>: Traditional industry recognized approach with an emphasis in “post identification” analysis, i.e. the Incident Response lifecycle. (identify and protect are typically “pre”)</a:t>
            </a:r>
          </a:p>
        </p:txBody>
      </p:sp>
    </p:spTree>
    <p:extLst>
      <p:ext uri="{BB962C8B-B14F-4D97-AF65-F5344CB8AC3E}">
        <p14:creationId xmlns:p14="http://schemas.microsoft.com/office/powerpoint/2010/main" val="27894156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D50B00F-80BA-ED46-9AA6-3877046623F7}"/>
              </a:ext>
            </a:extLst>
          </p:cNvPr>
          <p:cNvSpPr>
            <a:spLocks noGrp="1"/>
          </p:cNvSpPr>
          <p:nvPr>
            <p:ph type="title"/>
          </p:nvPr>
        </p:nvSpPr>
        <p:spPr>
          <a:xfrm>
            <a:off x="387752" y="154184"/>
            <a:ext cx="10896600" cy="701731"/>
          </a:xfrm>
        </p:spPr>
        <p:txBody>
          <a:bodyPr/>
          <a:lstStyle/>
          <a:p>
            <a:r>
              <a:rPr lang="en-US" dirty="0">
                <a:latin typeface="Avenir Next LT Pro Light" panose="020B0304020202020204" pitchFamily="34" charset="0"/>
              </a:rPr>
              <a:t>Threat Modeling</a:t>
            </a:r>
          </a:p>
        </p:txBody>
      </p:sp>
      <p:graphicFrame>
        <p:nvGraphicFramePr>
          <p:cNvPr id="2" name="Diagram 1">
            <a:extLst>
              <a:ext uri="{FF2B5EF4-FFF2-40B4-BE49-F238E27FC236}">
                <a16:creationId xmlns:a16="http://schemas.microsoft.com/office/drawing/2014/main" id="{C13DB4E6-81D4-4585-BE2F-ECC0FCF8D511}"/>
              </a:ext>
            </a:extLst>
          </p:cNvPr>
          <p:cNvGraphicFramePr/>
          <p:nvPr>
            <p:extLst>
              <p:ext uri="{D42A27DB-BD31-4B8C-83A1-F6EECF244321}">
                <p14:modId xmlns:p14="http://schemas.microsoft.com/office/powerpoint/2010/main" val="94342169"/>
              </p:ext>
            </p:extLst>
          </p:nvPr>
        </p:nvGraphicFramePr>
        <p:xfrm>
          <a:off x="1772052" y="1173389"/>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918223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B63E7E-7719-4C26-B7CA-7EEFD0BF0C07}"/>
              </a:ext>
            </a:extLst>
          </p:cNvPr>
          <p:cNvSpPr>
            <a:spLocks noGrp="1"/>
          </p:cNvSpPr>
          <p:nvPr>
            <p:ph type="title"/>
          </p:nvPr>
        </p:nvSpPr>
        <p:spPr>
          <a:xfrm>
            <a:off x="387752" y="154184"/>
            <a:ext cx="10896600" cy="701731"/>
          </a:xfrm>
        </p:spPr>
        <p:txBody>
          <a:bodyPr/>
          <a:lstStyle/>
          <a:p>
            <a:r>
              <a:rPr lang="en-US" dirty="0">
                <a:latin typeface="Avenir Next LT Pro Light" panose="020B0304020202020204" pitchFamily="34" charset="0"/>
              </a:rPr>
              <a:t>Threat Modeling Musts</a:t>
            </a:r>
          </a:p>
        </p:txBody>
      </p:sp>
      <p:sp>
        <p:nvSpPr>
          <p:cNvPr id="4" name="Text Placeholder 3">
            <a:extLst>
              <a:ext uri="{FF2B5EF4-FFF2-40B4-BE49-F238E27FC236}">
                <a16:creationId xmlns:a16="http://schemas.microsoft.com/office/drawing/2014/main" id="{36421CBE-080F-4278-BA61-52EFBEC98757}"/>
              </a:ext>
            </a:extLst>
          </p:cNvPr>
          <p:cNvSpPr>
            <a:spLocks noGrp="1"/>
          </p:cNvSpPr>
          <p:nvPr>
            <p:ph type="body" sz="quarter" idx="4294967295"/>
          </p:nvPr>
        </p:nvSpPr>
        <p:spPr>
          <a:xfrm>
            <a:off x="6573520" y="1651636"/>
            <a:ext cx="5105496" cy="4190363"/>
          </a:xfrm>
        </p:spPr>
        <p:txBody>
          <a:bodyPr>
            <a:normAutofit lnSpcReduction="10000"/>
          </a:bodyPr>
          <a:lstStyle/>
          <a:p>
            <a:r>
              <a:rPr lang="en-US" sz="2400" dirty="0">
                <a:latin typeface="Avenir Next LT Pro Light" panose="020B0304020202020204" pitchFamily="34" charset="0"/>
              </a:rPr>
              <a:t>Use threat modeling to understand what threats are most pertinent to your organization.</a:t>
            </a:r>
          </a:p>
          <a:p>
            <a:endParaRPr lang="en-US" sz="2400" dirty="0">
              <a:latin typeface="Avenir Next LT Pro Light" panose="020B0304020202020204" pitchFamily="34" charset="0"/>
            </a:endParaRPr>
          </a:p>
          <a:p>
            <a:r>
              <a:rPr lang="en-US" sz="2400" dirty="0">
                <a:latin typeface="Avenir Next LT Pro Light" panose="020B0304020202020204" pitchFamily="34" charset="0"/>
              </a:rPr>
              <a:t>DO use threat modeling to ensure your defenses match your threats.</a:t>
            </a:r>
          </a:p>
          <a:p>
            <a:endParaRPr lang="en-US" sz="2400" dirty="0">
              <a:latin typeface="Avenir Next LT Pro Light" panose="020B0304020202020204" pitchFamily="34" charset="0"/>
            </a:endParaRPr>
          </a:p>
          <a:p>
            <a:r>
              <a:rPr lang="en-US" sz="2400" dirty="0">
                <a:latin typeface="Avenir Next LT Pro Light" panose="020B0304020202020204" pitchFamily="34" charset="0"/>
              </a:rPr>
              <a:t>DON’T use threat modeling to publish neat reports nobody will read.</a:t>
            </a:r>
          </a:p>
        </p:txBody>
      </p:sp>
      <p:pic>
        <p:nvPicPr>
          <p:cNvPr id="2050" name="Picture 2" descr="13 Types of Hackers You Should Be Aware Of | TechFunnel">
            <a:extLst>
              <a:ext uri="{FF2B5EF4-FFF2-40B4-BE49-F238E27FC236}">
                <a16:creationId xmlns:a16="http://schemas.microsoft.com/office/drawing/2014/main" id="{C407FA14-03DC-4853-99B4-5A134FB9313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8515" r="17803"/>
          <a:stretch/>
        </p:blipFill>
        <p:spPr bwMode="auto">
          <a:xfrm>
            <a:off x="0" y="964247"/>
            <a:ext cx="6316208" cy="57395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09346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075" y="246039"/>
            <a:ext cx="10896600" cy="424732"/>
          </a:xfrm>
        </p:spPr>
        <p:txBody>
          <a:bodyPr/>
          <a:lstStyle/>
          <a:p>
            <a:r>
              <a:rPr lang="en-US" sz="2400" dirty="0">
                <a:latin typeface="Avenir Next LT Pro Light" panose="020B0304020202020204" pitchFamily="34" charset="0"/>
              </a:rPr>
              <a:t>Threat Frameworks + Incident Response = Strategic Changes</a:t>
            </a:r>
          </a:p>
        </p:txBody>
      </p:sp>
      <p:sp>
        <p:nvSpPr>
          <p:cNvPr id="13" name="TextBox 12"/>
          <p:cNvSpPr txBox="1"/>
          <p:nvPr/>
        </p:nvSpPr>
        <p:spPr>
          <a:xfrm rot="16200000">
            <a:off x="377998" y="2334804"/>
            <a:ext cx="810094" cy="369332"/>
          </a:xfrm>
          <a:prstGeom prst="rect">
            <a:avLst/>
          </a:prstGeom>
          <a:noFill/>
        </p:spPr>
        <p:txBody>
          <a:bodyPr wrap="none" rtlCol="0">
            <a:spAutoFit/>
          </a:bodyPr>
          <a:lstStyle/>
          <a:p>
            <a:r>
              <a:rPr lang="en-US" dirty="0">
                <a:latin typeface="Avenir Next LT Pro Light" panose="020B0304020202020204" pitchFamily="34" charset="0"/>
              </a:rPr>
              <a:t>Today</a:t>
            </a:r>
          </a:p>
        </p:txBody>
      </p:sp>
      <p:sp>
        <p:nvSpPr>
          <p:cNvPr id="14" name="TextBox 13"/>
          <p:cNvSpPr txBox="1"/>
          <p:nvPr/>
        </p:nvSpPr>
        <p:spPr>
          <a:xfrm rot="16200000">
            <a:off x="161272" y="4462220"/>
            <a:ext cx="1243546" cy="369332"/>
          </a:xfrm>
          <a:prstGeom prst="rect">
            <a:avLst/>
          </a:prstGeom>
          <a:noFill/>
        </p:spPr>
        <p:txBody>
          <a:bodyPr wrap="none" rtlCol="0">
            <a:spAutoFit/>
          </a:bodyPr>
          <a:lstStyle/>
          <a:p>
            <a:r>
              <a:rPr lang="en-US" dirty="0">
                <a:latin typeface="Avenir Next LT Pro Light" panose="020B0304020202020204" pitchFamily="34" charset="0"/>
              </a:rPr>
              <a:t>Tomorrow</a:t>
            </a:r>
          </a:p>
        </p:txBody>
      </p:sp>
      <p:sp>
        <p:nvSpPr>
          <p:cNvPr id="19" name="Rectangle 18"/>
          <p:cNvSpPr/>
          <p:nvPr/>
        </p:nvSpPr>
        <p:spPr>
          <a:xfrm>
            <a:off x="1548393" y="4081725"/>
            <a:ext cx="199722" cy="2411876"/>
          </a:xfrm>
          <a:prstGeom prst="rect">
            <a:avLst/>
          </a:prstGeom>
          <a:solidFill>
            <a:schemeClr val="bg1">
              <a:alpha val="75000"/>
            </a:schemeClr>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venir Next LT Pro Light" panose="020B0304020202020204" pitchFamily="34" charset="0"/>
            </a:endParaRPr>
          </a:p>
        </p:txBody>
      </p:sp>
      <p:cxnSp>
        <p:nvCxnSpPr>
          <p:cNvPr id="21" name="Straight Connector 20"/>
          <p:cNvCxnSpPr/>
          <p:nvPr/>
        </p:nvCxnSpPr>
        <p:spPr>
          <a:xfrm>
            <a:off x="6187918" y="883969"/>
            <a:ext cx="0" cy="574869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2228119" y="1276998"/>
            <a:ext cx="881973" cy="369332"/>
          </a:xfrm>
          <a:prstGeom prst="rect">
            <a:avLst/>
          </a:prstGeom>
          <a:noFill/>
        </p:spPr>
        <p:txBody>
          <a:bodyPr wrap="none" rtlCol="0">
            <a:spAutoFit/>
          </a:bodyPr>
          <a:lstStyle/>
          <a:p>
            <a:r>
              <a:rPr lang="en-US" dirty="0">
                <a:latin typeface="Avenir Next LT Pro Light" panose="020B0304020202020204" pitchFamily="34" charset="0"/>
              </a:rPr>
              <a:t>Detect</a:t>
            </a:r>
          </a:p>
        </p:txBody>
      </p:sp>
      <p:sp>
        <p:nvSpPr>
          <p:cNvPr id="23" name="TextBox 22"/>
          <p:cNvSpPr txBox="1"/>
          <p:nvPr/>
        </p:nvSpPr>
        <p:spPr>
          <a:xfrm>
            <a:off x="4519052" y="1265054"/>
            <a:ext cx="755335" cy="369332"/>
          </a:xfrm>
          <a:prstGeom prst="rect">
            <a:avLst/>
          </a:prstGeom>
          <a:noFill/>
        </p:spPr>
        <p:txBody>
          <a:bodyPr wrap="none" rtlCol="0">
            <a:spAutoFit/>
          </a:bodyPr>
          <a:lstStyle/>
          <a:p>
            <a:r>
              <a:rPr lang="en-US" dirty="0">
                <a:latin typeface="Avenir Next LT Pro Light" panose="020B0304020202020204" pitchFamily="34" charset="0"/>
              </a:rPr>
              <a:t>Block</a:t>
            </a:r>
          </a:p>
        </p:txBody>
      </p:sp>
      <p:sp>
        <p:nvSpPr>
          <p:cNvPr id="24" name="TextBox 23"/>
          <p:cNvSpPr txBox="1"/>
          <p:nvPr/>
        </p:nvSpPr>
        <p:spPr>
          <a:xfrm>
            <a:off x="6970361" y="1265054"/>
            <a:ext cx="891591" cy="369332"/>
          </a:xfrm>
          <a:prstGeom prst="rect">
            <a:avLst/>
          </a:prstGeom>
          <a:noFill/>
        </p:spPr>
        <p:txBody>
          <a:bodyPr wrap="none" rtlCol="0">
            <a:spAutoFit/>
          </a:bodyPr>
          <a:lstStyle/>
          <a:p>
            <a:r>
              <a:rPr lang="en-US" dirty="0">
                <a:latin typeface="Avenir Next LT Pro Light" panose="020B0304020202020204" pitchFamily="34" charset="0"/>
              </a:rPr>
              <a:t>Sweep</a:t>
            </a:r>
          </a:p>
        </p:txBody>
      </p:sp>
      <p:sp>
        <p:nvSpPr>
          <p:cNvPr id="25" name="TextBox 24"/>
          <p:cNvSpPr txBox="1"/>
          <p:nvPr/>
        </p:nvSpPr>
        <p:spPr>
          <a:xfrm>
            <a:off x="8720813" y="1275213"/>
            <a:ext cx="2260555" cy="369332"/>
          </a:xfrm>
          <a:prstGeom prst="rect">
            <a:avLst/>
          </a:prstGeom>
          <a:noFill/>
        </p:spPr>
        <p:txBody>
          <a:bodyPr wrap="none" rtlCol="0">
            <a:spAutoFit/>
          </a:bodyPr>
          <a:lstStyle/>
          <a:p>
            <a:r>
              <a:rPr lang="en-US" dirty="0">
                <a:latin typeface="Avenir Next LT Pro Light" panose="020B0304020202020204" pitchFamily="34" charset="0"/>
              </a:rPr>
              <a:t>Intelligence Sharing</a:t>
            </a:r>
          </a:p>
        </p:txBody>
      </p:sp>
      <p:cxnSp>
        <p:nvCxnSpPr>
          <p:cNvPr id="26" name="Straight Connector 25"/>
          <p:cNvCxnSpPr/>
          <p:nvPr/>
        </p:nvCxnSpPr>
        <p:spPr>
          <a:xfrm>
            <a:off x="3783807" y="862636"/>
            <a:ext cx="0" cy="574869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8583761" y="851268"/>
            <a:ext cx="0" cy="574869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8" name="Rectangle 27"/>
          <p:cNvSpPr/>
          <p:nvPr/>
        </p:nvSpPr>
        <p:spPr>
          <a:xfrm>
            <a:off x="3307484" y="4082416"/>
            <a:ext cx="427724" cy="2411876"/>
          </a:xfrm>
          <a:prstGeom prst="rect">
            <a:avLst/>
          </a:prstGeom>
          <a:solidFill>
            <a:schemeClr val="bg1">
              <a:alpha val="75000"/>
            </a:schemeClr>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venir Next LT Pro Light" panose="020B0304020202020204" pitchFamily="34" charset="0"/>
            </a:endParaRPr>
          </a:p>
        </p:txBody>
      </p:sp>
      <p:sp>
        <p:nvSpPr>
          <p:cNvPr id="29" name="Rectangle 28"/>
          <p:cNvSpPr/>
          <p:nvPr/>
        </p:nvSpPr>
        <p:spPr>
          <a:xfrm>
            <a:off x="3862476" y="4081034"/>
            <a:ext cx="199722" cy="2411876"/>
          </a:xfrm>
          <a:prstGeom prst="rect">
            <a:avLst/>
          </a:prstGeom>
          <a:solidFill>
            <a:schemeClr val="bg1">
              <a:alpha val="75000"/>
            </a:schemeClr>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venir Next LT Pro Light" panose="020B0304020202020204" pitchFamily="34" charset="0"/>
            </a:endParaRPr>
          </a:p>
        </p:txBody>
      </p:sp>
      <p:sp>
        <p:nvSpPr>
          <p:cNvPr id="30" name="Rectangle 29"/>
          <p:cNvSpPr/>
          <p:nvPr/>
        </p:nvSpPr>
        <p:spPr>
          <a:xfrm>
            <a:off x="5684228" y="4081725"/>
            <a:ext cx="427724" cy="2411876"/>
          </a:xfrm>
          <a:prstGeom prst="rect">
            <a:avLst/>
          </a:prstGeom>
          <a:solidFill>
            <a:schemeClr val="bg1">
              <a:alpha val="75000"/>
            </a:schemeClr>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venir Next LT Pro Light" panose="020B0304020202020204" pitchFamily="34" charset="0"/>
            </a:endParaRPr>
          </a:p>
        </p:txBody>
      </p:sp>
      <p:sp>
        <p:nvSpPr>
          <p:cNvPr id="31" name="Rectangle 30"/>
          <p:cNvSpPr/>
          <p:nvPr/>
        </p:nvSpPr>
        <p:spPr>
          <a:xfrm>
            <a:off x="6245014" y="4060602"/>
            <a:ext cx="199722" cy="2411876"/>
          </a:xfrm>
          <a:prstGeom prst="rect">
            <a:avLst/>
          </a:prstGeom>
          <a:solidFill>
            <a:schemeClr val="bg1">
              <a:alpha val="75000"/>
            </a:schemeClr>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venir Next LT Pro Light" panose="020B0304020202020204" pitchFamily="34" charset="0"/>
            </a:endParaRPr>
          </a:p>
        </p:txBody>
      </p:sp>
      <p:sp>
        <p:nvSpPr>
          <p:cNvPr id="32" name="Rectangle 31"/>
          <p:cNvSpPr/>
          <p:nvPr/>
        </p:nvSpPr>
        <p:spPr>
          <a:xfrm>
            <a:off x="8059558" y="4061293"/>
            <a:ext cx="427724" cy="2411876"/>
          </a:xfrm>
          <a:prstGeom prst="rect">
            <a:avLst/>
          </a:prstGeom>
          <a:solidFill>
            <a:schemeClr val="bg1">
              <a:alpha val="75000"/>
            </a:schemeClr>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venir Next LT Pro Light" panose="020B0304020202020204" pitchFamily="34" charset="0"/>
            </a:endParaRPr>
          </a:p>
        </p:txBody>
      </p:sp>
      <p:sp>
        <p:nvSpPr>
          <p:cNvPr id="33" name="Rectangle 32"/>
          <p:cNvSpPr/>
          <p:nvPr/>
        </p:nvSpPr>
        <p:spPr>
          <a:xfrm>
            <a:off x="1157629" y="5899698"/>
            <a:ext cx="2369458" cy="667657"/>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Avenir Next LT Pro Light" panose="020B0304020202020204" pitchFamily="34" charset="0"/>
              </a:rPr>
              <a:t>250% Capability Increase</a:t>
            </a:r>
          </a:p>
        </p:txBody>
      </p:sp>
      <p:sp>
        <p:nvSpPr>
          <p:cNvPr id="34" name="Rectangle 33"/>
          <p:cNvSpPr/>
          <p:nvPr/>
        </p:nvSpPr>
        <p:spPr>
          <a:xfrm>
            <a:off x="3783807" y="5899698"/>
            <a:ext cx="2369458" cy="667657"/>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Avenir Next LT Pro Light" panose="020B0304020202020204" pitchFamily="34" charset="0"/>
              </a:rPr>
              <a:t>277% Capability Increase</a:t>
            </a:r>
          </a:p>
        </p:txBody>
      </p:sp>
      <p:sp>
        <p:nvSpPr>
          <p:cNvPr id="35" name="Rectangle 34"/>
          <p:cNvSpPr/>
          <p:nvPr/>
        </p:nvSpPr>
        <p:spPr>
          <a:xfrm>
            <a:off x="6269379" y="5899697"/>
            <a:ext cx="2369458" cy="667657"/>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Avenir Next LT Pro Light" panose="020B0304020202020204" pitchFamily="34" charset="0"/>
              </a:rPr>
              <a:t>250% Capability Increase</a:t>
            </a:r>
          </a:p>
        </p:txBody>
      </p:sp>
      <p:sp>
        <p:nvSpPr>
          <p:cNvPr id="36" name="Rectangle 35"/>
          <p:cNvSpPr/>
          <p:nvPr/>
        </p:nvSpPr>
        <p:spPr>
          <a:xfrm>
            <a:off x="8754951" y="5899696"/>
            <a:ext cx="2369458" cy="667657"/>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Avenir Next LT Pro Light" panose="020B0304020202020204" pitchFamily="34" charset="0"/>
              </a:rPr>
              <a:t>5x Enrichment of Intelligence Increase</a:t>
            </a:r>
          </a:p>
        </p:txBody>
      </p:sp>
      <p:pic>
        <p:nvPicPr>
          <p:cNvPr id="3" name="Picture 2">
            <a:extLst>
              <a:ext uri="{FF2B5EF4-FFF2-40B4-BE49-F238E27FC236}">
                <a16:creationId xmlns:a16="http://schemas.microsoft.com/office/drawing/2014/main" id="{0F53ED5A-01D2-4E51-8FD5-82D75DA46335}"/>
              </a:ext>
            </a:extLst>
          </p:cNvPr>
          <p:cNvPicPr>
            <a:picLocks noChangeAspect="1"/>
          </p:cNvPicPr>
          <p:nvPr/>
        </p:nvPicPr>
        <p:blipFill>
          <a:blip r:embed="rId3"/>
          <a:stretch>
            <a:fillRect/>
          </a:stretch>
        </p:blipFill>
        <p:spPr>
          <a:xfrm>
            <a:off x="1006196" y="1643120"/>
            <a:ext cx="10343816" cy="4059360"/>
          </a:xfrm>
          <a:prstGeom prst="rect">
            <a:avLst/>
          </a:prstGeom>
        </p:spPr>
      </p:pic>
    </p:spTree>
    <p:extLst>
      <p:ext uri="{BB962C8B-B14F-4D97-AF65-F5344CB8AC3E}">
        <p14:creationId xmlns:p14="http://schemas.microsoft.com/office/powerpoint/2010/main" val="16933339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D50B00F-80BA-ED46-9AA6-3877046623F7}"/>
              </a:ext>
            </a:extLst>
          </p:cNvPr>
          <p:cNvSpPr>
            <a:spLocks noGrp="1"/>
          </p:cNvSpPr>
          <p:nvPr>
            <p:ph type="title"/>
          </p:nvPr>
        </p:nvSpPr>
        <p:spPr>
          <a:xfrm>
            <a:off x="387752" y="194824"/>
            <a:ext cx="10896600" cy="701731"/>
          </a:xfrm>
        </p:spPr>
        <p:txBody>
          <a:bodyPr/>
          <a:lstStyle/>
          <a:p>
            <a:r>
              <a:rPr lang="en-US" dirty="0">
                <a:latin typeface="Avenir Next LT Pro Light" panose="020B0304020202020204" pitchFamily="34" charset="0"/>
              </a:rPr>
              <a:t>Defining the Threat</a:t>
            </a:r>
          </a:p>
        </p:txBody>
      </p:sp>
      <p:sp>
        <p:nvSpPr>
          <p:cNvPr id="4" name="Text Placeholder 3">
            <a:extLst>
              <a:ext uri="{FF2B5EF4-FFF2-40B4-BE49-F238E27FC236}">
                <a16:creationId xmlns:a16="http://schemas.microsoft.com/office/drawing/2014/main" id="{4658A2AB-4521-4A4E-866F-150BDDEECA1F}"/>
              </a:ext>
            </a:extLst>
          </p:cNvPr>
          <p:cNvSpPr>
            <a:spLocks noGrp="1"/>
          </p:cNvSpPr>
          <p:nvPr>
            <p:ph type="body" sz="quarter" idx="4294967295"/>
          </p:nvPr>
        </p:nvSpPr>
        <p:spPr>
          <a:xfrm>
            <a:off x="299545" y="1468809"/>
            <a:ext cx="3754295" cy="4930581"/>
          </a:xfrm>
          <a:prstGeom prst="rect">
            <a:avLst/>
          </a:prstGeom>
        </p:spPr>
        <p:txBody>
          <a:bodyPr>
            <a:normAutofit/>
          </a:bodyPr>
          <a:lstStyle/>
          <a:p>
            <a:pPr marL="0" indent="0" algn="ctr">
              <a:spcBef>
                <a:spcPts val="1200"/>
              </a:spcBef>
              <a:buClr>
                <a:schemeClr val="dk1"/>
              </a:buClr>
              <a:buSzPct val="125000"/>
              <a:buNone/>
            </a:pPr>
            <a:r>
              <a:rPr lang="en-US" sz="2000" dirty="0">
                <a:latin typeface="Avenir Next LT Pro Light" panose="020B0304020202020204" pitchFamily="34" charset="0"/>
              </a:rPr>
              <a:t>Define the Target</a:t>
            </a:r>
          </a:p>
          <a:p>
            <a:pPr marL="0" indent="0">
              <a:spcBef>
                <a:spcPts val="1200"/>
              </a:spcBef>
              <a:buClr>
                <a:schemeClr val="dk1"/>
              </a:buClr>
              <a:buSzPct val="125000"/>
              <a:buNone/>
            </a:pPr>
            <a:endParaRPr lang="en-US" dirty="0">
              <a:latin typeface="Avenir Next LT Pro Light" panose="020B0304020202020204" pitchFamily="34" charset="0"/>
            </a:endParaRPr>
          </a:p>
          <a:p>
            <a:pPr marL="630238" lvl="1" indent="-396875">
              <a:spcBef>
                <a:spcPts val="1200"/>
              </a:spcBef>
              <a:buClr>
                <a:schemeClr val="dk1"/>
              </a:buClr>
              <a:buSzPct val="125000"/>
            </a:pPr>
            <a:r>
              <a:rPr lang="en-US" sz="1600" dirty="0">
                <a:latin typeface="Avenir Next LT Pro Light" panose="020B0304020202020204" pitchFamily="34" charset="0"/>
              </a:rPr>
              <a:t>What makes my organization worth targeting?</a:t>
            </a:r>
          </a:p>
          <a:p>
            <a:pPr marL="630238" lvl="1" indent="-396875">
              <a:spcBef>
                <a:spcPts val="1200"/>
              </a:spcBef>
              <a:buClr>
                <a:schemeClr val="dk1"/>
              </a:buClr>
              <a:buSzPct val="125000"/>
            </a:pPr>
            <a:r>
              <a:rPr lang="en-US" sz="1600" dirty="0">
                <a:latin typeface="Avenir Next LT Pro Light" panose="020B0304020202020204" pitchFamily="34" charset="0"/>
              </a:rPr>
              <a:t>What do we actually do here?</a:t>
            </a:r>
          </a:p>
          <a:p>
            <a:pPr marL="630238" lvl="1" indent="-396875">
              <a:spcBef>
                <a:spcPts val="1200"/>
              </a:spcBef>
              <a:buClr>
                <a:schemeClr val="dk1"/>
              </a:buClr>
              <a:buSzPct val="125000"/>
            </a:pPr>
            <a:r>
              <a:rPr lang="en-US" sz="1600" dirty="0">
                <a:latin typeface="Avenir Next LT Pro Light" panose="020B0304020202020204" pitchFamily="34" charset="0"/>
              </a:rPr>
              <a:t>How can someone make money off of my data?</a:t>
            </a:r>
          </a:p>
          <a:p>
            <a:pPr marL="630238" lvl="1" indent="-396875">
              <a:spcBef>
                <a:spcPts val="1200"/>
              </a:spcBef>
              <a:buClr>
                <a:schemeClr val="dk1"/>
              </a:buClr>
              <a:buSzPct val="125000"/>
            </a:pPr>
            <a:r>
              <a:rPr lang="en-US" sz="1600" dirty="0">
                <a:latin typeface="Avenir Next LT Pro Light" panose="020B0304020202020204" pitchFamily="34" charset="0"/>
              </a:rPr>
              <a:t>What connections do I have to other targets?</a:t>
            </a:r>
          </a:p>
          <a:p>
            <a:pPr marL="1028722" lvl="1" indent="-342900">
              <a:spcBef>
                <a:spcPts val="1200"/>
              </a:spcBef>
              <a:buClr>
                <a:schemeClr val="dk1"/>
              </a:buClr>
              <a:buSzPct val="125000"/>
            </a:pPr>
            <a:endParaRPr lang="en-US" dirty="0">
              <a:latin typeface="Avenir Next LT Pro Light" panose="020B0304020202020204" pitchFamily="34" charset="0"/>
            </a:endParaRPr>
          </a:p>
        </p:txBody>
      </p:sp>
      <p:sp>
        <p:nvSpPr>
          <p:cNvPr id="5" name="Text Placeholder 3">
            <a:extLst>
              <a:ext uri="{FF2B5EF4-FFF2-40B4-BE49-F238E27FC236}">
                <a16:creationId xmlns:a16="http://schemas.microsoft.com/office/drawing/2014/main" id="{C61BACFF-43F9-44C2-911D-5A9665114A4E}"/>
              </a:ext>
            </a:extLst>
          </p:cNvPr>
          <p:cNvSpPr txBox="1">
            <a:spLocks/>
          </p:cNvSpPr>
          <p:nvPr/>
        </p:nvSpPr>
        <p:spPr>
          <a:xfrm>
            <a:off x="6149672" y="1468809"/>
            <a:ext cx="5081007" cy="493058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1200"/>
              </a:spcBef>
              <a:buClr>
                <a:schemeClr val="dk1"/>
              </a:buClr>
              <a:buSzPct val="125000"/>
              <a:buNone/>
            </a:pPr>
            <a:r>
              <a:rPr lang="en-US" sz="2000" dirty="0">
                <a:latin typeface="Avenir Next LT Pro Light" panose="020B0304020202020204" pitchFamily="34" charset="0"/>
              </a:rPr>
              <a:t>Explore Historical Patterns </a:t>
            </a:r>
          </a:p>
          <a:p>
            <a:pPr marL="0" indent="0" algn="ctr">
              <a:spcBef>
                <a:spcPts val="1200"/>
              </a:spcBef>
              <a:buClr>
                <a:schemeClr val="dk1"/>
              </a:buClr>
              <a:buSzPct val="125000"/>
              <a:buNone/>
            </a:pPr>
            <a:endParaRPr lang="en-US" dirty="0">
              <a:latin typeface="Avenir Next LT Pro Light" panose="020B0304020202020204" pitchFamily="34" charset="0"/>
            </a:endParaRPr>
          </a:p>
          <a:p>
            <a:pPr marL="457200" lvl="1" indent="-284163">
              <a:spcBef>
                <a:spcPts val="1200"/>
              </a:spcBef>
              <a:buClr>
                <a:schemeClr val="dk1"/>
              </a:buClr>
              <a:buSzPct val="125000"/>
            </a:pPr>
            <a:r>
              <a:rPr lang="en-US" sz="1600" dirty="0">
                <a:latin typeface="Avenir Next LT Pro Light" panose="020B0304020202020204" pitchFamily="34" charset="0"/>
              </a:rPr>
              <a:t>Explore Historical Targeting Patterns of Known Threats</a:t>
            </a:r>
          </a:p>
          <a:p>
            <a:pPr marL="457200" lvl="1" indent="-284163">
              <a:spcBef>
                <a:spcPts val="1200"/>
              </a:spcBef>
              <a:buClr>
                <a:schemeClr val="dk1"/>
              </a:buClr>
              <a:buSzPct val="125000"/>
            </a:pPr>
            <a:r>
              <a:rPr lang="en-US" sz="1600" dirty="0">
                <a:latin typeface="Avenir Next LT Pro Light" panose="020B0304020202020204" pitchFamily="34" charset="0"/>
              </a:rPr>
              <a:t>Find a good source of potential threats: MITRE, </a:t>
            </a:r>
            <a:r>
              <a:rPr lang="en-US" sz="1600" dirty="0" err="1">
                <a:latin typeface="Avenir Next LT Pro Light" panose="020B0304020202020204" pitchFamily="34" charset="0"/>
              </a:rPr>
              <a:t>ThaiCERT</a:t>
            </a:r>
            <a:r>
              <a:rPr lang="en-US" sz="1600" dirty="0">
                <a:latin typeface="Avenir Next LT Pro Light" panose="020B0304020202020204" pitchFamily="34" charset="0"/>
              </a:rPr>
              <a:t>, paid threat intel feeds</a:t>
            </a:r>
          </a:p>
          <a:p>
            <a:pPr marL="457200" lvl="1" indent="-284163">
              <a:spcBef>
                <a:spcPts val="1200"/>
              </a:spcBef>
              <a:buClr>
                <a:schemeClr val="dk1"/>
              </a:buClr>
              <a:buSzPct val="125000"/>
            </a:pPr>
            <a:r>
              <a:rPr lang="en-US" sz="1600" dirty="0">
                <a:latin typeface="Avenir Next LT Pro Light" panose="020B0304020202020204" pitchFamily="34" charset="0"/>
              </a:rPr>
              <a:t>Have any of these attackers targeted you?</a:t>
            </a:r>
          </a:p>
          <a:p>
            <a:pPr marL="457200" lvl="1" indent="-284163">
              <a:spcBef>
                <a:spcPts val="1200"/>
              </a:spcBef>
              <a:buClr>
                <a:schemeClr val="dk1"/>
              </a:buClr>
              <a:buSzPct val="125000"/>
            </a:pPr>
            <a:r>
              <a:rPr lang="en-US" sz="1600" dirty="0">
                <a:latin typeface="Avenir Next LT Pro Light" panose="020B0304020202020204" pitchFamily="34" charset="0"/>
              </a:rPr>
              <a:t>Based on their reported past targeting, which of these actors are we most enticing to?</a:t>
            </a:r>
          </a:p>
          <a:p>
            <a:pPr marL="457200" lvl="1" indent="-284163">
              <a:spcBef>
                <a:spcPts val="1200"/>
              </a:spcBef>
              <a:buClr>
                <a:schemeClr val="dk1"/>
              </a:buClr>
              <a:buSzPct val="125000"/>
            </a:pPr>
            <a:r>
              <a:rPr lang="en-US" sz="1600" dirty="0">
                <a:latin typeface="Avenir Next LT Pro Light" panose="020B0304020202020204" pitchFamily="34" charset="0"/>
              </a:rPr>
              <a:t>Build your own scorecard</a:t>
            </a:r>
          </a:p>
          <a:p>
            <a:pPr marL="457200" lvl="1" indent="-284163">
              <a:spcBef>
                <a:spcPts val="1200"/>
              </a:spcBef>
              <a:buClr>
                <a:schemeClr val="dk1"/>
              </a:buClr>
              <a:buSzPct val="125000"/>
            </a:pPr>
            <a:r>
              <a:rPr lang="en-US" sz="1600" dirty="0">
                <a:latin typeface="Avenir Next LT Pro Light" panose="020B0304020202020204" pitchFamily="34" charset="0"/>
              </a:rPr>
              <a:t>Don’t get hung up on attribution</a:t>
            </a:r>
          </a:p>
          <a:p>
            <a:pPr marL="457200" lvl="1" indent="-284163">
              <a:spcBef>
                <a:spcPts val="1200"/>
              </a:spcBef>
              <a:buClr>
                <a:schemeClr val="dk1"/>
              </a:buClr>
              <a:buSzPct val="125000"/>
            </a:pPr>
            <a:r>
              <a:rPr lang="en-US" sz="1600" dirty="0">
                <a:latin typeface="Avenir Next LT Pro Light" panose="020B0304020202020204" pitchFamily="34" charset="0"/>
              </a:rPr>
              <a:t>Get a decent sample size</a:t>
            </a:r>
          </a:p>
          <a:p>
            <a:pPr marL="1028722" lvl="1" indent="-342900">
              <a:spcBef>
                <a:spcPts val="1200"/>
              </a:spcBef>
              <a:buClr>
                <a:schemeClr val="dk1"/>
              </a:buClr>
              <a:buSzPct val="125000"/>
            </a:pPr>
            <a:endParaRPr lang="en-US" dirty="0">
              <a:latin typeface="Avenir Next LT Pro Light" panose="020B0304020202020204" pitchFamily="34" charset="0"/>
            </a:endParaRPr>
          </a:p>
        </p:txBody>
      </p:sp>
      <p:cxnSp>
        <p:nvCxnSpPr>
          <p:cNvPr id="3" name="Straight Connector 2">
            <a:extLst>
              <a:ext uri="{FF2B5EF4-FFF2-40B4-BE49-F238E27FC236}">
                <a16:creationId xmlns:a16="http://schemas.microsoft.com/office/drawing/2014/main" id="{4A130463-F2FF-4425-B430-548408EB47C1}"/>
              </a:ext>
            </a:extLst>
          </p:cNvPr>
          <p:cNvCxnSpPr>
            <a:cxnSpLocks/>
          </p:cNvCxnSpPr>
          <p:nvPr/>
        </p:nvCxnSpPr>
        <p:spPr>
          <a:xfrm>
            <a:off x="299545" y="2032000"/>
            <a:ext cx="4563749"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Isosceles Triangle 7">
            <a:extLst>
              <a:ext uri="{FF2B5EF4-FFF2-40B4-BE49-F238E27FC236}">
                <a16:creationId xmlns:a16="http://schemas.microsoft.com/office/drawing/2014/main" id="{4B16D3FF-AFE2-4804-9D04-DF3321D597A9}"/>
              </a:ext>
            </a:extLst>
          </p:cNvPr>
          <p:cNvSpPr/>
          <p:nvPr/>
        </p:nvSpPr>
        <p:spPr>
          <a:xfrm rot="5400000">
            <a:off x="3777844" y="3513685"/>
            <a:ext cx="2397765" cy="226865"/>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a:extLst>
              <a:ext uri="{FF2B5EF4-FFF2-40B4-BE49-F238E27FC236}">
                <a16:creationId xmlns:a16="http://schemas.microsoft.com/office/drawing/2014/main" id="{0DBC61A0-E541-4961-A10A-A11CE0ABD4B8}"/>
              </a:ext>
            </a:extLst>
          </p:cNvPr>
          <p:cNvCxnSpPr>
            <a:cxnSpLocks/>
          </p:cNvCxnSpPr>
          <p:nvPr/>
        </p:nvCxnSpPr>
        <p:spPr>
          <a:xfrm flipV="1">
            <a:off x="6096000" y="2011680"/>
            <a:ext cx="5188352" cy="1016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58202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D50B00F-80BA-ED46-9AA6-3877046623F7}"/>
              </a:ext>
            </a:extLst>
          </p:cNvPr>
          <p:cNvSpPr>
            <a:spLocks noGrp="1"/>
          </p:cNvSpPr>
          <p:nvPr>
            <p:ph type="title"/>
          </p:nvPr>
        </p:nvSpPr>
        <p:spPr>
          <a:xfrm>
            <a:off x="387752" y="225304"/>
            <a:ext cx="10896600" cy="701731"/>
          </a:xfrm>
        </p:spPr>
        <p:txBody>
          <a:bodyPr/>
          <a:lstStyle/>
          <a:p>
            <a:r>
              <a:rPr lang="en-US" dirty="0">
                <a:latin typeface="Avenir Next LT Pro Light" panose="020B0304020202020204" pitchFamily="34" charset="0"/>
              </a:rPr>
              <a:t>Map Threat TTPs</a:t>
            </a:r>
          </a:p>
        </p:txBody>
      </p:sp>
      <p:sp>
        <p:nvSpPr>
          <p:cNvPr id="4" name="Text Placeholder 3">
            <a:extLst>
              <a:ext uri="{FF2B5EF4-FFF2-40B4-BE49-F238E27FC236}">
                <a16:creationId xmlns:a16="http://schemas.microsoft.com/office/drawing/2014/main" id="{4658A2AB-4521-4A4E-866F-150BDDEECA1F}"/>
              </a:ext>
            </a:extLst>
          </p:cNvPr>
          <p:cNvSpPr>
            <a:spLocks noGrp="1"/>
          </p:cNvSpPr>
          <p:nvPr>
            <p:ph type="body" sz="quarter" idx="4294967295"/>
          </p:nvPr>
        </p:nvSpPr>
        <p:spPr>
          <a:xfrm>
            <a:off x="3708400" y="2046554"/>
            <a:ext cx="7474352" cy="4179606"/>
          </a:xfrm>
          <a:prstGeom prst="rect">
            <a:avLst/>
          </a:prstGeom>
        </p:spPr>
        <p:txBody>
          <a:bodyPr>
            <a:normAutofit fontScale="62500" lnSpcReduction="20000"/>
          </a:bodyPr>
          <a:lstStyle/>
          <a:p>
            <a:pPr>
              <a:spcBef>
                <a:spcPts val="1200"/>
              </a:spcBef>
              <a:buClr>
                <a:schemeClr val="dk1"/>
              </a:buClr>
              <a:buSzPct val="125000"/>
            </a:pPr>
            <a:r>
              <a:rPr lang="en-US" dirty="0">
                <a:latin typeface="Avenir Next LT Pro Light" panose="020B0304020202020204" pitchFamily="34" charset="0"/>
              </a:rPr>
              <a:t>Tactics, Techniques, and Procedures</a:t>
            </a:r>
          </a:p>
          <a:p>
            <a:pPr marL="1028700" lvl="1" indent="-342900">
              <a:spcBef>
                <a:spcPts val="1200"/>
              </a:spcBef>
              <a:buClr>
                <a:schemeClr val="dk1"/>
              </a:buClr>
              <a:buSzPct val="125000"/>
            </a:pPr>
            <a:r>
              <a:rPr lang="en-US" dirty="0">
                <a:latin typeface="Avenir Next LT Pro Light" panose="020B0304020202020204" pitchFamily="34" charset="0"/>
              </a:rPr>
              <a:t>Recent intelligence reports usually provide ATT&amp;CK mappings</a:t>
            </a:r>
          </a:p>
          <a:p>
            <a:pPr marL="1028700" lvl="1" indent="-342900">
              <a:spcBef>
                <a:spcPts val="1200"/>
              </a:spcBef>
              <a:buClr>
                <a:schemeClr val="dk1"/>
              </a:buClr>
              <a:buSzPct val="125000"/>
            </a:pPr>
            <a:r>
              <a:rPr lang="en-US" dirty="0">
                <a:latin typeface="Avenir Next LT Pro Light" panose="020B0304020202020204" pitchFamily="34" charset="0"/>
              </a:rPr>
              <a:t>MITRE maintains a limited database of TTPs for both groups and malware</a:t>
            </a:r>
          </a:p>
          <a:p>
            <a:pPr marL="1028700" lvl="1" indent="-342900">
              <a:spcBef>
                <a:spcPts val="1200"/>
              </a:spcBef>
              <a:buClr>
                <a:schemeClr val="dk1"/>
              </a:buClr>
              <a:buSzPct val="125000"/>
            </a:pPr>
            <a:r>
              <a:rPr lang="en-US" dirty="0">
                <a:latin typeface="Avenir Next LT Pro Light" panose="020B0304020202020204" pitchFamily="34" charset="0"/>
              </a:rPr>
              <a:t>Threat intelligence vendors often maintain actor maps</a:t>
            </a:r>
          </a:p>
          <a:p>
            <a:pPr>
              <a:spcBef>
                <a:spcPts val="1200"/>
              </a:spcBef>
              <a:buClr>
                <a:schemeClr val="dk1"/>
              </a:buClr>
              <a:buSzPct val="125000"/>
            </a:pPr>
            <a:endParaRPr lang="en-US" dirty="0">
              <a:latin typeface="Avenir Next LT Pro Light" panose="020B0304020202020204" pitchFamily="34" charset="0"/>
            </a:endParaRPr>
          </a:p>
          <a:p>
            <a:pPr>
              <a:spcBef>
                <a:spcPts val="1200"/>
              </a:spcBef>
              <a:buClr>
                <a:schemeClr val="dk1"/>
              </a:buClr>
              <a:buSzPct val="125000"/>
            </a:pPr>
            <a:r>
              <a:rPr lang="en-US" dirty="0">
                <a:latin typeface="Avenir Next LT Pro Light" panose="020B0304020202020204" pitchFamily="34" charset="0"/>
              </a:rPr>
              <a:t>What’s Common? What’s Exotic?</a:t>
            </a:r>
          </a:p>
          <a:p>
            <a:pPr marL="1028722" lvl="1" indent="-342900">
              <a:spcBef>
                <a:spcPts val="1200"/>
              </a:spcBef>
              <a:buClr>
                <a:schemeClr val="dk1"/>
              </a:buClr>
              <a:buSzPct val="125000"/>
            </a:pPr>
            <a:r>
              <a:rPr lang="en-US" dirty="0">
                <a:latin typeface="Avenir Next LT Pro Light" panose="020B0304020202020204" pitchFamily="34" charset="0"/>
              </a:rPr>
              <a:t>You want to detect and block every technique, but different levels of capabilities exist</a:t>
            </a:r>
          </a:p>
          <a:p>
            <a:pPr marL="1028722" lvl="1" indent="-342900">
              <a:spcBef>
                <a:spcPts val="1200"/>
              </a:spcBef>
              <a:buClr>
                <a:schemeClr val="dk1"/>
              </a:buClr>
              <a:buSzPct val="125000"/>
            </a:pPr>
            <a:r>
              <a:rPr lang="en-US" dirty="0">
                <a:latin typeface="Avenir Next LT Pro Light" panose="020B0304020202020204" pitchFamily="34" charset="0"/>
              </a:rPr>
              <a:t>Certain techniques are dramatically more common, others almost a non-issue</a:t>
            </a:r>
          </a:p>
          <a:p>
            <a:pPr marL="1028722" lvl="1" indent="-342900">
              <a:spcBef>
                <a:spcPts val="1200"/>
              </a:spcBef>
              <a:buClr>
                <a:schemeClr val="dk1"/>
              </a:buClr>
              <a:buSzPct val="125000"/>
            </a:pPr>
            <a:r>
              <a:rPr lang="en-US" dirty="0">
                <a:latin typeface="Avenir Next LT Pro Light" panose="020B0304020202020204" pitchFamily="34" charset="0"/>
              </a:rPr>
              <a:t>You may also want to prioritize certain tactics or actors</a:t>
            </a:r>
          </a:p>
          <a:p>
            <a:pPr marL="1028722" lvl="1" indent="-342900">
              <a:spcBef>
                <a:spcPts val="1200"/>
              </a:spcBef>
              <a:buClr>
                <a:schemeClr val="dk1"/>
              </a:buClr>
              <a:buSzPct val="125000"/>
            </a:pPr>
            <a:r>
              <a:rPr lang="en-US" dirty="0">
                <a:latin typeface="Avenir Next LT Pro Light" panose="020B0304020202020204" pitchFamily="34" charset="0"/>
              </a:rPr>
              <a:t>Alternatively, you may use some basis other than actor</a:t>
            </a:r>
          </a:p>
          <a:p>
            <a:pPr marL="1028722" lvl="1" indent="-342900">
              <a:spcBef>
                <a:spcPts val="1200"/>
              </a:spcBef>
              <a:buClr>
                <a:schemeClr val="dk1"/>
              </a:buClr>
              <a:buSzPct val="125000"/>
            </a:pPr>
            <a:r>
              <a:rPr lang="en-US" dirty="0">
                <a:latin typeface="Avenir Next LT Pro Light" panose="020B0304020202020204" pitchFamily="34" charset="0"/>
              </a:rPr>
              <a:t>This is a repeating process</a:t>
            </a:r>
          </a:p>
          <a:p>
            <a:pPr marL="1028722" lvl="1" indent="-342900">
              <a:spcBef>
                <a:spcPts val="1200"/>
              </a:spcBef>
              <a:buClr>
                <a:schemeClr val="dk1"/>
              </a:buClr>
              <a:buSzPct val="125000"/>
            </a:pPr>
            <a:endParaRPr lang="en-US" dirty="0">
              <a:latin typeface="Avenir Next LT Pro Light" panose="020B0304020202020204" pitchFamily="34" charset="0"/>
            </a:endParaRPr>
          </a:p>
        </p:txBody>
      </p:sp>
      <p:sp>
        <p:nvSpPr>
          <p:cNvPr id="2" name="Rectangle 1">
            <a:extLst>
              <a:ext uri="{FF2B5EF4-FFF2-40B4-BE49-F238E27FC236}">
                <a16:creationId xmlns:a16="http://schemas.microsoft.com/office/drawing/2014/main" id="{2641899C-6CF0-4BC3-B123-9F16F47081F2}"/>
              </a:ext>
            </a:extLst>
          </p:cNvPr>
          <p:cNvSpPr/>
          <p:nvPr/>
        </p:nvSpPr>
        <p:spPr>
          <a:xfrm>
            <a:off x="0" y="927035"/>
            <a:ext cx="2590800" cy="5930965"/>
          </a:xfrm>
          <a:prstGeom prst="rect">
            <a:avLst/>
          </a:prstGeom>
          <a:solidFill>
            <a:srgbClr val="28648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036120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551A29-80ED-42A4-A941-ACFEFFC54AB8}"/>
              </a:ext>
            </a:extLst>
          </p:cNvPr>
          <p:cNvSpPr>
            <a:spLocks noGrp="1"/>
          </p:cNvSpPr>
          <p:nvPr>
            <p:ph type="title"/>
          </p:nvPr>
        </p:nvSpPr>
        <p:spPr>
          <a:xfrm>
            <a:off x="387752" y="154184"/>
            <a:ext cx="8893813" cy="757130"/>
          </a:xfrm>
        </p:spPr>
        <p:txBody>
          <a:bodyPr/>
          <a:lstStyle/>
          <a:p>
            <a:r>
              <a:rPr lang="en-US" sz="4800" dirty="0"/>
              <a:t>Biography: Dr. Allen Badeau</a:t>
            </a:r>
          </a:p>
        </p:txBody>
      </p:sp>
      <p:sp>
        <p:nvSpPr>
          <p:cNvPr id="5" name="Text Placeholder 4">
            <a:extLst>
              <a:ext uri="{FF2B5EF4-FFF2-40B4-BE49-F238E27FC236}">
                <a16:creationId xmlns:a16="http://schemas.microsoft.com/office/drawing/2014/main" id="{BE393181-D107-43B2-8583-542C5E8B89AB}"/>
              </a:ext>
            </a:extLst>
          </p:cNvPr>
          <p:cNvSpPr>
            <a:spLocks noGrp="1"/>
          </p:cNvSpPr>
          <p:nvPr>
            <p:ph type="body" sz="quarter" idx="4294967295"/>
          </p:nvPr>
        </p:nvSpPr>
        <p:spPr>
          <a:xfrm>
            <a:off x="4353514" y="1032777"/>
            <a:ext cx="7638881" cy="5334794"/>
          </a:xfrm>
        </p:spPr>
        <p:txBody>
          <a:bodyPr>
            <a:normAutofit/>
          </a:bodyPr>
          <a:lstStyle/>
          <a:p>
            <a:endParaRPr lang="en-US" sz="1600" dirty="0">
              <a:latin typeface="Avenir Next LT Pro Light" panose="020B0304020202020204" pitchFamily="34" charset="0"/>
            </a:endParaRPr>
          </a:p>
          <a:p>
            <a:r>
              <a:rPr lang="en-US" sz="1600" dirty="0">
                <a:latin typeface="Avenir Next LT Pro Light" panose="020B0304020202020204" pitchFamily="34" charset="0"/>
              </a:rPr>
              <a:t>Dr. Allen Badeau is the Chief Technology Officer for NCI, as well as the director of the NCI Center for Rapid Engagement and AI Technology Exchange (CREATE) Lab. In this role, he leads innovation research and development activities designed to add value to NCI’s customers and their missions, including cutting-edge technologies such as artificial intelligence, cybersecurity, quantum computing, software defined networks, robotics, advanced data analytics, agile DevSecOps and many other areas. Prior to joining NCI, Allen held various leadership roles at </a:t>
            </a:r>
            <a:r>
              <a:rPr lang="en-US" sz="1600" dirty="0" err="1">
                <a:latin typeface="Avenir Next LT Pro Light" panose="020B0304020202020204" pitchFamily="34" charset="0"/>
              </a:rPr>
              <a:t>ASRC</a:t>
            </a:r>
            <a:r>
              <a:rPr lang="en-US" sz="1600" dirty="0">
                <a:latin typeface="Avenir Next LT Pro Light" panose="020B0304020202020204" pitchFamily="34" charset="0"/>
              </a:rPr>
              <a:t> Federal, CSC, Innovative Management &amp; Technology Services and Lockheed Martin. Allen received his bachelor’s in physics, and both his master’s and doctoral degrees in mechanical engineering from West Virginia University and is a certified ethical hacker.</a:t>
            </a:r>
          </a:p>
          <a:p>
            <a:r>
              <a:rPr lang="en-US" sz="1200" dirty="0">
                <a:latin typeface="Avenir Next LT Pro Light" panose="020B0304020202020204" pitchFamily="34" charset="0"/>
              </a:rPr>
              <a:t>With the CREATE Lab, NCI is building next-generation, value-based solutions for its customers utilizing a collaborative, knowledge-sharing environment. Under Allen’s direction, the CREATE ecosystem brings together people, processes, and ideas, as well as software and hardware resources — exploring the strategy and implementation of new and advanced technologies, and redefining how innovation is integrated into our customers’ environment.</a:t>
            </a:r>
          </a:p>
        </p:txBody>
      </p:sp>
      <p:pic>
        <p:nvPicPr>
          <p:cNvPr id="7" name="Picture 6" descr="A person in a suit&#10;&#10;Description automatically generated with low confidence">
            <a:extLst>
              <a:ext uri="{FF2B5EF4-FFF2-40B4-BE49-F238E27FC236}">
                <a16:creationId xmlns:a16="http://schemas.microsoft.com/office/drawing/2014/main" id="{0058FFD8-8AB6-49AA-B840-DB2A456A8B28}"/>
              </a:ext>
            </a:extLst>
          </p:cNvPr>
          <p:cNvPicPr>
            <a:picLocks noChangeAspect="1"/>
          </p:cNvPicPr>
          <p:nvPr/>
        </p:nvPicPr>
        <p:blipFill>
          <a:blip r:embed="rId2"/>
          <a:stretch>
            <a:fillRect/>
          </a:stretch>
        </p:blipFill>
        <p:spPr>
          <a:xfrm>
            <a:off x="259801" y="1089421"/>
            <a:ext cx="4012222" cy="4012222"/>
          </a:xfrm>
          <a:prstGeom prst="rect">
            <a:avLst/>
          </a:prstGeom>
          <a:ln w="3175">
            <a:solidFill>
              <a:schemeClr val="tx1"/>
            </a:solidFill>
          </a:ln>
        </p:spPr>
      </p:pic>
    </p:spTree>
    <p:extLst>
      <p:ext uri="{BB962C8B-B14F-4D97-AF65-F5344CB8AC3E}">
        <p14:creationId xmlns:p14="http://schemas.microsoft.com/office/powerpoint/2010/main" val="13782200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38F6D17B-86A9-453E-AFCD-9132E66955EF}"/>
              </a:ext>
            </a:extLst>
          </p:cNvPr>
          <p:cNvSpPr>
            <a:spLocks noGrp="1"/>
          </p:cNvSpPr>
          <p:nvPr>
            <p:ph type="body" sz="quarter" idx="11"/>
          </p:nvPr>
        </p:nvSpPr>
        <p:spPr>
          <a:xfrm>
            <a:off x="2549944" y="3596985"/>
            <a:ext cx="6700838" cy="480131"/>
          </a:xfrm>
        </p:spPr>
        <p:txBody>
          <a:bodyPr/>
          <a:lstStyle/>
          <a:p>
            <a:pPr marL="0" indent="0" algn="ctr">
              <a:buNone/>
            </a:pPr>
            <a:r>
              <a:rPr lang="en-US" dirty="0">
                <a:latin typeface="Avenir Next LT Pro Light" panose="020B0304020202020204" pitchFamily="34" charset="0"/>
              </a:rPr>
              <a:t>THE EXAMPLE</a:t>
            </a:r>
          </a:p>
        </p:txBody>
      </p:sp>
    </p:spTree>
    <p:extLst>
      <p:ext uri="{BB962C8B-B14F-4D97-AF65-F5344CB8AC3E}">
        <p14:creationId xmlns:p14="http://schemas.microsoft.com/office/powerpoint/2010/main" val="32911218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D50B00F-80BA-ED46-9AA6-3877046623F7}"/>
              </a:ext>
            </a:extLst>
          </p:cNvPr>
          <p:cNvSpPr>
            <a:spLocks noGrp="1"/>
          </p:cNvSpPr>
          <p:nvPr>
            <p:ph type="title"/>
          </p:nvPr>
        </p:nvSpPr>
        <p:spPr>
          <a:xfrm>
            <a:off x="387752" y="154184"/>
            <a:ext cx="10896600" cy="701731"/>
          </a:xfrm>
        </p:spPr>
        <p:txBody>
          <a:bodyPr/>
          <a:lstStyle/>
          <a:p>
            <a:r>
              <a:rPr lang="en-US" dirty="0">
                <a:latin typeface="Avenir Next LT Pro Light" panose="020B0304020202020204" pitchFamily="34" charset="0"/>
              </a:rPr>
              <a:t>Let’s see an actual example</a:t>
            </a:r>
          </a:p>
        </p:txBody>
      </p:sp>
      <p:sp>
        <p:nvSpPr>
          <p:cNvPr id="4" name="Text Placeholder 3">
            <a:extLst>
              <a:ext uri="{FF2B5EF4-FFF2-40B4-BE49-F238E27FC236}">
                <a16:creationId xmlns:a16="http://schemas.microsoft.com/office/drawing/2014/main" id="{4658A2AB-4521-4A4E-866F-150BDDEECA1F}"/>
              </a:ext>
            </a:extLst>
          </p:cNvPr>
          <p:cNvSpPr>
            <a:spLocks noGrp="1"/>
          </p:cNvSpPr>
          <p:nvPr>
            <p:ph type="body" sz="quarter" idx="4294967295"/>
          </p:nvPr>
        </p:nvSpPr>
        <p:spPr>
          <a:xfrm>
            <a:off x="275244" y="1621212"/>
            <a:ext cx="6565747" cy="4702826"/>
          </a:xfrm>
          <a:prstGeom prst="rect">
            <a:avLst/>
          </a:prstGeom>
        </p:spPr>
        <p:txBody>
          <a:bodyPr>
            <a:normAutofit fontScale="85000" lnSpcReduction="20000"/>
          </a:bodyPr>
          <a:lstStyle/>
          <a:p>
            <a:pPr>
              <a:spcBef>
                <a:spcPts val="1200"/>
              </a:spcBef>
              <a:buClr>
                <a:schemeClr val="dk1"/>
              </a:buClr>
              <a:buSzPct val="125000"/>
            </a:pPr>
            <a:r>
              <a:rPr lang="en-US" dirty="0">
                <a:latin typeface="Avenir Next LT Pro Light" panose="020B0304020202020204" pitchFamily="34" charset="0"/>
              </a:rPr>
              <a:t>Example from USG Customers</a:t>
            </a:r>
          </a:p>
          <a:p>
            <a:pPr marL="1028700" lvl="1" indent="-342900">
              <a:spcBef>
                <a:spcPts val="1200"/>
              </a:spcBef>
              <a:buClr>
                <a:schemeClr val="dk1"/>
              </a:buClr>
              <a:buSzPct val="125000"/>
            </a:pPr>
            <a:r>
              <a:rPr lang="en-US" dirty="0">
                <a:latin typeface="Avenir Next LT Pro Light" panose="020B0304020202020204" pitchFamily="34" charset="0"/>
              </a:rPr>
              <a:t>Spear phishing is by far the most common Initial Access vector</a:t>
            </a:r>
          </a:p>
          <a:p>
            <a:pPr marL="1028700" lvl="1" indent="-342900">
              <a:spcBef>
                <a:spcPts val="1200"/>
              </a:spcBef>
              <a:buClr>
                <a:schemeClr val="dk1"/>
              </a:buClr>
              <a:buSzPct val="125000"/>
            </a:pPr>
            <a:r>
              <a:rPr lang="en-US" dirty="0">
                <a:latin typeface="Avenir Next LT Pro Light" panose="020B0304020202020204" pitchFamily="34" charset="0"/>
              </a:rPr>
              <a:t>Spear phishing via attachments is more common than spear phishing via link</a:t>
            </a:r>
          </a:p>
          <a:p>
            <a:pPr marL="1028700" lvl="1" indent="-342900">
              <a:spcBef>
                <a:spcPts val="1200"/>
              </a:spcBef>
              <a:buClr>
                <a:schemeClr val="dk1"/>
              </a:buClr>
              <a:buSzPct val="125000"/>
            </a:pPr>
            <a:r>
              <a:rPr lang="en-US" dirty="0">
                <a:latin typeface="Avenir Next LT Pro Light" panose="020B0304020202020204" pitchFamily="34" charset="0"/>
              </a:rPr>
              <a:t>Drive-by compromises, external remote services, valid accounts all fairly common</a:t>
            </a:r>
          </a:p>
          <a:p>
            <a:pPr marL="1028700" lvl="1" indent="-342900">
              <a:spcBef>
                <a:spcPts val="1200"/>
              </a:spcBef>
              <a:buClr>
                <a:schemeClr val="dk1"/>
              </a:buClr>
              <a:buSzPct val="125000"/>
            </a:pPr>
            <a:r>
              <a:rPr lang="en-US" dirty="0">
                <a:latin typeface="Avenir Next LT Pro Light" panose="020B0304020202020204" pitchFamily="34" charset="0"/>
              </a:rPr>
              <a:t>Hardware additions and hardware supply chain compromises are rarely observed in reporting</a:t>
            </a:r>
          </a:p>
          <a:p>
            <a:pPr marL="1028700" lvl="1" indent="-342900">
              <a:spcBef>
                <a:spcPts val="1200"/>
              </a:spcBef>
              <a:buClr>
                <a:schemeClr val="dk1"/>
              </a:buClr>
              <a:buSzPct val="125000"/>
            </a:pPr>
            <a:r>
              <a:rPr lang="en-US" dirty="0">
                <a:latin typeface="Avenir Next LT Pro Light" panose="020B0304020202020204" pitchFamily="34" charset="0"/>
              </a:rPr>
              <a:t>Software supply chain compromises and trusted relationships are uncommon but increasing in frequency</a:t>
            </a:r>
          </a:p>
          <a:p>
            <a:pPr marL="1028700" lvl="1" indent="-342900">
              <a:spcBef>
                <a:spcPts val="1200"/>
              </a:spcBef>
              <a:buClr>
                <a:schemeClr val="dk1"/>
              </a:buClr>
              <a:buSzPct val="125000"/>
            </a:pPr>
            <a:r>
              <a:rPr lang="en-US" dirty="0">
                <a:latin typeface="Avenir Next LT Pro Light" panose="020B0304020202020204" pitchFamily="34" charset="0"/>
              </a:rPr>
              <a:t>Some techniques may be common, just not among actors we care about</a:t>
            </a:r>
          </a:p>
          <a:p>
            <a:pPr marL="1028700" lvl="1" indent="-342900">
              <a:spcBef>
                <a:spcPts val="1200"/>
              </a:spcBef>
              <a:buClr>
                <a:schemeClr val="dk1"/>
              </a:buClr>
              <a:buSzPct val="125000"/>
            </a:pPr>
            <a:r>
              <a:rPr lang="en-US" dirty="0">
                <a:latin typeface="Avenir Next LT Pro Light" panose="020B0304020202020204" pitchFamily="34" charset="0"/>
              </a:rPr>
              <a:t>Seat belts vs shark repellent</a:t>
            </a:r>
          </a:p>
          <a:p>
            <a:pPr marL="1028722" lvl="1" indent="-342900">
              <a:spcBef>
                <a:spcPts val="1200"/>
              </a:spcBef>
              <a:buClr>
                <a:schemeClr val="dk1"/>
              </a:buClr>
              <a:buSzPct val="125000"/>
            </a:pPr>
            <a:endParaRPr lang="en-US" dirty="0">
              <a:latin typeface="Avenir Next LT Pro Light" panose="020B0304020202020204" pitchFamily="34" charset="0"/>
            </a:endParaRPr>
          </a:p>
        </p:txBody>
      </p:sp>
      <p:pic>
        <p:nvPicPr>
          <p:cNvPr id="7" name="Picture 6">
            <a:extLst>
              <a:ext uri="{FF2B5EF4-FFF2-40B4-BE49-F238E27FC236}">
                <a16:creationId xmlns:a16="http://schemas.microsoft.com/office/drawing/2014/main" id="{FF662968-741F-4B0C-A7CB-1CBE0F575F3A}"/>
              </a:ext>
            </a:extLst>
          </p:cNvPr>
          <p:cNvPicPr>
            <a:picLocks noChangeAspect="1"/>
          </p:cNvPicPr>
          <p:nvPr/>
        </p:nvPicPr>
        <p:blipFill>
          <a:blip r:embed="rId3"/>
          <a:stretch>
            <a:fillRect/>
          </a:stretch>
        </p:blipFill>
        <p:spPr>
          <a:xfrm>
            <a:off x="7279697" y="1621212"/>
            <a:ext cx="4092442" cy="4655728"/>
          </a:xfrm>
          <a:prstGeom prst="rect">
            <a:avLst/>
          </a:prstGeom>
        </p:spPr>
      </p:pic>
    </p:spTree>
    <p:extLst>
      <p:ext uri="{BB962C8B-B14F-4D97-AF65-F5344CB8AC3E}">
        <p14:creationId xmlns:p14="http://schemas.microsoft.com/office/powerpoint/2010/main" val="8523852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D50B00F-80BA-ED46-9AA6-3877046623F7}"/>
              </a:ext>
            </a:extLst>
          </p:cNvPr>
          <p:cNvSpPr>
            <a:spLocks noGrp="1"/>
          </p:cNvSpPr>
          <p:nvPr>
            <p:ph type="title"/>
          </p:nvPr>
        </p:nvSpPr>
        <p:spPr>
          <a:xfrm>
            <a:off x="204872" y="194824"/>
            <a:ext cx="10896600" cy="701731"/>
          </a:xfrm>
        </p:spPr>
        <p:txBody>
          <a:bodyPr/>
          <a:lstStyle/>
          <a:p>
            <a:r>
              <a:rPr lang="en-US" dirty="0">
                <a:latin typeface="Avenir Next LT Pro Light" panose="020B0304020202020204" pitchFamily="34" charset="0"/>
              </a:rPr>
              <a:t>Defense Auditing</a:t>
            </a:r>
          </a:p>
        </p:txBody>
      </p:sp>
      <p:sp>
        <p:nvSpPr>
          <p:cNvPr id="4" name="Text Placeholder 3">
            <a:extLst>
              <a:ext uri="{FF2B5EF4-FFF2-40B4-BE49-F238E27FC236}">
                <a16:creationId xmlns:a16="http://schemas.microsoft.com/office/drawing/2014/main" id="{4658A2AB-4521-4A4E-866F-150BDDEECA1F}"/>
              </a:ext>
            </a:extLst>
          </p:cNvPr>
          <p:cNvSpPr>
            <a:spLocks noGrp="1"/>
          </p:cNvSpPr>
          <p:nvPr>
            <p:ph type="body" sz="quarter" idx="4294967295"/>
          </p:nvPr>
        </p:nvSpPr>
        <p:spPr>
          <a:xfrm>
            <a:off x="1157379" y="1216596"/>
            <a:ext cx="10648541" cy="5361468"/>
          </a:xfrm>
          <a:prstGeom prst="rect">
            <a:avLst/>
          </a:prstGeom>
        </p:spPr>
        <p:txBody>
          <a:bodyPr>
            <a:normAutofit/>
          </a:bodyPr>
          <a:lstStyle/>
          <a:p>
            <a:pPr>
              <a:spcBef>
                <a:spcPts val="1200"/>
              </a:spcBef>
              <a:buClr>
                <a:schemeClr val="dk1"/>
              </a:buClr>
              <a:buSzPct val="125000"/>
            </a:pPr>
            <a:r>
              <a:rPr lang="en-US" sz="2000" dirty="0">
                <a:latin typeface="Avenir Next LT Pro Light" panose="020B0304020202020204" pitchFamily="34" charset="0"/>
              </a:rPr>
              <a:t>Compare ATT&amp;CK to Your Tools</a:t>
            </a:r>
          </a:p>
          <a:p>
            <a:pPr marL="1028700" lvl="1" indent="-342900">
              <a:spcBef>
                <a:spcPts val="1200"/>
              </a:spcBef>
              <a:buClr>
                <a:schemeClr val="dk1"/>
              </a:buClr>
              <a:buSzPct val="125000"/>
            </a:pPr>
            <a:r>
              <a:rPr lang="en-US" sz="1800" dirty="0">
                <a:latin typeface="Avenir Next LT Pro Light" panose="020B0304020202020204" pitchFamily="34" charset="0"/>
              </a:rPr>
              <a:t>~290 techniques in ATT&amp;CK</a:t>
            </a:r>
          </a:p>
          <a:p>
            <a:pPr marL="1028700" lvl="1" indent="-342900">
              <a:spcBef>
                <a:spcPts val="1200"/>
              </a:spcBef>
              <a:buClr>
                <a:schemeClr val="dk1"/>
              </a:buClr>
              <a:buSzPct val="125000"/>
            </a:pPr>
            <a:r>
              <a:rPr lang="en-US" sz="1800" dirty="0">
                <a:latin typeface="Avenir Next LT Pro Light" panose="020B0304020202020204" pitchFamily="34" charset="0"/>
              </a:rPr>
              <a:t>Weed out the techniques that aren’t applicable to your environment</a:t>
            </a:r>
          </a:p>
          <a:p>
            <a:pPr marL="1028700" lvl="1" indent="-342900">
              <a:spcBef>
                <a:spcPts val="1200"/>
              </a:spcBef>
              <a:buClr>
                <a:schemeClr val="dk1"/>
              </a:buClr>
              <a:buSzPct val="125000"/>
            </a:pPr>
            <a:r>
              <a:rPr lang="en-US" sz="1800" dirty="0">
                <a:latin typeface="Avenir Next LT Pro Light" panose="020B0304020202020204" pitchFamily="34" charset="0"/>
              </a:rPr>
              <a:t>Use your threat heatmap to prioritize</a:t>
            </a:r>
          </a:p>
          <a:p>
            <a:pPr>
              <a:spcBef>
                <a:spcPts val="1200"/>
              </a:spcBef>
              <a:buClr>
                <a:schemeClr val="dk1"/>
              </a:buClr>
              <a:buSzPct val="125000"/>
            </a:pPr>
            <a:r>
              <a:rPr lang="en-US" sz="2000" dirty="0">
                <a:latin typeface="Avenir Next LT Pro Light" panose="020B0304020202020204" pitchFamily="34" charset="0"/>
              </a:rPr>
              <a:t>If an Attacker Used This…</a:t>
            </a:r>
          </a:p>
          <a:p>
            <a:pPr marL="1028722" lvl="1" indent="-342900">
              <a:spcBef>
                <a:spcPts val="1200"/>
              </a:spcBef>
              <a:buClr>
                <a:schemeClr val="dk1"/>
              </a:buClr>
              <a:buSzPct val="125000"/>
            </a:pPr>
            <a:r>
              <a:rPr lang="en-US" sz="1800" dirty="0">
                <a:latin typeface="Avenir Next LT Pro Light" panose="020B0304020202020204" pitchFamily="34" charset="0"/>
              </a:rPr>
              <a:t>…would we have it logged?</a:t>
            </a:r>
          </a:p>
          <a:p>
            <a:pPr marL="1028722" lvl="1" indent="-342900">
              <a:spcBef>
                <a:spcPts val="1200"/>
              </a:spcBef>
              <a:buClr>
                <a:schemeClr val="dk1"/>
              </a:buClr>
              <a:buSzPct val="125000"/>
            </a:pPr>
            <a:r>
              <a:rPr lang="en-US" sz="1800" dirty="0">
                <a:latin typeface="Avenir Next LT Pro Light" panose="020B0304020202020204" pitchFamily="34" charset="0"/>
              </a:rPr>
              <a:t>…would a junior SOC analyst catch it at 3 AM on a Saturday night?</a:t>
            </a:r>
          </a:p>
          <a:p>
            <a:pPr marL="1028722" lvl="1" indent="-342900">
              <a:spcBef>
                <a:spcPts val="1200"/>
              </a:spcBef>
              <a:buClr>
                <a:schemeClr val="dk1"/>
              </a:buClr>
              <a:buSzPct val="125000"/>
            </a:pPr>
            <a:r>
              <a:rPr lang="en-US" sz="1800" dirty="0">
                <a:latin typeface="Avenir Next LT Pro Light" panose="020B0304020202020204" pitchFamily="34" charset="0"/>
              </a:rPr>
              <a:t>…would it be successful?</a:t>
            </a:r>
          </a:p>
          <a:p>
            <a:pPr>
              <a:spcBef>
                <a:spcPts val="1200"/>
              </a:spcBef>
              <a:buClr>
                <a:schemeClr val="dk1"/>
              </a:buClr>
              <a:buSzPct val="125000"/>
            </a:pPr>
            <a:r>
              <a:rPr lang="en-US" sz="2000" dirty="0">
                <a:latin typeface="Avenir Next LT Pro Light" panose="020B0304020202020204" pitchFamily="34" charset="0"/>
              </a:rPr>
              <a:t>Gaps Analysis</a:t>
            </a:r>
          </a:p>
          <a:p>
            <a:pPr marL="1028722" lvl="1" indent="-342900">
              <a:spcBef>
                <a:spcPts val="1200"/>
              </a:spcBef>
              <a:buClr>
                <a:schemeClr val="dk1"/>
              </a:buClr>
              <a:buSzPct val="125000"/>
            </a:pPr>
            <a:r>
              <a:rPr lang="en-US" sz="1800" dirty="0">
                <a:latin typeface="Avenir Next LT Pro Light" panose="020B0304020202020204" pitchFamily="34" charset="0"/>
              </a:rPr>
              <a:t>Do you have visibility everywhere you need it?</a:t>
            </a:r>
          </a:p>
          <a:p>
            <a:pPr marL="1028722" lvl="1" indent="-342900">
              <a:spcBef>
                <a:spcPts val="1200"/>
              </a:spcBef>
              <a:buClr>
                <a:schemeClr val="dk1"/>
              </a:buClr>
              <a:buSzPct val="125000"/>
            </a:pPr>
            <a:r>
              <a:rPr lang="en-US" sz="1800" dirty="0">
                <a:latin typeface="Avenir Next LT Pro Light" panose="020B0304020202020204" pitchFamily="34" charset="0"/>
              </a:rPr>
              <a:t>Do you have your fundamentals covered?</a:t>
            </a:r>
          </a:p>
          <a:p>
            <a:pPr marL="1028722" lvl="1" indent="-342900">
              <a:spcBef>
                <a:spcPts val="1200"/>
              </a:spcBef>
              <a:buClr>
                <a:schemeClr val="dk1"/>
              </a:buClr>
              <a:buSzPct val="125000"/>
            </a:pPr>
            <a:r>
              <a:rPr lang="en-US" sz="1800" dirty="0">
                <a:latin typeface="Avenir Next LT Pro Light" panose="020B0304020202020204" pitchFamily="34" charset="0"/>
              </a:rPr>
              <a:t>Compare results to penetration tests</a:t>
            </a:r>
          </a:p>
          <a:p>
            <a:pPr marL="1028722" lvl="1" indent="-342900">
              <a:spcBef>
                <a:spcPts val="1200"/>
              </a:spcBef>
              <a:buClr>
                <a:schemeClr val="dk1"/>
              </a:buClr>
              <a:buSzPct val="125000"/>
            </a:pPr>
            <a:endParaRPr lang="en-US" sz="1800" dirty="0">
              <a:latin typeface="Avenir Next LT Pro Light" panose="020B0304020202020204" pitchFamily="34" charset="0"/>
            </a:endParaRPr>
          </a:p>
          <a:p>
            <a:pPr marL="1028722" lvl="1" indent="-342900">
              <a:spcBef>
                <a:spcPts val="1200"/>
              </a:spcBef>
              <a:buClr>
                <a:schemeClr val="dk1"/>
              </a:buClr>
              <a:buSzPct val="125000"/>
            </a:pPr>
            <a:endParaRPr lang="en-US" sz="1800" dirty="0">
              <a:latin typeface="Avenir Next LT Pro Light" panose="020B0304020202020204" pitchFamily="34" charset="0"/>
            </a:endParaRPr>
          </a:p>
        </p:txBody>
      </p:sp>
    </p:spTree>
    <p:extLst>
      <p:ext uri="{BB962C8B-B14F-4D97-AF65-F5344CB8AC3E}">
        <p14:creationId xmlns:p14="http://schemas.microsoft.com/office/powerpoint/2010/main" val="20498149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FD3C86A-DBBF-40F5-AFEE-DCD3A6D5E1D9}"/>
              </a:ext>
            </a:extLst>
          </p:cNvPr>
          <p:cNvSpPr>
            <a:spLocks noGrp="1"/>
          </p:cNvSpPr>
          <p:nvPr>
            <p:ph type="title"/>
          </p:nvPr>
        </p:nvSpPr>
        <p:spPr>
          <a:xfrm>
            <a:off x="198255" y="162168"/>
            <a:ext cx="9415670" cy="701731"/>
          </a:xfrm>
        </p:spPr>
        <p:txBody>
          <a:bodyPr/>
          <a:lstStyle/>
          <a:p>
            <a:r>
              <a:rPr lang="en-US" dirty="0">
                <a:latin typeface="Avenir Next LT Pro Light" panose="020B0304020202020204" pitchFamily="34" charset="0"/>
              </a:rPr>
              <a:t>Modeling Insider Threats with AI</a:t>
            </a:r>
          </a:p>
        </p:txBody>
      </p:sp>
      <p:sp>
        <p:nvSpPr>
          <p:cNvPr id="4" name="Google Shape;67;p14">
            <a:extLst>
              <a:ext uri="{FF2B5EF4-FFF2-40B4-BE49-F238E27FC236}">
                <a16:creationId xmlns:a16="http://schemas.microsoft.com/office/drawing/2014/main" id="{A5D660FD-F4EF-497A-BBCF-4D86A99B6C85}"/>
              </a:ext>
            </a:extLst>
          </p:cNvPr>
          <p:cNvSpPr txBox="1"/>
          <p:nvPr/>
        </p:nvSpPr>
        <p:spPr>
          <a:xfrm>
            <a:off x="6043202" y="1679579"/>
            <a:ext cx="5905268" cy="1415731"/>
          </a:xfrm>
          <a:prstGeom prst="rect">
            <a:avLst/>
          </a:prstGeom>
          <a:noFill/>
          <a:ln>
            <a:noFill/>
          </a:ln>
        </p:spPr>
        <p:txBody>
          <a:bodyPr spcFirstLastPara="1" wrap="square" lIns="109710" tIns="109710" rIns="109710" bIns="109710" anchor="t" anchorCtr="0">
            <a:noAutofit/>
          </a:bodyPr>
          <a:lstStyle/>
          <a:p>
            <a:pPr>
              <a:buClr>
                <a:schemeClr val="dk1"/>
              </a:buClr>
              <a:buSzPts val="1100"/>
            </a:pPr>
            <a:r>
              <a:rPr lang="en" sz="2300" dirty="0">
                <a:solidFill>
                  <a:schemeClr val="accent1"/>
                </a:solidFill>
                <a:latin typeface="Avenir Next LT Pro Light" panose="020B0304020202020204" pitchFamily="34" charset="0"/>
                <a:ea typeface="Avenir"/>
                <a:cs typeface="Avenir"/>
                <a:sym typeface="Avenir"/>
              </a:rPr>
              <a:t>TAPchat</a:t>
            </a:r>
            <a:endParaRPr sz="2300" dirty="0">
              <a:solidFill>
                <a:schemeClr val="accent1"/>
              </a:solidFill>
              <a:latin typeface="Avenir Next LT Pro Light" panose="020B0304020202020204" pitchFamily="34" charset="0"/>
              <a:ea typeface="Avenir"/>
              <a:cs typeface="Avenir"/>
              <a:sym typeface="Avenir"/>
            </a:endParaRPr>
          </a:p>
          <a:p>
            <a:r>
              <a:rPr lang="en" sz="2000" dirty="0">
                <a:solidFill>
                  <a:schemeClr val="accent1"/>
                </a:solidFill>
                <a:latin typeface="Avenir Next LT Pro Light" panose="020B0304020202020204" pitchFamily="34" charset="0"/>
              </a:rPr>
              <a:t>Ask your persona questions.</a:t>
            </a:r>
            <a:endParaRPr sz="2000" dirty="0">
              <a:solidFill>
                <a:schemeClr val="accent1"/>
              </a:solidFill>
              <a:latin typeface="Avenir Next LT Pro Light" panose="020B0304020202020204" pitchFamily="34" charset="0"/>
            </a:endParaRPr>
          </a:p>
          <a:p>
            <a:r>
              <a:rPr lang="en" sz="1200" dirty="0">
                <a:solidFill>
                  <a:schemeClr val="dk1"/>
                </a:solidFill>
                <a:latin typeface="Avenir Next LT Pro Light" panose="020B0304020202020204" pitchFamily="34" charset="0"/>
              </a:rPr>
              <a:t>Type anything you like and get chat answers.</a:t>
            </a:r>
            <a:endParaRPr sz="1200" dirty="0">
              <a:solidFill>
                <a:schemeClr val="dk1"/>
              </a:solidFill>
              <a:latin typeface="Avenir Next LT Pro Light" panose="020B0304020202020204" pitchFamily="34" charset="0"/>
            </a:endParaRPr>
          </a:p>
          <a:p>
            <a:r>
              <a:rPr lang="en" sz="1200" dirty="0">
                <a:latin typeface="Avenir Next LT Pro Light" panose="020B0304020202020204" pitchFamily="34" charset="0"/>
              </a:rPr>
              <a:t>Or, just click [Ask] (or click into field) to show </a:t>
            </a:r>
            <a:r>
              <a:rPr lang="en" sz="1200" dirty="0">
                <a:solidFill>
                  <a:schemeClr val="dk1"/>
                </a:solidFill>
                <a:latin typeface="Avenir Next LT Pro Light" panose="020B0304020202020204" pitchFamily="34" charset="0"/>
              </a:rPr>
              <a:t>customizable </a:t>
            </a:r>
            <a:r>
              <a:rPr lang="en" sz="1200" dirty="0">
                <a:latin typeface="Avenir Next LT Pro Light" panose="020B0304020202020204" pitchFamily="34" charset="0"/>
              </a:rPr>
              <a:t>pre-selected questions. </a:t>
            </a:r>
            <a:endParaRPr sz="1200" dirty="0">
              <a:latin typeface="Avenir Next LT Pro Light" panose="020B0304020202020204" pitchFamily="34" charset="0"/>
            </a:endParaRPr>
          </a:p>
          <a:p>
            <a:r>
              <a:rPr lang="en" sz="1200" dirty="0">
                <a:latin typeface="Avenir Next LT Pro Light" panose="020B0304020202020204" pitchFamily="34" charset="0"/>
              </a:rPr>
              <a:t>Knowledge, preferences, daily life, occasion profile, etc.</a:t>
            </a:r>
            <a:endParaRPr sz="1200" dirty="0">
              <a:latin typeface="Avenir Next LT Pro Light" panose="020B0304020202020204" pitchFamily="34" charset="0"/>
            </a:endParaRPr>
          </a:p>
        </p:txBody>
      </p:sp>
      <p:grpSp>
        <p:nvGrpSpPr>
          <p:cNvPr id="5" name="Group 4">
            <a:extLst>
              <a:ext uri="{FF2B5EF4-FFF2-40B4-BE49-F238E27FC236}">
                <a16:creationId xmlns:a16="http://schemas.microsoft.com/office/drawing/2014/main" id="{EA699C5C-8C96-40C5-9BDA-96B6435F2AD3}"/>
              </a:ext>
            </a:extLst>
          </p:cNvPr>
          <p:cNvGrpSpPr/>
          <p:nvPr/>
        </p:nvGrpSpPr>
        <p:grpSpPr>
          <a:xfrm>
            <a:off x="806959" y="1218041"/>
            <a:ext cx="4357292" cy="5117156"/>
            <a:chOff x="850800" y="1111569"/>
            <a:chExt cx="4357292" cy="5117156"/>
          </a:xfrm>
        </p:grpSpPr>
        <p:pic>
          <p:nvPicPr>
            <p:cNvPr id="6" name="Google Shape;66;p14">
              <a:hlinkClick r:id="rId2"/>
              <a:extLst>
                <a:ext uri="{FF2B5EF4-FFF2-40B4-BE49-F238E27FC236}">
                  <a16:creationId xmlns:a16="http://schemas.microsoft.com/office/drawing/2014/main" id="{37E80FA5-8872-4C79-88C2-F2223B070EA5}"/>
                </a:ext>
              </a:extLst>
            </p:cNvPr>
            <p:cNvPicPr preferRelativeResize="0"/>
            <p:nvPr/>
          </p:nvPicPr>
          <p:blipFill>
            <a:blip r:embed="rId3">
              <a:alphaModFix/>
            </a:blip>
            <a:stretch>
              <a:fillRect/>
            </a:stretch>
          </p:blipFill>
          <p:spPr>
            <a:xfrm>
              <a:off x="850800" y="1111569"/>
              <a:ext cx="4357292" cy="5117156"/>
            </a:xfrm>
            <a:prstGeom prst="rect">
              <a:avLst/>
            </a:prstGeom>
            <a:noFill/>
            <a:ln>
              <a:noFill/>
            </a:ln>
          </p:spPr>
        </p:pic>
        <p:pic>
          <p:nvPicPr>
            <p:cNvPr id="7" name="Google Shape;68;p14">
              <a:extLst>
                <a:ext uri="{FF2B5EF4-FFF2-40B4-BE49-F238E27FC236}">
                  <a16:creationId xmlns:a16="http://schemas.microsoft.com/office/drawing/2014/main" id="{6BE0B1CE-BEB7-443B-A793-F10783061C00}"/>
                </a:ext>
              </a:extLst>
            </p:cNvPr>
            <p:cNvPicPr preferRelativeResize="0"/>
            <p:nvPr/>
          </p:nvPicPr>
          <p:blipFill rotWithShape="1">
            <a:blip r:embed="rId4">
              <a:alphaModFix/>
            </a:blip>
            <a:srcRect l="921" t="6543" r="2066" b="11043"/>
            <a:stretch/>
          </p:blipFill>
          <p:spPr>
            <a:xfrm>
              <a:off x="4492179" y="1564212"/>
              <a:ext cx="389672" cy="110344"/>
            </a:xfrm>
            <a:prstGeom prst="rect">
              <a:avLst/>
            </a:prstGeom>
            <a:noFill/>
            <a:ln>
              <a:noFill/>
            </a:ln>
          </p:spPr>
        </p:pic>
        <p:sp>
          <p:nvSpPr>
            <p:cNvPr id="8" name="Google Shape;95;p14">
              <a:extLst>
                <a:ext uri="{FF2B5EF4-FFF2-40B4-BE49-F238E27FC236}">
                  <a16:creationId xmlns:a16="http://schemas.microsoft.com/office/drawing/2014/main" id="{FBEC8C26-EB82-4A52-8C74-52CC34C79BFB}"/>
                </a:ext>
              </a:extLst>
            </p:cNvPr>
            <p:cNvSpPr/>
            <p:nvPr/>
          </p:nvSpPr>
          <p:spPr>
            <a:xfrm>
              <a:off x="1804109" y="2198836"/>
              <a:ext cx="2639070" cy="167123"/>
            </a:xfrm>
            <a:prstGeom prst="rect">
              <a:avLst/>
            </a:prstGeom>
            <a:solidFill>
              <a:srgbClr val="FFFFFF"/>
            </a:solidFill>
            <a:ln w="9525" cap="flat" cmpd="sng">
              <a:solidFill>
                <a:srgbClr val="CCCCCC"/>
              </a:solidFill>
              <a:prstDash val="solid"/>
              <a:round/>
              <a:headEnd type="none" w="sm" len="sm"/>
              <a:tailEnd type="none" w="sm" len="sm"/>
            </a:ln>
          </p:spPr>
          <p:txBody>
            <a:bodyPr spcFirstLastPara="1" wrap="square" lIns="109710" tIns="109710" rIns="109710" bIns="109710" anchor="ctr" anchorCtr="0">
              <a:noAutofit/>
            </a:bodyPr>
            <a:lstStyle/>
            <a:p>
              <a:r>
                <a:rPr lang="en" sz="720">
                  <a:solidFill>
                    <a:srgbClr val="D9D9D9"/>
                  </a:solidFill>
                  <a:ea typeface="Droid Sans"/>
                  <a:cs typeface="Droid Sans"/>
                  <a:sym typeface="Droid Sans"/>
                </a:rPr>
                <a:t>Ask the Stan Lee persona</a:t>
              </a:r>
              <a:endParaRPr sz="720">
                <a:solidFill>
                  <a:srgbClr val="D9D9D9"/>
                </a:solidFill>
                <a:ea typeface="Droid Sans"/>
                <a:cs typeface="Droid Sans"/>
                <a:sym typeface="Droid Sans"/>
              </a:endParaRPr>
            </a:p>
          </p:txBody>
        </p:sp>
        <p:sp>
          <p:nvSpPr>
            <p:cNvPr id="9" name="Google Shape;96;p14">
              <a:extLst>
                <a:ext uri="{FF2B5EF4-FFF2-40B4-BE49-F238E27FC236}">
                  <a16:creationId xmlns:a16="http://schemas.microsoft.com/office/drawing/2014/main" id="{B01A2C67-EDE6-4963-9927-15403B3B588A}"/>
                </a:ext>
              </a:extLst>
            </p:cNvPr>
            <p:cNvSpPr/>
            <p:nvPr/>
          </p:nvSpPr>
          <p:spPr>
            <a:xfrm>
              <a:off x="4451290" y="2197412"/>
              <a:ext cx="323532" cy="167123"/>
            </a:xfrm>
            <a:prstGeom prst="snip1Rect">
              <a:avLst>
                <a:gd name="adj" fmla="val 34481"/>
              </a:avLst>
            </a:prstGeom>
            <a:noFill/>
            <a:ln w="9525" cap="flat" cmpd="sng">
              <a:solidFill>
                <a:srgbClr val="FFFFFF"/>
              </a:solidFill>
              <a:prstDash val="solid"/>
              <a:round/>
              <a:headEnd type="none" w="sm" len="sm"/>
              <a:tailEnd type="none" w="sm" len="sm"/>
            </a:ln>
          </p:spPr>
          <p:txBody>
            <a:bodyPr spcFirstLastPara="1" wrap="square" lIns="109710" tIns="109710" rIns="0" bIns="109710" anchor="ctr" anchorCtr="0">
              <a:noAutofit/>
            </a:bodyPr>
            <a:lstStyle/>
            <a:p>
              <a:r>
                <a:rPr lang="en" sz="720">
                  <a:solidFill>
                    <a:srgbClr val="FFFFFF"/>
                  </a:solidFill>
                </a:rPr>
                <a:t>Ask</a:t>
              </a:r>
              <a:endParaRPr sz="720">
                <a:solidFill>
                  <a:srgbClr val="FFFFFF"/>
                </a:solidFill>
              </a:endParaRPr>
            </a:p>
          </p:txBody>
        </p:sp>
        <p:grpSp>
          <p:nvGrpSpPr>
            <p:cNvPr id="10" name="Group 9">
              <a:extLst>
                <a:ext uri="{FF2B5EF4-FFF2-40B4-BE49-F238E27FC236}">
                  <a16:creationId xmlns:a16="http://schemas.microsoft.com/office/drawing/2014/main" id="{03503BDA-570B-4C4A-A7EE-E2B327D21839}"/>
                </a:ext>
              </a:extLst>
            </p:cNvPr>
            <p:cNvGrpSpPr/>
            <p:nvPr/>
          </p:nvGrpSpPr>
          <p:grpSpPr>
            <a:xfrm>
              <a:off x="1056571" y="4530317"/>
              <a:ext cx="3974753" cy="1622008"/>
              <a:chOff x="991216" y="4389587"/>
              <a:chExt cx="4674872" cy="1907711"/>
            </a:xfrm>
          </p:grpSpPr>
          <p:pic>
            <p:nvPicPr>
              <p:cNvPr id="11" name="Google Shape;71;p14">
                <a:extLst>
                  <a:ext uri="{FF2B5EF4-FFF2-40B4-BE49-F238E27FC236}">
                    <a16:creationId xmlns:a16="http://schemas.microsoft.com/office/drawing/2014/main" id="{621A0B6A-628E-4192-A527-A4520BA4369B}"/>
                  </a:ext>
                </a:extLst>
              </p:cNvPr>
              <p:cNvPicPr preferRelativeResize="0"/>
              <p:nvPr/>
            </p:nvPicPr>
            <p:blipFill rotWithShape="1">
              <a:blip r:embed="rId5">
                <a:alphaModFix/>
              </a:blip>
              <a:srcRect l="359" t="29010" r="95970" b="70613"/>
              <a:stretch/>
            </p:blipFill>
            <p:spPr>
              <a:xfrm>
                <a:off x="991218" y="4389587"/>
                <a:ext cx="4674870" cy="507570"/>
              </a:xfrm>
              <a:prstGeom prst="rect">
                <a:avLst/>
              </a:prstGeom>
              <a:noFill/>
              <a:ln>
                <a:noFill/>
              </a:ln>
            </p:spPr>
          </p:pic>
          <p:sp>
            <p:nvSpPr>
              <p:cNvPr id="12" name="Google Shape;72;p14">
                <a:extLst>
                  <a:ext uri="{FF2B5EF4-FFF2-40B4-BE49-F238E27FC236}">
                    <a16:creationId xmlns:a16="http://schemas.microsoft.com/office/drawing/2014/main" id="{69008E60-2528-472C-8751-CB488E02BD44}"/>
                  </a:ext>
                </a:extLst>
              </p:cNvPr>
              <p:cNvSpPr/>
              <p:nvPr/>
            </p:nvSpPr>
            <p:spPr>
              <a:xfrm>
                <a:off x="1082656" y="4411564"/>
                <a:ext cx="4457880" cy="18936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109710" tIns="109710" rIns="109710" bIns="109710" anchor="ctr" anchorCtr="0">
                <a:noAutofit/>
              </a:bodyPr>
              <a:lstStyle/>
              <a:p>
                <a:r>
                  <a:rPr lang="en" sz="840" dirty="0"/>
                  <a:t>              Breakfast, grab-and-go.    Drink coffee.</a:t>
                </a:r>
                <a:endParaRPr sz="840" dirty="0"/>
              </a:p>
            </p:txBody>
          </p:sp>
          <p:pic>
            <p:nvPicPr>
              <p:cNvPr id="13" name="Google Shape;73;p14">
                <a:extLst>
                  <a:ext uri="{FF2B5EF4-FFF2-40B4-BE49-F238E27FC236}">
                    <a16:creationId xmlns:a16="http://schemas.microsoft.com/office/drawing/2014/main" id="{7A748375-CCB6-4FE2-92B3-4D8EAEFA1134}"/>
                  </a:ext>
                </a:extLst>
              </p:cNvPr>
              <p:cNvPicPr preferRelativeResize="0"/>
              <p:nvPr/>
            </p:nvPicPr>
            <p:blipFill>
              <a:blip r:embed="rId6">
                <a:alphaModFix/>
              </a:blip>
              <a:stretch>
                <a:fillRect/>
              </a:stretch>
            </p:blipFill>
            <p:spPr>
              <a:xfrm>
                <a:off x="1183275" y="4425516"/>
                <a:ext cx="160594" cy="141121"/>
              </a:xfrm>
              <a:prstGeom prst="rect">
                <a:avLst/>
              </a:prstGeom>
              <a:noFill/>
              <a:ln>
                <a:noFill/>
              </a:ln>
            </p:spPr>
          </p:pic>
          <p:pic>
            <p:nvPicPr>
              <p:cNvPr id="14" name="Google Shape;74;p14">
                <a:extLst>
                  <a:ext uri="{FF2B5EF4-FFF2-40B4-BE49-F238E27FC236}">
                    <a16:creationId xmlns:a16="http://schemas.microsoft.com/office/drawing/2014/main" id="{078DF1BA-394D-49BE-8982-F031CD6F1E79}"/>
                  </a:ext>
                </a:extLst>
              </p:cNvPr>
              <p:cNvPicPr preferRelativeResize="0"/>
              <p:nvPr/>
            </p:nvPicPr>
            <p:blipFill rotWithShape="1">
              <a:blip r:embed="rId5">
                <a:alphaModFix/>
              </a:blip>
              <a:srcRect l="359" t="29010" r="95970" b="70613"/>
              <a:stretch/>
            </p:blipFill>
            <p:spPr>
              <a:xfrm>
                <a:off x="991216" y="4962486"/>
                <a:ext cx="4674870" cy="1334812"/>
              </a:xfrm>
              <a:prstGeom prst="rect">
                <a:avLst/>
              </a:prstGeom>
              <a:noFill/>
              <a:ln>
                <a:noFill/>
              </a:ln>
            </p:spPr>
          </p:pic>
          <p:sp>
            <p:nvSpPr>
              <p:cNvPr id="15" name="Google Shape;75;p14">
                <a:extLst>
                  <a:ext uri="{FF2B5EF4-FFF2-40B4-BE49-F238E27FC236}">
                    <a16:creationId xmlns:a16="http://schemas.microsoft.com/office/drawing/2014/main" id="{D2474B35-9F06-42DE-8D0C-AB48C5DDBC47}"/>
                  </a:ext>
                </a:extLst>
              </p:cNvPr>
              <p:cNvSpPr/>
              <p:nvPr/>
            </p:nvSpPr>
            <p:spPr>
              <a:xfrm>
                <a:off x="1082656" y="4960204"/>
                <a:ext cx="4457880" cy="18936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109710" tIns="109710" rIns="109710" bIns="109710" anchor="ctr" anchorCtr="0">
                <a:noAutofit/>
              </a:bodyPr>
              <a:lstStyle/>
              <a:p>
                <a:r>
                  <a:rPr lang="en" sz="840" dirty="0"/>
                  <a:t>               Snack, grab-and-go.     Drink smoothie.</a:t>
                </a:r>
                <a:endParaRPr sz="840" dirty="0"/>
              </a:p>
            </p:txBody>
          </p:sp>
          <p:pic>
            <p:nvPicPr>
              <p:cNvPr id="16" name="Google Shape;76;p14">
                <a:extLst>
                  <a:ext uri="{FF2B5EF4-FFF2-40B4-BE49-F238E27FC236}">
                    <a16:creationId xmlns:a16="http://schemas.microsoft.com/office/drawing/2014/main" id="{0F2341C6-3918-4774-9087-E090D5780B08}"/>
                  </a:ext>
                </a:extLst>
              </p:cNvPr>
              <p:cNvPicPr preferRelativeResize="0"/>
              <p:nvPr/>
            </p:nvPicPr>
            <p:blipFill>
              <a:blip r:embed="rId6">
                <a:alphaModFix/>
              </a:blip>
              <a:stretch>
                <a:fillRect/>
              </a:stretch>
            </p:blipFill>
            <p:spPr>
              <a:xfrm>
                <a:off x="1183275" y="4974156"/>
                <a:ext cx="160594" cy="141121"/>
              </a:xfrm>
              <a:prstGeom prst="rect">
                <a:avLst/>
              </a:prstGeom>
              <a:noFill/>
              <a:ln>
                <a:noFill/>
              </a:ln>
            </p:spPr>
          </p:pic>
          <p:sp>
            <p:nvSpPr>
              <p:cNvPr id="17" name="Google Shape;77;p14">
                <a:extLst>
                  <a:ext uri="{FF2B5EF4-FFF2-40B4-BE49-F238E27FC236}">
                    <a16:creationId xmlns:a16="http://schemas.microsoft.com/office/drawing/2014/main" id="{4D3DD7B8-69F2-4242-B229-4E36BDBD0F27}"/>
                  </a:ext>
                </a:extLst>
              </p:cNvPr>
              <p:cNvSpPr/>
              <p:nvPr/>
            </p:nvSpPr>
            <p:spPr>
              <a:xfrm>
                <a:off x="1082656" y="5234524"/>
                <a:ext cx="4457880" cy="18936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109710" tIns="109710" rIns="109710" bIns="109710" anchor="ctr" anchorCtr="0">
                <a:noAutofit/>
              </a:bodyPr>
              <a:lstStyle/>
              <a:p>
                <a:r>
                  <a:rPr lang="en" sz="840"/>
                  <a:t>        Drive to work</a:t>
                </a:r>
                <a:endParaRPr sz="840"/>
              </a:p>
            </p:txBody>
          </p:sp>
          <p:sp>
            <p:nvSpPr>
              <p:cNvPr id="18" name="Google Shape;78;p14">
                <a:extLst>
                  <a:ext uri="{FF2B5EF4-FFF2-40B4-BE49-F238E27FC236}">
                    <a16:creationId xmlns:a16="http://schemas.microsoft.com/office/drawing/2014/main" id="{928BF643-67B5-4214-A69D-4C49DBE59D0A}"/>
                  </a:ext>
                </a:extLst>
              </p:cNvPr>
              <p:cNvSpPr/>
              <p:nvPr/>
            </p:nvSpPr>
            <p:spPr>
              <a:xfrm rot="10800000">
                <a:off x="1425422" y="4449064"/>
                <a:ext cx="108720" cy="106920"/>
              </a:xfrm>
              <a:prstGeom prst="trapezoid">
                <a:avLst>
                  <a:gd name="adj" fmla="val 25000"/>
                </a:avLst>
              </a:prstGeom>
              <a:solidFill>
                <a:schemeClr val="lt2"/>
              </a:solidFill>
              <a:ln w="19050" cap="flat" cmpd="sng">
                <a:solidFill>
                  <a:srgbClr val="000000"/>
                </a:solidFill>
                <a:prstDash val="solid"/>
                <a:round/>
                <a:headEnd type="none" w="sm" len="sm"/>
                <a:tailEnd type="none" w="sm" len="sm"/>
              </a:ln>
            </p:spPr>
            <p:txBody>
              <a:bodyPr spcFirstLastPara="1" wrap="square" lIns="109710" tIns="109710" rIns="109710" bIns="109710" anchor="ctr" anchorCtr="0">
                <a:noAutofit/>
              </a:bodyPr>
              <a:lstStyle/>
              <a:p>
                <a:endParaRPr sz="2160"/>
              </a:p>
            </p:txBody>
          </p:sp>
          <p:sp>
            <p:nvSpPr>
              <p:cNvPr id="19" name="Google Shape;79;p14">
                <a:extLst>
                  <a:ext uri="{FF2B5EF4-FFF2-40B4-BE49-F238E27FC236}">
                    <a16:creationId xmlns:a16="http://schemas.microsoft.com/office/drawing/2014/main" id="{D5D3A88C-4F22-45F5-BB29-340B59EEB80B}"/>
                  </a:ext>
                </a:extLst>
              </p:cNvPr>
              <p:cNvSpPr/>
              <p:nvPr/>
            </p:nvSpPr>
            <p:spPr>
              <a:xfrm rot="10800000">
                <a:off x="1425422" y="4997704"/>
                <a:ext cx="108720" cy="106920"/>
              </a:xfrm>
              <a:prstGeom prst="trapezoid">
                <a:avLst>
                  <a:gd name="adj" fmla="val 25000"/>
                </a:avLst>
              </a:prstGeom>
              <a:solidFill>
                <a:schemeClr val="lt2"/>
              </a:solidFill>
              <a:ln w="19050" cap="flat" cmpd="sng">
                <a:solidFill>
                  <a:srgbClr val="000000"/>
                </a:solidFill>
                <a:prstDash val="solid"/>
                <a:round/>
                <a:headEnd type="none" w="sm" len="sm"/>
                <a:tailEnd type="none" w="sm" len="sm"/>
              </a:ln>
            </p:spPr>
            <p:txBody>
              <a:bodyPr spcFirstLastPara="1" wrap="square" lIns="109710" tIns="109710" rIns="109710" bIns="109710" anchor="ctr" anchorCtr="0">
                <a:noAutofit/>
              </a:bodyPr>
              <a:lstStyle/>
              <a:p>
                <a:endParaRPr sz="2160"/>
              </a:p>
            </p:txBody>
          </p:sp>
          <p:sp>
            <p:nvSpPr>
              <p:cNvPr id="20" name="Google Shape;80;p14">
                <a:extLst>
                  <a:ext uri="{FF2B5EF4-FFF2-40B4-BE49-F238E27FC236}">
                    <a16:creationId xmlns:a16="http://schemas.microsoft.com/office/drawing/2014/main" id="{5261D5C0-F33D-4921-A455-9CFE13C0DDE5}"/>
                  </a:ext>
                </a:extLst>
              </p:cNvPr>
              <p:cNvSpPr/>
              <p:nvPr/>
            </p:nvSpPr>
            <p:spPr>
              <a:xfrm>
                <a:off x="1082656" y="4685884"/>
                <a:ext cx="4457880" cy="18936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109710" tIns="109710" rIns="109710" bIns="109710" anchor="ctr" anchorCtr="0">
                <a:noAutofit/>
              </a:bodyPr>
              <a:lstStyle/>
              <a:p>
                <a:r>
                  <a:rPr lang="en" sz="840"/>
                  <a:t>        Date, romantic, movie</a:t>
                </a:r>
                <a:endParaRPr sz="840"/>
              </a:p>
            </p:txBody>
          </p:sp>
          <p:pic>
            <p:nvPicPr>
              <p:cNvPr id="21" name="Google Shape;81;p14">
                <a:extLst>
                  <a:ext uri="{FF2B5EF4-FFF2-40B4-BE49-F238E27FC236}">
                    <a16:creationId xmlns:a16="http://schemas.microsoft.com/office/drawing/2014/main" id="{76A70687-9E23-4B1A-B6D7-DA309095B8A1}"/>
                  </a:ext>
                </a:extLst>
              </p:cNvPr>
              <p:cNvPicPr preferRelativeResize="0"/>
              <p:nvPr/>
            </p:nvPicPr>
            <p:blipFill>
              <a:blip r:embed="rId7">
                <a:alphaModFix/>
              </a:blip>
              <a:stretch>
                <a:fillRect/>
              </a:stretch>
            </p:blipFill>
            <p:spPr>
              <a:xfrm>
                <a:off x="1183271" y="4690152"/>
                <a:ext cx="160590" cy="180841"/>
              </a:xfrm>
              <a:prstGeom prst="rect">
                <a:avLst/>
              </a:prstGeom>
              <a:noFill/>
              <a:ln>
                <a:noFill/>
              </a:ln>
            </p:spPr>
          </p:pic>
          <p:sp>
            <p:nvSpPr>
              <p:cNvPr id="22" name="Google Shape;82;p14">
                <a:extLst>
                  <a:ext uri="{FF2B5EF4-FFF2-40B4-BE49-F238E27FC236}">
                    <a16:creationId xmlns:a16="http://schemas.microsoft.com/office/drawing/2014/main" id="{D515FCC6-31F4-401C-9085-4AB0FC6BBECA}"/>
                  </a:ext>
                </a:extLst>
              </p:cNvPr>
              <p:cNvSpPr/>
              <p:nvPr/>
            </p:nvSpPr>
            <p:spPr>
              <a:xfrm>
                <a:off x="1082656" y="5508844"/>
                <a:ext cx="4457880" cy="18936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109710" tIns="109710" rIns="109710" bIns="109710" anchor="ctr" anchorCtr="0">
                <a:noAutofit/>
              </a:bodyPr>
              <a:lstStyle/>
              <a:p>
                <a:r>
                  <a:rPr lang="en" sz="840"/>
                  <a:t>                        Work meeting.       Snack, sit down.      Drink soda.</a:t>
                </a:r>
                <a:endParaRPr sz="840"/>
              </a:p>
            </p:txBody>
          </p:sp>
          <p:sp>
            <p:nvSpPr>
              <p:cNvPr id="23" name="Google Shape;83;p14">
                <a:extLst>
                  <a:ext uri="{FF2B5EF4-FFF2-40B4-BE49-F238E27FC236}">
                    <a16:creationId xmlns:a16="http://schemas.microsoft.com/office/drawing/2014/main" id="{1B8C412F-C74B-460B-B235-A4899DD9CDC6}"/>
                  </a:ext>
                </a:extLst>
              </p:cNvPr>
              <p:cNvSpPr/>
              <p:nvPr/>
            </p:nvSpPr>
            <p:spPr>
              <a:xfrm>
                <a:off x="1082656" y="5783164"/>
                <a:ext cx="4457880" cy="18936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109710" tIns="109710" rIns="109710" bIns="109710" anchor="ctr" anchorCtr="0">
                <a:noAutofit/>
              </a:bodyPr>
              <a:lstStyle/>
              <a:p>
                <a:r>
                  <a:rPr lang="en" sz="840" dirty="0"/>
                  <a:t>                 Gathering, at a home, indoors, celebration.    Drink cocktail.</a:t>
                </a:r>
                <a:endParaRPr sz="840" dirty="0"/>
              </a:p>
            </p:txBody>
          </p:sp>
          <p:sp>
            <p:nvSpPr>
              <p:cNvPr id="24" name="Google Shape;84;p14">
                <a:extLst>
                  <a:ext uri="{FF2B5EF4-FFF2-40B4-BE49-F238E27FC236}">
                    <a16:creationId xmlns:a16="http://schemas.microsoft.com/office/drawing/2014/main" id="{617E6AA7-4D63-4FF9-9864-308132101107}"/>
                  </a:ext>
                </a:extLst>
              </p:cNvPr>
              <p:cNvSpPr/>
              <p:nvPr/>
            </p:nvSpPr>
            <p:spPr>
              <a:xfrm>
                <a:off x="1082656" y="6057484"/>
                <a:ext cx="4457880" cy="18936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109710" tIns="109710" rIns="109710" bIns="109710" anchor="ctr" anchorCtr="0">
                <a:noAutofit/>
              </a:bodyPr>
              <a:lstStyle/>
              <a:p>
                <a:r>
                  <a:rPr lang="en" sz="840"/>
                  <a:t>        Drive home</a:t>
                </a:r>
                <a:endParaRPr sz="840"/>
              </a:p>
            </p:txBody>
          </p:sp>
          <p:pic>
            <p:nvPicPr>
              <p:cNvPr id="25" name="Google Shape;85;p14">
                <a:extLst>
                  <a:ext uri="{FF2B5EF4-FFF2-40B4-BE49-F238E27FC236}">
                    <a16:creationId xmlns:a16="http://schemas.microsoft.com/office/drawing/2014/main" id="{3E41EBEE-7446-4065-9839-C0AE04585B2C}"/>
                  </a:ext>
                </a:extLst>
              </p:cNvPr>
              <p:cNvPicPr preferRelativeResize="0"/>
              <p:nvPr/>
            </p:nvPicPr>
            <p:blipFill>
              <a:blip r:embed="rId8">
                <a:alphaModFix/>
              </a:blip>
              <a:stretch>
                <a:fillRect/>
              </a:stretch>
            </p:blipFill>
            <p:spPr>
              <a:xfrm>
                <a:off x="1183276" y="5226048"/>
                <a:ext cx="160589" cy="160589"/>
              </a:xfrm>
              <a:prstGeom prst="rect">
                <a:avLst/>
              </a:prstGeom>
              <a:noFill/>
              <a:ln>
                <a:noFill/>
              </a:ln>
            </p:spPr>
          </p:pic>
          <p:pic>
            <p:nvPicPr>
              <p:cNvPr id="26" name="Google Shape;86;p14">
                <a:extLst>
                  <a:ext uri="{FF2B5EF4-FFF2-40B4-BE49-F238E27FC236}">
                    <a16:creationId xmlns:a16="http://schemas.microsoft.com/office/drawing/2014/main" id="{A9B76B15-173E-4E7F-B358-A81129694B8D}"/>
                  </a:ext>
                </a:extLst>
              </p:cNvPr>
              <p:cNvPicPr preferRelativeResize="0"/>
              <p:nvPr/>
            </p:nvPicPr>
            <p:blipFill>
              <a:blip r:embed="rId6">
                <a:alphaModFix/>
              </a:blip>
              <a:stretch>
                <a:fillRect/>
              </a:stretch>
            </p:blipFill>
            <p:spPr>
              <a:xfrm>
                <a:off x="1474740" y="5522796"/>
                <a:ext cx="160594" cy="141121"/>
              </a:xfrm>
              <a:prstGeom prst="rect">
                <a:avLst/>
              </a:prstGeom>
              <a:noFill/>
              <a:ln>
                <a:noFill/>
              </a:ln>
            </p:spPr>
          </p:pic>
          <p:sp>
            <p:nvSpPr>
              <p:cNvPr id="27" name="Google Shape;87;p14">
                <a:extLst>
                  <a:ext uri="{FF2B5EF4-FFF2-40B4-BE49-F238E27FC236}">
                    <a16:creationId xmlns:a16="http://schemas.microsoft.com/office/drawing/2014/main" id="{A4CDBF1F-49FF-478F-90A9-18DC0483F331}"/>
                  </a:ext>
                </a:extLst>
              </p:cNvPr>
              <p:cNvSpPr/>
              <p:nvPr/>
            </p:nvSpPr>
            <p:spPr>
              <a:xfrm rot="10800000">
                <a:off x="1699742" y="5546344"/>
                <a:ext cx="108720" cy="106920"/>
              </a:xfrm>
              <a:prstGeom prst="trapezoid">
                <a:avLst>
                  <a:gd name="adj" fmla="val 25000"/>
                </a:avLst>
              </a:prstGeom>
              <a:solidFill>
                <a:schemeClr val="lt2"/>
              </a:solidFill>
              <a:ln w="19050" cap="flat" cmpd="sng">
                <a:solidFill>
                  <a:srgbClr val="000000"/>
                </a:solidFill>
                <a:prstDash val="solid"/>
                <a:round/>
                <a:headEnd type="none" w="sm" len="sm"/>
                <a:tailEnd type="none" w="sm" len="sm"/>
              </a:ln>
            </p:spPr>
            <p:txBody>
              <a:bodyPr spcFirstLastPara="1" wrap="square" lIns="109710" tIns="109710" rIns="109710" bIns="109710" anchor="ctr" anchorCtr="0">
                <a:noAutofit/>
              </a:bodyPr>
              <a:lstStyle/>
              <a:p>
                <a:endParaRPr sz="2160"/>
              </a:p>
            </p:txBody>
          </p:sp>
          <p:pic>
            <p:nvPicPr>
              <p:cNvPr id="28" name="Google Shape;88;p14">
                <a:extLst>
                  <a:ext uri="{FF2B5EF4-FFF2-40B4-BE49-F238E27FC236}">
                    <a16:creationId xmlns:a16="http://schemas.microsoft.com/office/drawing/2014/main" id="{593C92F2-2ABC-4AE4-8EFF-D6DD1339FCEA}"/>
                  </a:ext>
                </a:extLst>
              </p:cNvPr>
              <p:cNvPicPr preferRelativeResize="0"/>
              <p:nvPr/>
            </p:nvPicPr>
            <p:blipFill>
              <a:blip r:embed="rId9">
                <a:alphaModFix/>
              </a:blip>
              <a:stretch>
                <a:fillRect/>
              </a:stretch>
            </p:blipFill>
            <p:spPr>
              <a:xfrm>
                <a:off x="1140016" y="5537644"/>
                <a:ext cx="282240" cy="141120"/>
              </a:xfrm>
              <a:prstGeom prst="rect">
                <a:avLst/>
              </a:prstGeom>
              <a:noFill/>
              <a:ln>
                <a:noFill/>
              </a:ln>
            </p:spPr>
          </p:pic>
          <p:pic>
            <p:nvPicPr>
              <p:cNvPr id="29" name="Google Shape;89;p14">
                <a:extLst>
                  <a:ext uri="{FF2B5EF4-FFF2-40B4-BE49-F238E27FC236}">
                    <a16:creationId xmlns:a16="http://schemas.microsoft.com/office/drawing/2014/main" id="{C65379D7-DE0F-4DC4-8656-3AEB4F19847D}"/>
                  </a:ext>
                </a:extLst>
              </p:cNvPr>
              <p:cNvPicPr preferRelativeResize="0"/>
              <p:nvPr/>
            </p:nvPicPr>
            <p:blipFill rotWithShape="1">
              <a:blip r:embed="rId10">
                <a:alphaModFix/>
              </a:blip>
              <a:srcRect t="28873" r="64513" b="47145"/>
              <a:stretch/>
            </p:blipFill>
            <p:spPr>
              <a:xfrm>
                <a:off x="1127316" y="5801164"/>
                <a:ext cx="237582" cy="160560"/>
              </a:xfrm>
              <a:prstGeom prst="rect">
                <a:avLst/>
              </a:prstGeom>
              <a:noFill/>
              <a:ln>
                <a:noFill/>
              </a:ln>
            </p:spPr>
          </p:pic>
          <p:sp>
            <p:nvSpPr>
              <p:cNvPr id="30" name="Google Shape;90;p14">
                <a:extLst>
                  <a:ext uri="{FF2B5EF4-FFF2-40B4-BE49-F238E27FC236}">
                    <a16:creationId xmlns:a16="http://schemas.microsoft.com/office/drawing/2014/main" id="{16E3BD3C-F724-41B0-8882-DAACEE99E6CB}"/>
                  </a:ext>
                </a:extLst>
              </p:cNvPr>
              <p:cNvSpPr/>
              <p:nvPr/>
            </p:nvSpPr>
            <p:spPr>
              <a:xfrm rot="10800000">
                <a:off x="1468283" y="5820664"/>
                <a:ext cx="108720" cy="106920"/>
              </a:xfrm>
              <a:prstGeom prst="trapezoid">
                <a:avLst>
                  <a:gd name="adj" fmla="val 25000"/>
                </a:avLst>
              </a:prstGeom>
              <a:solidFill>
                <a:schemeClr val="lt2"/>
              </a:solidFill>
              <a:ln w="19050" cap="flat" cmpd="sng">
                <a:solidFill>
                  <a:srgbClr val="000000"/>
                </a:solidFill>
                <a:prstDash val="solid"/>
                <a:round/>
                <a:headEnd type="none" w="sm" len="sm"/>
                <a:tailEnd type="none" w="sm" len="sm"/>
              </a:ln>
            </p:spPr>
            <p:txBody>
              <a:bodyPr spcFirstLastPara="1" wrap="square" lIns="109710" tIns="109710" rIns="109710" bIns="109710" anchor="ctr" anchorCtr="0">
                <a:noAutofit/>
              </a:bodyPr>
              <a:lstStyle/>
              <a:p>
                <a:endParaRPr sz="2160"/>
              </a:p>
            </p:txBody>
          </p:sp>
          <p:pic>
            <p:nvPicPr>
              <p:cNvPr id="31" name="Google Shape;91;p14">
                <a:extLst>
                  <a:ext uri="{FF2B5EF4-FFF2-40B4-BE49-F238E27FC236}">
                    <a16:creationId xmlns:a16="http://schemas.microsoft.com/office/drawing/2014/main" id="{9C71032E-0BB2-464F-AA09-E85CF353F60E}"/>
                  </a:ext>
                </a:extLst>
              </p:cNvPr>
              <p:cNvPicPr preferRelativeResize="0"/>
              <p:nvPr/>
            </p:nvPicPr>
            <p:blipFill>
              <a:blip r:embed="rId8">
                <a:alphaModFix/>
              </a:blip>
              <a:stretch>
                <a:fillRect/>
              </a:stretch>
            </p:blipFill>
            <p:spPr>
              <a:xfrm>
                <a:off x="1183276" y="6049008"/>
                <a:ext cx="160589" cy="160589"/>
              </a:xfrm>
              <a:prstGeom prst="rect">
                <a:avLst/>
              </a:prstGeom>
              <a:noFill/>
              <a:ln>
                <a:noFill/>
              </a:ln>
            </p:spPr>
          </p:pic>
          <p:sp>
            <p:nvSpPr>
              <p:cNvPr id="32" name="Google Shape;97;p14">
                <a:extLst>
                  <a:ext uri="{FF2B5EF4-FFF2-40B4-BE49-F238E27FC236}">
                    <a16:creationId xmlns:a16="http://schemas.microsoft.com/office/drawing/2014/main" id="{528E23BB-D2F4-4CC3-B84B-D5E08442CC41}"/>
                  </a:ext>
                </a:extLst>
              </p:cNvPr>
              <p:cNvSpPr/>
              <p:nvPr/>
            </p:nvSpPr>
            <p:spPr>
              <a:xfrm>
                <a:off x="4260196" y="4414383"/>
                <a:ext cx="1219680" cy="160560"/>
              </a:xfrm>
              <a:prstGeom prst="rect">
                <a:avLst/>
              </a:prstGeom>
              <a:noFill/>
              <a:ln>
                <a:noFill/>
              </a:ln>
            </p:spPr>
            <p:txBody>
              <a:bodyPr spcFirstLastPara="1" wrap="square" lIns="0" tIns="109710" rIns="0" bIns="109710" anchor="ctr" anchorCtr="0">
                <a:noAutofit/>
              </a:bodyPr>
              <a:lstStyle/>
              <a:p>
                <a:pPr algn="r"/>
                <a:r>
                  <a:rPr lang="en" sz="840"/>
                  <a:t>early-morning</a:t>
                </a:r>
                <a:endParaRPr sz="840"/>
              </a:p>
            </p:txBody>
          </p:sp>
          <p:sp>
            <p:nvSpPr>
              <p:cNvPr id="33" name="Google Shape;98;p14">
                <a:extLst>
                  <a:ext uri="{FF2B5EF4-FFF2-40B4-BE49-F238E27FC236}">
                    <a16:creationId xmlns:a16="http://schemas.microsoft.com/office/drawing/2014/main" id="{7E2191F5-E17E-49C3-9A2E-019AC2673E6E}"/>
                  </a:ext>
                </a:extLst>
              </p:cNvPr>
              <p:cNvSpPr/>
              <p:nvPr/>
            </p:nvSpPr>
            <p:spPr>
              <a:xfrm>
                <a:off x="4260196" y="4688703"/>
                <a:ext cx="1219680" cy="160560"/>
              </a:xfrm>
              <a:prstGeom prst="rect">
                <a:avLst/>
              </a:prstGeom>
              <a:noFill/>
              <a:ln>
                <a:noFill/>
              </a:ln>
            </p:spPr>
            <p:txBody>
              <a:bodyPr spcFirstLastPara="1" wrap="square" lIns="0" tIns="109710" rIns="0" bIns="109710" anchor="ctr" anchorCtr="0">
                <a:noAutofit/>
              </a:bodyPr>
              <a:lstStyle/>
              <a:p>
                <a:pPr algn="r"/>
                <a:r>
                  <a:rPr lang="en" sz="840"/>
                  <a:t>mid-morning</a:t>
                </a:r>
                <a:endParaRPr sz="840"/>
              </a:p>
            </p:txBody>
          </p:sp>
          <p:sp>
            <p:nvSpPr>
              <p:cNvPr id="34" name="Google Shape;99;p14">
                <a:extLst>
                  <a:ext uri="{FF2B5EF4-FFF2-40B4-BE49-F238E27FC236}">
                    <a16:creationId xmlns:a16="http://schemas.microsoft.com/office/drawing/2014/main" id="{E3668C66-1210-48DE-B735-9A6D30F20157}"/>
                  </a:ext>
                </a:extLst>
              </p:cNvPr>
              <p:cNvSpPr/>
              <p:nvPr/>
            </p:nvSpPr>
            <p:spPr>
              <a:xfrm>
                <a:off x="4260196" y="4963023"/>
                <a:ext cx="1219680" cy="160560"/>
              </a:xfrm>
              <a:prstGeom prst="rect">
                <a:avLst/>
              </a:prstGeom>
              <a:noFill/>
              <a:ln>
                <a:noFill/>
              </a:ln>
            </p:spPr>
            <p:txBody>
              <a:bodyPr spcFirstLastPara="1" wrap="square" lIns="0" tIns="109710" rIns="0" bIns="109710" anchor="ctr" anchorCtr="0">
                <a:noAutofit/>
              </a:bodyPr>
              <a:lstStyle/>
              <a:p>
                <a:pPr algn="r"/>
                <a:r>
                  <a:rPr lang="en" sz="840"/>
                  <a:t>mid-afternoon </a:t>
                </a:r>
                <a:endParaRPr sz="840"/>
              </a:p>
            </p:txBody>
          </p:sp>
          <p:grpSp>
            <p:nvGrpSpPr>
              <p:cNvPr id="35" name="Google Shape;100;p14">
                <a:extLst>
                  <a:ext uri="{FF2B5EF4-FFF2-40B4-BE49-F238E27FC236}">
                    <a16:creationId xmlns:a16="http://schemas.microsoft.com/office/drawing/2014/main" id="{541C7654-AFE0-4E83-A351-717BC3F252CD}"/>
                  </a:ext>
                </a:extLst>
              </p:cNvPr>
              <p:cNvGrpSpPr/>
              <p:nvPr/>
            </p:nvGrpSpPr>
            <p:grpSpPr>
              <a:xfrm>
                <a:off x="4666180" y="4434398"/>
                <a:ext cx="130786" cy="140480"/>
                <a:chOff x="8091725" y="2088425"/>
                <a:chExt cx="684600" cy="684600"/>
              </a:xfrm>
            </p:grpSpPr>
            <p:sp>
              <p:nvSpPr>
                <p:cNvPr id="58" name="Google Shape;101;p14">
                  <a:extLst>
                    <a:ext uri="{FF2B5EF4-FFF2-40B4-BE49-F238E27FC236}">
                      <a16:creationId xmlns:a16="http://schemas.microsoft.com/office/drawing/2014/main" id="{D6723D34-BA2F-4C49-BEAA-D69BB2A802B9}"/>
                    </a:ext>
                  </a:extLst>
                </p:cNvPr>
                <p:cNvSpPr/>
                <p:nvPr/>
              </p:nvSpPr>
              <p:spPr>
                <a:xfrm>
                  <a:off x="8091725" y="2088425"/>
                  <a:ext cx="684600" cy="6846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109710" tIns="109710" rIns="109710" bIns="109710" anchor="ctr" anchorCtr="0">
                  <a:noAutofit/>
                </a:bodyPr>
                <a:lstStyle/>
                <a:p>
                  <a:endParaRPr sz="2160"/>
                </a:p>
              </p:txBody>
            </p:sp>
            <p:cxnSp>
              <p:nvCxnSpPr>
                <p:cNvPr id="59" name="Google Shape;102;p14">
                  <a:extLst>
                    <a:ext uri="{FF2B5EF4-FFF2-40B4-BE49-F238E27FC236}">
                      <a16:creationId xmlns:a16="http://schemas.microsoft.com/office/drawing/2014/main" id="{E26AA012-9378-4826-95B0-49955213C814}"/>
                    </a:ext>
                  </a:extLst>
                </p:cNvPr>
                <p:cNvCxnSpPr>
                  <a:stCxn id="58" idx="4"/>
                </p:cNvCxnSpPr>
                <p:nvPr/>
              </p:nvCxnSpPr>
              <p:spPr>
                <a:xfrm rot="10800000">
                  <a:off x="8432225" y="2422025"/>
                  <a:ext cx="1800" cy="351000"/>
                </a:xfrm>
                <a:prstGeom prst="straightConnector1">
                  <a:avLst/>
                </a:prstGeom>
                <a:noFill/>
                <a:ln w="19050" cap="flat" cmpd="sng">
                  <a:solidFill>
                    <a:schemeClr val="dk2"/>
                  </a:solidFill>
                  <a:prstDash val="solid"/>
                  <a:round/>
                  <a:headEnd type="none" w="med" len="med"/>
                  <a:tailEnd type="none" w="med" len="med"/>
                </a:ln>
              </p:spPr>
            </p:cxnSp>
          </p:grpSp>
          <p:grpSp>
            <p:nvGrpSpPr>
              <p:cNvPr id="36" name="Google Shape;103;p14">
                <a:extLst>
                  <a:ext uri="{FF2B5EF4-FFF2-40B4-BE49-F238E27FC236}">
                    <a16:creationId xmlns:a16="http://schemas.microsoft.com/office/drawing/2014/main" id="{48EA37E7-9D88-4A97-847C-7D7192FEF464}"/>
                  </a:ext>
                </a:extLst>
              </p:cNvPr>
              <p:cNvGrpSpPr/>
              <p:nvPr/>
            </p:nvGrpSpPr>
            <p:grpSpPr>
              <a:xfrm>
                <a:off x="4666180" y="4708718"/>
                <a:ext cx="130786" cy="140480"/>
                <a:chOff x="8091725" y="2088425"/>
                <a:chExt cx="684600" cy="684600"/>
              </a:xfrm>
            </p:grpSpPr>
            <p:sp>
              <p:nvSpPr>
                <p:cNvPr id="56" name="Google Shape;104;p14">
                  <a:extLst>
                    <a:ext uri="{FF2B5EF4-FFF2-40B4-BE49-F238E27FC236}">
                      <a16:creationId xmlns:a16="http://schemas.microsoft.com/office/drawing/2014/main" id="{7AABC134-08E2-402D-BA70-B8C911E4B400}"/>
                    </a:ext>
                  </a:extLst>
                </p:cNvPr>
                <p:cNvSpPr/>
                <p:nvPr/>
              </p:nvSpPr>
              <p:spPr>
                <a:xfrm>
                  <a:off x="8091725" y="2088425"/>
                  <a:ext cx="684600" cy="6846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109710" tIns="109710" rIns="109710" bIns="109710" anchor="ctr" anchorCtr="0">
                  <a:noAutofit/>
                </a:bodyPr>
                <a:lstStyle/>
                <a:p>
                  <a:endParaRPr sz="2160"/>
                </a:p>
              </p:txBody>
            </p:sp>
            <p:cxnSp>
              <p:nvCxnSpPr>
                <p:cNvPr id="57" name="Google Shape;105;p14">
                  <a:extLst>
                    <a:ext uri="{FF2B5EF4-FFF2-40B4-BE49-F238E27FC236}">
                      <a16:creationId xmlns:a16="http://schemas.microsoft.com/office/drawing/2014/main" id="{378D111D-52C1-454B-80A5-8F3B56AAD168}"/>
                    </a:ext>
                  </a:extLst>
                </p:cNvPr>
                <p:cNvCxnSpPr>
                  <a:stCxn id="56" idx="2"/>
                </p:cNvCxnSpPr>
                <p:nvPr/>
              </p:nvCxnSpPr>
              <p:spPr>
                <a:xfrm rot="10800000" flipH="1">
                  <a:off x="8091725" y="2422025"/>
                  <a:ext cx="341100" cy="8700"/>
                </a:xfrm>
                <a:prstGeom prst="straightConnector1">
                  <a:avLst/>
                </a:prstGeom>
                <a:noFill/>
                <a:ln w="19050" cap="flat" cmpd="sng">
                  <a:solidFill>
                    <a:schemeClr val="dk2"/>
                  </a:solidFill>
                  <a:prstDash val="solid"/>
                  <a:round/>
                  <a:headEnd type="none" w="med" len="med"/>
                  <a:tailEnd type="none" w="med" len="med"/>
                </a:ln>
              </p:spPr>
            </p:cxnSp>
          </p:grpSp>
          <p:grpSp>
            <p:nvGrpSpPr>
              <p:cNvPr id="37" name="Google Shape;106;p14">
                <a:extLst>
                  <a:ext uri="{FF2B5EF4-FFF2-40B4-BE49-F238E27FC236}">
                    <a16:creationId xmlns:a16="http://schemas.microsoft.com/office/drawing/2014/main" id="{95BC7228-4932-4707-8539-873FF31F2BA6}"/>
                  </a:ext>
                </a:extLst>
              </p:cNvPr>
              <p:cNvGrpSpPr/>
              <p:nvPr/>
            </p:nvGrpSpPr>
            <p:grpSpPr>
              <a:xfrm>
                <a:off x="4666180" y="4983038"/>
                <a:ext cx="130786" cy="140480"/>
                <a:chOff x="8091725" y="2088425"/>
                <a:chExt cx="684600" cy="684600"/>
              </a:xfrm>
            </p:grpSpPr>
            <p:sp>
              <p:nvSpPr>
                <p:cNvPr id="54" name="Google Shape;107;p14">
                  <a:extLst>
                    <a:ext uri="{FF2B5EF4-FFF2-40B4-BE49-F238E27FC236}">
                      <a16:creationId xmlns:a16="http://schemas.microsoft.com/office/drawing/2014/main" id="{89FEF6DC-82DB-4A73-A62D-9F521F94A9F7}"/>
                    </a:ext>
                  </a:extLst>
                </p:cNvPr>
                <p:cNvSpPr/>
                <p:nvPr/>
              </p:nvSpPr>
              <p:spPr>
                <a:xfrm>
                  <a:off x="8091725" y="2088425"/>
                  <a:ext cx="684600" cy="6846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109710" tIns="109710" rIns="109710" bIns="109710" anchor="ctr" anchorCtr="0">
                  <a:noAutofit/>
                </a:bodyPr>
                <a:lstStyle/>
                <a:p>
                  <a:endParaRPr sz="2160"/>
                </a:p>
              </p:txBody>
            </p:sp>
            <p:cxnSp>
              <p:nvCxnSpPr>
                <p:cNvPr id="55" name="Google Shape;108;p14">
                  <a:extLst>
                    <a:ext uri="{FF2B5EF4-FFF2-40B4-BE49-F238E27FC236}">
                      <a16:creationId xmlns:a16="http://schemas.microsoft.com/office/drawing/2014/main" id="{1B91DF0A-5568-4DD1-8B98-E35DFEAF7885}"/>
                    </a:ext>
                  </a:extLst>
                </p:cNvPr>
                <p:cNvCxnSpPr>
                  <a:stCxn id="54" idx="6"/>
                </p:cNvCxnSpPr>
                <p:nvPr/>
              </p:nvCxnSpPr>
              <p:spPr>
                <a:xfrm rot="10800000">
                  <a:off x="8431625" y="2422025"/>
                  <a:ext cx="344700" cy="8700"/>
                </a:xfrm>
                <a:prstGeom prst="straightConnector1">
                  <a:avLst/>
                </a:prstGeom>
                <a:noFill/>
                <a:ln w="19050" cap="flat" cmpd="sng">
                  <a:solidFill>
                    <a:schemeClr val="dk2"/>
                  </a:solidFill>
                  <a:prstDash val="solid"/>
                  <a:round/>
                  <a:headEnd type="none" w="med" len="med"/>
                  <a:tailEnd type="none" w="med" len="med"/>
                </a:ln>
              </p:spPr>
            </p:cxnSp>
          </p:grpSp>
          <p:sp>
            <p:nvSpPr>
              <p:cNvPr id="38" name="Google Shape;109;p14">
                <a:extLst>
                  <a:ext uri="{FF2B5EF4-FFF2-40B4-BE49-F238E27FC236}">
                    <a16:creationId xmlns:a16="http://schemas.microsoft.com/office/drawing/2014/main" id="{A3BCB7FC-8E6E-477D-BBF0-8E4A23A0E00E}"/>
                  </a:ext>
                </a:extLst>
              </p:cNvPr>
              <p:cNvSpPr/>
              <p:nvPr/>
            </p:nvSpPr>
            <p:spPr>
              <a:xfrm>
                <a:off x="4260196" y="5511663"/>
                <a:ext cx="1219680" cy="160560"/>
              </a:xfrm>
              <a:prstGeom prst="rect">
                <a:avLst/>
              </a:prstGeom>
              <a:noFill/>
              <a:ln>
                <a:noFill/>
              </a:ln>
            </p:spPr>
            <p:txBody>
              <a:bodyPr spcFirstLastPara="1" wrap="square" lIns="0" tIns="109710" rIns="0" bIns="109710" anchor="ctr" anchorCtr="0">
                <a:noAutofit/>
              </a:bodyPr>
              <a:lstStyle/>
              <a:p>
                <a:pPr algn="r"/>
                <a:r>
                  <a:rPr lang="en" sz="840"/>
                  <a:t>late-afternoon </a:t>
                </a:r>
                <a:endParaRPr sz="840"/>
              </a:p>
            </p:txBody>
          </p:sp>
          <p:grpSp>
            <p:nvGrpSpPr>
              <p:cNvPr id="39" name="Google Shape;110;p14">
                <a:extLst>
                  <a:ext uri="{FF2B5EF4-FFF2-40B4-BE49-F238E27FC236}">
                    <a16:creationId xmlns:a16="http://schemas.microsoft.com/office/drawing/2014/main" id="{76DA5A43-AC5F-46B2-AB3B-43706FCF59F3}"/>
                  </a:ext>
                </a:extLst>
              </p:cNvPr>
              <p:cNvGrpSpPr/>
              <p:nvPr/>
            </p:nvGrpSpPr>
            <p:grpSpPr>
              <a:xfrm>
                <a:off x="4666180" y="5531678"/>
                <a:ext cx="130786" cy="140480"/>
                <a:chOff x="8091725" y="2088425"/>
                <a:chExt cx="684600" cy="684600"/>
              </a:xfrm>
            </p:grpSpPr>
            <p:sp>
              <p:nvSpPr>
                <p:cNvPr id="52" name="Google Shape;111;p14">
                  <a:extLst>
                    <a:ext uri="{FF2B5EF4-FFF2-40B4-BE49-F238E27FC236}">
                      <a16:creationId xmlns:a16="http://schemas.microsoft.com/office/drawing/2014/main" id="{E510EE70-B2B0-4F41-9384-A0A8C06F6EBF}"/>
                    </a:ext>
                  </a:extLst>
                </p:cNvPr>
                <p:cNvSpPr/>
                <p:nvPr/>
              </p:nvSpPr>
              <p:spPr>
                <a:xfrm>
                  <a:off x="8091725" y="2088425"/>
                  <a:ext cx="684600" cy="6846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109710" tIns="109710" rIns="109710" bIns="109710" anchor="ctr" anchorCtr="0">
                  <a:noAutofit/>
                </a:bodyPr>
                <a:lstStyle/>
                <a:p>
                  <a:endParaRPr sz="2160"/>
                </a:p>
              </p:txBody>
            </p:sp>
            <p:cxnSp>
              <p:nvCxnSpPr>
                <p:cNvPr id="53" name="Google Shape;112;p14">
                  <a:extLst>
                    <a:ext uri="{FF2B5EF4-FFF2-40B4-BE49-F238E27FC236}">
                      <a16:creationId xmlns:a16="http://schemas.microsoft.com/office/drawing/2014/main" id="{6A534C73-523F-49E3-8A38-2A50803710AA}"/>
                    </a:ext>
                  </a:extLst>
                </p:cNvPr>
                <p:cNvCxnSpPr>
                  <a:stCxn id="52" idx="5"/>
                </p:cNvCxnSpPr>
                <p:nvPr/>
              </p:nvCxnSpPr>
              <p:spPr>
                <a:xfrm rot="10800000">
                  <a:off x="8430968" y="2421968"/>
                  <a:ext cx="245100" cy="250800"/>
                </a:xfrm>
                <a:prstGeom prst="straightConnector1">
                  <a:avLst/>
                </a:prstGeom>
                <a:noFill/>
                <a:ln w="19050" cap="flat" cmpd="sng">
                  <a:solidFill>
                    <a:schemeClr val="dk2"/>
                  </a:solidFill>
                  <a:prstDash val="solid"/>
                  <a:round/>
                  <a:headEnd type="none" w="med" len="med"/>
                  <a:tailEnd type="none" w="med" len="med"/>
                </a:ln>
              </p:spPr>
            </p:cxnSp>
          </p:grpSp>
          <p:sp>
            <p:nvSpPr>
              <p:cNvPr id="40" name="Google Shape;113;p14">
                <a:extLst>
                  <a:ext uri="{FF2B5EF4-FFF2-40B4-BE49-F238E27FC236}">
                    <a16:creationId xmlns:a16="http://schemas.microsoft.com/office/drawing/2014/main" id="{78F994BA-C507-45D2-B37E-AAC879E0E84E}"/>
                  </a:ext>
                </a:extLst>
              </p:cNvPr>
              <p:cNvSpPr/>
              <p:nvPr/>
            </p:nvSpPr>
            <p:spPr>
              <a:xfrm>
                <a:off x="4260196" y="5237343"/>
                <a:ext cx="1219680" cy="160560"/>
              </a:xfrm>
              <a:prstGeom prst="rect">
                <a:avLst/>
              </a:prstGeom>
              <a:noFill/>
              <a:ln>
                <a:noFill/>
              </a:ln>
            </p:spPr>
            <p:txBody>
              <a:bodyPr spcFirstLastPara="1" wrap="square" lIns="0" tIns="109710" rIns="0" bIns="109710" anchor="ctr" anchorCtr="0">
                <a:noAutofit/>
              </a:bodyPr>
              <a:lstStyle/>
              <a:p>
                <a:pPr algn="r"/>
                <a:r>
                  <a:rPr lang="en" sz="840"/>
                  <a:t>mid-afternoon </a:t>
                </a:r>
                <a:endParaRPr sz="840"/>
              </a:p>
            </p:txBody>
          </p:sp>
          <p:grpSp>
            <p:nvGrpSpPr>
              <p:cNvPr id="41" name="Google Shape;114;p14">
                <a:extLst>
                  <a:ext uri="{FF2B5EF4-FFF2-40B4-BE49-F238E27FC236}">
                    <a16:creationId xmlns:a16="http://schemas.microsoft.com/office/drawing/2014/main" id="{FB4A4DE7-2D32-4CD3-8EC8-2FB5B42F7A9C}"/>
                  </a:ext>
                </a:extLst>
              </p:cNvPr>
              <p:cNvGrpSpPr/>
              <p:nvPr/>
            </p:nvGrpSpPr>
            <p:grpSpPr>
              <a:xfrm>
                <a:off x="4666180" y="5257358"/>
                <a:ext cx="130786" cy="140480"/>
                <a:chOff x="8091725" y="2088425"/>
                <a:chExt cx="684600" cy="684600"/>
              </a:xfrm>
            </p:grpSpPr>
            <p:sp>
              <p:nvSpPr>
                <p:cNvPr id="50" name="Google Shape;115;p14">
                  <a:extLst>
                    <a:ext uri="{FF2B5EF4-FFF2-40B4-BE49-F238E27FC236}">
                      <a16:creationId xmlns:a16="http://schemas.microsoft.com/office/drawing/2014/main" id="{E4BA6C8E-7221-449C-A089-F0155A5A64F1}"/>
                    </a:ext>
                  </a:extLst>
                </p:cNvPr>
                <p:cNvSpPr/>
                <p:nvPr/>
              </p:nvSpPr>
              <p:spPr>
                <a:xfrm>
                  <a:off x="8091725" y="2088425"/>
                  <a:ext cx="684600" cy="6846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109710" tIns="109710" rIns="109710" bIns="109710" anchor="ctr" anchorCtr="0">
                  <a:noAutofit/>
                </a:bodyPr>
                <a:lstStyle/>
                <a:p>
                  <a:endParaRPr sz="2160"/>
                </a:p>
              </p:txBody>
            </p:sp>
            <p:cxnSp>
              <p:nvCxnSpPr>
                <p:cNvPr id="51" name="Google Shape;116;p14">
                  <a:extLst>
                    <a:ext uri="{FF2B5EF4-FFF2-40B4-BE49-F238E27FC236}">
                      <a16:creationId xmlns:a16="http://schemas.microsoft.com/office/drawing/2014/main" id="{77EBF22C-CEC1-44BE-8D60-DE48386B9332}"/>
                    </a:ext>
                  </a:extLst>
                </p:cNvPr>
                <p:cNvCxnSpPr>
                  <a:stCxn id="50" idx="6"/>
                </p:cNvCxnSpPr>
                <p:nvPr/>
              </p:nvCxnSpPr>
              <p:spPr>
                <a:xfrm rot="10800000">
                  <a:off x="8431625" y="2422025"/>
                  <a:ext cx="344700" cy="8700"/>
                </a:xfrm>
                <a:prstGeom prst="straightConnector1">
                  <a:avLst/>
                </a:prstGeom>
                <a:noFill/>
                <a:ln w="19050" cap="flat" cmpd="sng">
                  <a:solidFill>
                    <a:schemeClr val="dk2"/>
                  </a:solidFill>
                  <a:prstDash val="solid"/>
                  <a:round/>
                  <a:headEnd type="none" w="med" len="med"/>
                  <a:tailEnd type="none" w="med" len="med"/>
                </a:ln>
              </p:spPr>
            </p:cxnSp>
          </p:grpSp>
          <p:sp>
            <p:nvSpPr>
              <p:cNvPr id="42" name="Google Shape;117;p14">
                <a:extLst>
                  <a:ext uri="{FF2B5EF4-FFF2-40B4-BE49-F238E27FC236}">
                    <a16:creationId xmlns:a16="http://schemas.microsoft.com/office/drawing/2014/main" id="{011572B3-B494-4901-A086-59FB3D00A4E9}"/>
                  </a:ext>
                </a:extLst>
              </p:cNvPr>
              <p:cNvSpPr/>
              <p:nvPr/>
            </p:nvSpPr>
            <p:spPr>
              <a:xfrm>
                <a:off x="4580236" y="5785983"/>
                <a:ext cx="899640" cy="160560"/>
              </a:xfrm>
              <a:prstGeom prst="rect">
                <a:avLst/>
              </a:prstGeom>
              <a:noFill/>
              <a:ln>
                <a:noFill/>
              </a:ln>
            </p:spPr>
            <p:txBody>
              <a:bodyPr spcFirstLastPara="1" wrap="square" lIns="0" tIns="109710" rIns="0" bIns="109710" anchor="ctr" anchorCtr="0">
                <a:noAutofit/>
              </a:bodyPr>
              <a:lstStyle/>
              <a:p>
                <a:pPr algn="r"/>
                <a:r>
                  <a:rPr lang="en" sz="840"/>
                  <a:t>early-evening</a:t>
                </a:r>
                <a:endParaRPr sz="840"/>
              </a:p>
            </p:txBody>
          </p:sp>
          <p:grpSp>
            <p:nvGrpSpPr>
              <p:cNvPr id="43" name="Google Shape;118;p14">
                <a:extLst>
                  <a:ext uri="{FF2B5EF4-FFF2-40B4-BE49-F238E27FC236}">
                    <a16:creationId xmlns:a16="http://schemas.microsoft.com/office/drawing/2014/main" id="{44C46FD1-EA67-4105-B0F3-057F4E5C621E}"/>
                  </a:ext>
                </a:extLst>
              </p:cNvPr>
              <p:cNvGrpSpPr/>
              <p:nvPr/>
            </p:nvGrpSpPr>
            <p:grpSpPr>
              <a:xfrm>
                <a:off x="4666180" y="5805998"/>
                <a:ext cx="130786" cy="140480"/>
                <a:chOff x="8091725" y="2088425"/>
                <a:chExt cx="684600" cy="684600"/>
              </a:xfrm>
            </p:grpSpPr>
            <p:sp>
              <p:nvSpPr>
                <p:cNvPr id="48" name="Google Shape;119;p14">
                  <a:extLst>
                    <a:ext uri="{FF2B5EF4-FFF2-40B4-BE49-F238E27FC236}">
                      <a16:creationId xmlns:a16="http://schemas.microsoft.com/office/drawing/2014/main" id="{E06368F4-6889-40C9-B97E-5681D20CD2DF}"/>
                    </a:ext>
                  </a:extLst>
                </p:cNvPr>
                <p:cNvSpPr/>
                <p:nvPr/>
              </p:nvSpPr>
              <p:spPr>
                <a:xfrm>
                  <a:off x="8091725" y="2088425"/>
                  <a:ext cx="684600" cy="684600"/>
                </a:xfrm>
                <a:prstGeom prst="ellipse">
                  <a:avLst/>
                </a:prstGeom>
                <a:solidFill>
                  <a:srgbClr val="666666"/>
                </a:solidFill>
                <a:ln w="9525" cap="flat" cmpd="sng">
                  <a:solidFill>
                    <a:schemeClr val="dk2"/>
                  </a:solidFill>
                  <a:prstDash val="solid"/>
                  <a:round/>
                  <a:headEnd type="none" w="sm" len="sm"/>
                  <a:tailEnd type="none" w="sm" len="sm"/>
                </a:ln>
              </p:spPr>
              <p:txBody>
                <a:bodyPr spcFirstLastPara="1" wrap="square" lIns="109710" tIns="109710" rIns="109710" bIns="109710" anchor="ctr" anchorCtr="0">
                  <a:noAutofit/>
                </a:bodyPr>
                <a:lstStyle/>
                <a:p>
                  <a:endParaRPr sz="2160"/>
                </a:p>
              </p:txBody>
            </p:sp>
            <p:cxnSp>
              <p:nvCxnSpPr>
                <p:cNvPr id="49" name="Google Shape;120;p14">
                  <a:extLst>
                    <a:ext uri="{FF2B5EF4-FFF2-40B4-BE49-F238E27FC236}">
                      <a16:creationId xmlns:a16="http://schemas.microsoft.com/office/drawing/2014/main" id="{75BAB1A8-6B00-4853-86D9-188AA8B65485}"/>
                    </a:ext>
                  </a:extLst>
                </p:cNvPr>
                <p:cNvCxnSpPr>
                  <a:stCxn id="48" idx="3"/>
                </p:cNvCxnSpPr>
                <p:nvPr/>
              </p:nvCxnSpPr>
              <p:spPr>
                <a:xfrm rot="10800000" flipH="1">
                  <a:off x="8191982" y="2421968"/>
                  <a:ext cx="239400" cy="250800"/>
                </a:xfrm>
                <a:prstGeom prst="straightConnector1">
                  <a:avLst/>
                </a:prstGeom>
                <a:noFill/>
                <a:ln w="19050" cap="flat" cmpd="sng">
                  <a:solidFill>
                    <a:srgbClr val="FFFFFF"/>
                  </a:solidFill>
                  <a:prstDash val="solid"/>
                  <a:round/>
                  <a:headEnd type="none" w="med" len="med"/>
                  <a:tailEnd type="none" w="med" len="med"/>
                </a:ln>
              </p:spPr>
            </p:cxnSp>
          </p:grpSp>
          <p:sp>
            <p:nvSpPr>
              <p:cNvPr id="44" name="Google Shape;121;p14">
                <a:extLst>
                  <a:ext uri="{FF2B5EF4-FFF2-40B4-BE49-F238E27FC236}">
                    <a16:creationId xmlns:a16="http://schemas.microsoft.com/office/drawing/2014/main" id="{181C05C9-6ECE-45EA-8407-874EB8AD827A}"/>
                  </a:ext>
                </a:extLst>
              </p:cNvPr>
              <p:cNvSpPr/>
              <p:nvPr/>
            </p:nvSpPr>
            <p:spPr>
              <a:xfrm>
                <a:off x="4580236" y="6060303"/>
                <a:ext cx="899640" cy="160560"/>
              </a:xfrm>
              <a:prstGeom prst="rect">
                <a:avLst/>
              </a:prstGeom>
              <a:noFill/>
              <a:ln>
                <a:noFill/>
              </a:ln>
            </p:spPr>
            <p:txBody>
              <a:bodyPr spcFirstLastPara="1" wrap="square" lIns="0" tIns="109710" rIns="0" bIns="109710" anchor="ctr" anchorCtr="0">
                <a:noAutofit/>
              </a:bodyPr>
              <a:lstStyle/>
              <a:p>
                <a:pPr algn="r"/>
                <a:r>
                  <a:rPr lang="en" sz="840"/>
                  <a:t>mid-evening</a:t>
                </a:r>
                <a:endParaRPr sz="840"/>
              </a:p>
            </p:txBody>
          </p:sp>
          <p:grpSp>
            <p:nvGrpSpPr>
              <p:cNvPr id="45" name="Google Shape;122;p14">
                <a:extLst>
                  <a:ext uri="{FF2B5EF4-FFF2-40B4-BE49-F238E27FC236}">
                    <a16:creationId xmlns:a16="http://schemas.microsoft.com/office/drawing/2014/main" id="{2453AB63-8EC0-4BAC-B698-1AE8FD112A24}"/>
                  </a:ext>
                </a:extLst>
              </p:cNvPr>
              <p:cNvGrpSpPr/>
              <p:nvPr/>
            </p:nvGrpSpPr>
            <p:grpSpPr>
              <a:xfrm>
                <a:off x="4666180" y="6080318"/>
                <a:ext cx="130786" cy="140480"/>
                <a:chOff x="8091725" y="2088425"/>
                <a:chExt cx="684600" cy="684600"/>
              </a:xfrm>
            </p:grpSpPr>
            <p:sp>
              <p:nvSpPr>
                <p:cNvPr id="46" name="Google Shape;123;p14">
                  <a:extLst>
                    <a:ext uri="{FF2B5EF4-FFF2-40B4-BE49-F238E27FC236}">
                      <a16:creationId xmlns:a16="http://schemas.microsoft.com/office/drawing/2014/main" id="{264C3817-50DC-4036-B371-A86F7634D7E2}"/>
                    </a:ext>
                  </a:extLst>
                </p:cNvPr>
                <p:cNvSpPr/>
                <p:nvPr/>
              </p:nvSpPr>
              <p:spPr>
                <a:xfrm>
                  <a:off x="8091725" y="2088425"/>
                  <a:ext cx="684600" cy="684600"/>
                </a:xfrm>
                <a:prstGeom prst="ellipse">
                  <a:avLst/>
                </a:prstGeom>
                <a:solidFill>
                  <a:srgbClr val="666666"/>
                </a:solidFill>
                <a:ln w="9525" cap="flat" cmpd="sng">
                  <a:solidFill>
                    <a:schemeClr val="dk2"/>
                  </a:solidFill>
                  <a:prstDash val="solid"/>
                  <a:round/>
                  <a:headEnd type="none" w="sm" len="sm"/>
                  <a:tailEnd type="none" w="sm" len="sm"/>
                </a:ln>
              </p:spPr>
              <p:txBody>
                <a:bodyPr spcFirstLastPara="1" wrap="square" lIns="109710" tIns="109710" rIns="109710" bIns="109710" anchor="ctr" anchorCtr="0">
                  <a:noAutofit/>
                </a:bodyPr>
                <a:lstStyle/>
                <a:p>
                  <a:endParaRPr sz="2160"/>
                </a:p>
              </p:txBody>
            </p:sp>
            <p:cxnSp>
              <p:nvCxnSpPr>
                <p:cNvPr id="47" name="Google Shape;124;p14">
                  <a:extLst>
                    <a:ext uri="{FF2B5EF4-FFF2-40B4-BE49-F238E27FC236}">
                      <a16:creationId xmlns:a16="http://schemas.microsoft.com/office/drawing/2014/main" id="{D25CE20F-6161-4145-9B93-7D4025C92102}"/>
                    </a:ext>
                  </a:extLst>
                </p:cNvPr>
                <p:cNvCxnSpPr>
                  <a:stCxn id="46" idx="2"/>
                </p:cNvCxnSpPr>
                <p:nvPr/>
              </p:nvCxnSpPr>
              <p:spPr>
                <a:xfrm rot="10800000" flipH="1">
                  <a:off x="8091725" y="2422025"/>
                  <a:ext cx="339300" cy="8700"/>
                </a:xfrm>
                <a:prstGeom prst="straightConnector1">
                  <a:avLst/>
                </a:prstGeom>
                <a:noFill/>
                <a:ln w="19050" cap="flat" cmpd="sng">
                  <a:solidFill>
                    <a:srgbClr val="FFFFFF"/>
                  </a:solidFill>
                  <a:prstDash val="solid"/>
                  <a:round/>
                  <a:headEnd type="none" w="med" len="med"/>
                  <a:tailEnd type="none" w="med" len="med"/>
                </a:ln>
              </p:spPr>
            </p:cxnSp>
          </p:grpSp>
        </p:grpSp>
      </p:grpSp>
      <p:sp>
        <p:nvSpPr>
          <p:cNvPr id="60" name="Google Shape;67;p14">
            <a:extLst>
              <a:ext uri="{FF2B5EF4-FFF2-40B4-BE49-F238E27FC236}">
                <a16:creationId xmlns:a16="http://schemas.microsoft.com/office/drawing/2014/main" id="{6A3DFA65-15F3-43DA-AA77-88E2DC1589BD}"/>
              </a:ext>
            </a:extLst>
          </p:cNvPr>
          <p:cNvSpPr txBox="1"/>
          <p:nvPr/>
        </p:nvSpPr>
        <p:spPr>
          <a:xfrm>
            <a:off x="6043202" y="4747688"/>
            <a:ext cx="5290698" cy="1500879"/>
          </a:xfrm>
          <a:prstGeom prst="rect">
            <a:avLst/>
          </a:prstGeom>
          <a:noFill/>
          <a:ln>
            <a:noFill/>
          </a:ln>
        </p:spPr>
        <p:txBody>
          <a:bodyPr spcFirstLastPara="1" wrap="square" lIns="109710" tIns="109710" rIns="109710" bIns="109710" anchor="t" anchorCtr="0">
            <a:noAutofit/>
          </a:bodyPr>
          <a:lstStyle/>
          <a:p>
            <a:r>
              <a:rPr lang="en" sz="2300" dirty="0" err="1">
                <a:solidFill>
                  <a:schemeClr val="accent1"/>
                </a:solidFill>
                <a:latin typeface="Avenir Next LT Pro Light" panose="020B0304020202020204" pitchFamily="34" charset="0"/>
                <a:ea typeface="Avenir"/>
                <a:cs typeface="Avenir"/>
                <a:sym typeface="Avenir"/>
              </a:rPr>
              <a:t>LifeFeed</a:t>
            </a:r>
            <a:endParaRPr sz="2300" dirty="0">
              <a:solidFill>
                <a:schemeClr val="accent1"/>
              </a:solidFill>
              <a:latin typeface="Avenir Next LT Pro Light" panose="020B0304020202020204" pitchFamily="34" charset="0"/>
              <a:ea typeface="Avenir"/>
              <a:cs typeface="Avenir"/>
              <a:sym typeface="Avenir"/>
            </a:endParaRPr>
          </a:p>
          <a:p>
            <a:r>
              <a:rPr lang="en" sz="2000" dirty="0">
                <a:solidFill>
                  <a:schemeClr val="accent1"/>
                </a:solidFill>
                <a:latin typeface="Avenir Next LT Pro Light" panose="020B0304020202020204" pitchFamily="34" charset="0"/>
              </a:rPr>
              <a:t>Watch your persona’s behavior.</a:t>
            </a:r>
            <a:endParaRPr sz="2000" dirty="0">
              <a:solidFill>
                <a:schemeClr val="accent1"/>
              </a:solidFill>
              <a:latin typeface="Avenir Next LT Pro Light" panose="020B0304020202020204" pitchFamily="34" charset="0"/>
            </a:endParaRPr>
          </a:p>
          <a:p>
            <a:r>
              <a:rPr lang="en" sz="1200" dirty="0">
                <a:solidFill>
                  <a:schemeClr val="dk1"/>
                </a:solidFill>
                <a:latin typeface="Avenir Next LT Pro Light" panose="020B0304020202020204" pitchFamily="34" charset="0"/>
              </a:rPr>
              <a:t>What did they do today?</a:t>
            </a:r>
            <a:endParaRPr sz="1200" dirty="0">
              <a:solidFill>
                <a:schemeClr val="dk1"/>
              </a:solidFill>
              <a:latin typeface="Avenir Next LT Pro Light" panose="020B0304020202020204" pitchFamily="34" charset="0"/>
            </a:endParaRPr>
          </a:p>
          <a:p>
            <a:r>
              <a:rPr lang="en" sz="1200" dirty="0">
                <a:solidFill>
                  <a:schemeClr val="dk1"/>
                </a:solidFill>
                <a:latin typeface="Avenir Next LT Pro Light" panose="020B0304020202020204" pitchFamily="34" charset="0"/>
              </a:rPr>
              <a:t>Watch them read media (and be influenced by it).</a:t>
            </a:r>
            <a:endParaRPr sz="1200" dirty="0">
              <a:solidFill>
                <a:schemeClr val="dk1"/>
              </a:solidFill>
              <a:latin typeface="Avenir Next LT Pro Light" panose="020B0304020202020204" pitchFamily="34" charset="0"/>
            </a:endParaRPr>
          </a:p>
          <a:p>
            <a:r>
              <a:rPr lang="en" sz="1200" dirty="0">
                <a:solidFill>
                  <a:schemeClr val="dk1"/>
                </a:solidFill>
                <a:latin typeface="Avenir Next LT Pro Light" panose="020B0304020202020204" pitchFamily="34" charset="0"/>
              </a:rPr>
              <a:t>See their day brought to life.</a:t>
            </a:r>
            <a:endParaRPr sz="1200" dirty="0">
              <a:solidFill>
                <a:schemeClr val="dk1"/>
              </a:solidFill>
              <a:latin typeface="Avenir Next LT Pro Light" panose="020B0304020202020204" pitchFamily="34" charset="0"/>
            </a:endParaRPr>
          </a:p>
          <a:p>
            <a:r>
              <a:rPr lang="en" sz="1200" dirty="0">
                <a:solidFill>
                  <a:schemeClr val="dk1"/>
                </a:solidFill>
                <a:latin typeface="Avenir Next LT Pro Light" panose="020B0304020202020204" pitchFamily="34" charset="0"/>
              </a:rPr>
              <a:t>Ask them about their life and preferences in </a:t>
            </a:r>
            <a:r>
              <a:rPr lang="en" sz="1200" dirty="0">
                <a:solidFill>
                  <a:schemeClr val="dk1"/>
                </a:solidFill>
                <a:latin typeface="Avenir Next LT Pro Light" panose="020B0304020202020204" pitchFamily="34" charset="0"/>
                <a:ea typeface="Avenir"/>
                <a:cs typeface="Avenir"/>
                <a:sym typeface="Avenir"/>
              </a:rPr>
              <a:t>TAPChat</a:t>
            </a:r>
            <a:r>
              <a:rPr lang="en" sz="1200" dirty="0">
                <a:solidFill>
                  <a:schemeClr val="dk1"/>
                </a:solidFill>
                <a:latin typeface="Avenir Next LT Pro Light" panose="020B0304020202020204" pitchFamily="34" charset="0"/>
              </a:rPr>
              <a:t>!</a:t>
            </a:r>
            <a:endParaRPr sz="1200" dirty="0">
              <a:solidFill>
                <a:schemeClr val="dk1"/>
              </a:solidFill>
              <a:latin typeface="Avenir Next LT Pro Light" panose="020B0304020202020204" pitchFamily="34" charset="0"/>
            </a:endParaRPr>
          </a:p>
          <a:p>
            <a:pPr>
              <a:buClr>
                <a:schemeClr val="dk1"/>
              </a:buClr>
              <a:buSzPts val="1100"/>
            </a:pPr>
            <a:endParaRPr sz="2160" dirty="0">
              <a:solidFill>
                <a:schemeClr val="dk1"/>
              </a:solidFill>
              <a:latin typeface="Avenir Next LT Pro Light" panose="020B0304020202020204" pitchFamily="34" charset="0"/>
            </a:endParaRPr>
          </a:p>
          <a:p>
            <a:endParaRPr sz="1200" dirty="0">
              <a:latin typeface="Avenir Next LT Pro Light" panose="020B0304020202020204" pitchFamily="34" charset="0"/>
            </a:endParaRPr>
          </a:p>
        </p:txBody>
      </p:sp>
      <p:sp>
        <p:nvSpPr>
          <p:cNvPr id="61" name="Google Shape;67;p14">
            <a:extLst>
              <a:ext uri="{FF2B5EF4-FFF2-40B4-BE49-F238E27FC236}">
                <a16:creationId xmlns:a16="http://schemas.microsoft.com/office/drawing/2014/main" id="{9659D902-46E6-42EC-815F-F2A28E9F1B4C}"/>
              </a:ext>
            </a:extLst>
          </p:cNvPr>
          <p:cNvSpPr txBox="1"/>
          <p:nvPr/>
        </p:nvSpPr>
        <p:spPr>
          <a:xfrm>
            <a:off x="6042252" y="3331018"/>
            <a:ext cx="5290698" cy="1207753"/>
          </a:xfrm>
          <a:prstGeom prst="rect">
            <a:avLst/>
          </a:prstGeom>
          <a:noFill/>
          <a:ln>
            <a:noFill/>
          </a:ln>
        </p:spPr>
        <p:txBody>
          <a:bodyPr spcFirstLastPara="1" wrap="square" lIns="109710" tIns="109710" rIns="109710" bIns="109710" anchor="t" anchorCtr="0">
            <a:noAutofit/>
          </a:bodyPr>
          <a:lstStyle/>
          <a:p>
            <a:r>
              <a:rPr lang="en" sz="2300" dirty="0" err="1">
                <a:solidFill>
                  <a:schemeClr val="accent1"/>
                </a:solidFill>
                <a:latin typeface="Avenir Next LT Pro Light" panose="020B0304020202020204" pitchFamily="34" charset="0"/>
                <a:ea typeface="Avenir"/>
                <a:cs typeface="Avenir"/>
                <a:sym typeface="Avenir"/>
              </a:rPr>
              <a:t>TrendCloud</a:t>
            </a:r>
            <a:endParaRPr sz="2300" dirty="0">
              <a:solidFill>
                <a:schemeClr val="accent1"/>
              </a:solidFill>
              <a:latin typeface="Avenir Next LT Pro Light" panose="020B0304020202020204" pitchFamily="34" charset="0"/>
              <a:ea typeface="Avenir"/>
              <a:cs typeface="Avenir"/>
              <a:sym typeface="Avenir"/>
            </a:endParaRPr>
          </a:p>
          <a:p>
            <a:r>
              <a:rPr lang="en" sz="2000" dirty="0">
                <a:solidFill>
                  <a:schemeClr val="accent1"/>
                </a:solidFill>
                <a:latin typeface="Avenir Next LT Pro Light" panose="020B0304020202020204" pitchFamily="34" charset="0"/>
              </a:rPr>
              <a:t>What is trending in this persona’s mind?</a:t>
            </a:r>
            <a:endParaRPr sz="2000" dirty="0">
              <a:solidFill>
                <a:schemeClr val="accent1"/>
              </a:solidFill>
              <a:latin typeface="Avenir Next LT Pro Light" panose="020B0304020202020204" pitchFamily="34" charset="0"/>
            </a:endParaRPr>
          </a:p>
          <a:p>
            <a:r>
              <a:rPr lang="en" sz="1200" dirty="0">
                <a:solidFill>
                  <a:schemeClr val="dk1"/>
                </a:solidFill>
                <a:latin typeface="Avenir Next LT Pro Light" panose="020B0304020202020204" pitchFamily="34" charset="0"/>
              </a:rPr>
              <a:t>Word clouds, with a twist. Pick what time span to see trends over. Watch what ideas are growing (and shrinking) in mind-share the fastest. </a:t>
            </a:r>
            <a:endParaRPr sz="1200" dirty="0">
              <a:solidFill>
                <a:schemeClr val="dk1"/>
              </a:solidFill>
              <a:latin typeface="Avenir Next LT Pro Light" panose="020B0304020202020204" pitchFamily="34" charset="0"/>
            </a:endParaRPr>
          </a:p>
        </p:txBody>
      </p:sp>
      <p:cxnSp>
        <p:nvCxnSpPr>
          <p:cNvPr id="62" name="Google Shape;125;p14">
            <a:extLst>
              <a:ext uri="{FF2B5EF4-FFF2-40B4-BE49-F238E27FC236}">
                <a16:creationId xmlns:a16="http://schemas.microsoft.com/office/drawing/2014/main" id="{85065C54-F86D-4A30-9940-D1FEE54D4669}"/>
              </a:ext>
            </a:extLst>
          </p:cNvPr>
          <p:cNvCxnSpPr>
            <a:cxnSpLocks/>
          </p:cNvCxnSpPr>
          <p:nvPr/>
        </p:nvCxnSpPr>
        <p:spPr>
          <a:xfrm rot="10800000">
            <a:off x="4814465" y="2934767"/>
            <a:ext cx="1054771" cy="641861"/>
          </a:xfrm>
          <a:prstGeom prst="straightConnector1">
            <a:avLst/>
          </a:prstGeom>
          <a:noFill/>
          <a:ln w="38100" cap="flat" cmpd="sng">
            <a:solidFill>
              <a:schemeClr val="accent2"/>
            </a:solidFill>
            <a:prstDash val="solid"/>
            <a:round/>
            <a:headEnd type="none" w="med" len="med"/>
            <a:tailEnd type="none" w="med" len="med"/>
          </a:ln>
        </p:spPr>
      </p:cxnSp>
      <p:cxnSp>
        <p:nvCxnSpPr>
          <p:cNvPr id="63" name="Google Shape;69;p14">
            <a:extLst>
              <a:ext uri="{FF2B5EF4-FFF2-40B4-BE49-F238E27FC236}">
                <a16:creationId xmlns:a16="http://schemas.microsoft.com/office/drawing/2014/main" id="{A0DC4A71-BFBB-4A44-9351-740EAA4C1E1A}"/>
              </a:ext>
            </a:extLst>
          </p:cNvPr>
          <p:cNvCxnSpPr>
            <a:cxnSpLocks/>
          </p:cNvCxnSpPr>
          <p:nvPr/>
        </p:nvCxnSpPr>
        <p:spPr>
          <a:xfrm flipH="1">
            <a:off x="4739092" y="1971587"/>
            <a:ext cx="1182206" cy="499420"/>
          </a:xfrm>
          <a:prstGeom prst="straightConnector1">
            <a:avLst/>
          </a:prstGeom>
          <a:noFill/>
          <a:ln w="38100" cap="flat" cmpd="sng">
            <a:solidFill>
              <a:schemeClr val="accent2"/>
            </a:solidFill>
            <a:prstDash val="solid"/>
            <a:round/>
            <a:headEnd type="none" w="med" len="med"/>
            <a:tailEnd type="none" w="med" len="med"/>
          </a:ln>
        </p:spPr>
      </p:cxnSp>
      <p:grpSp>
        <p:nvGrpSpPr>
          <p:cNvPr id="64" name="Group 63">
            <a:extLst>
              <a:ext uri="{FF2B5EF4-FFF2-40B4-BE49-F238E27FC236}">
                <a16:creationId xmlns:a16="http://schemas.microsoft.com/office/drawing/2014/main" id="{56ED2D3B-FD64-4C1C-A57C-1165990E6C3B}"/>
              </a:ext>
            </a:extLst>
          </p:cNvPr>
          <p:cNvGrpSpPr/>
          <p:nvPr/>
        </p:nvGrpSpPr>
        <p:grpSpPr>
          <a:xfrm>
            <a:off x="4987481" y="3499394"/>
            <a:ext cx="881527" cy="2705797"/>
            <a:chOff x="5031322" y="3392922"/>
            <a:chExt cx="881527" cy="2705797"/>
          </a:xfrm>
        </p:grpSpPr>
        <p:sp>
          <p:nvSpPr>
            <p:cNvPr id="65" name="Google Shape;93;p14">
              <a:extLst>
                <a:ext uri="{FF2B5EF4-FFF2-40B4-BE49-F238E27FC236}">
                  <a16:creationId xmlns:a16="http://schemas.microsoft.com/office/drawing/2014/main" id="{FE411826-9291-4974-B9A8-D2291E8C61F5}"/>
                </a:ext>
              </a:extLst>
            </p:cNvPr>
            <p:cNvSpPr/>
            <p:nvPr/>
          </p:nvSpPr>
          <p:spPr>
            <a:xfrm>
              <a:off x="5031322" y="3392922"/>
              <a:ext cx="136514" cy="2705797"/>
            </a:xfrm>
            <a:prstGeom prst="rightBrace">
              <a:avLst>
                <a:gd name="adj1" fmla="val 206446"/>
                <a:gd name="adj2" fmla="val 50000"/>
              </a:avLst>
            </a:prstGeom>
            <a:noFill/>
            <a:ln w="38100" cap="flat" cmpd="sng">
              <a:solidFill>
                <a:schemeClr val="accent2"/>
              </a:solidFill>
              <a:prstDash val="solid"/>
              <a:round/>
              <a:headEnd type="none" w="med" len="med"/>
              <a:tailEnd type="none" w="med" len="med"/>
            </a:ln>
          </p:spPr>
          <p:txBody>
            <a:bodyPr spcFirstLastPara="1" wrap="square" lIns="109710" tIns="109710" rIns="109710" bIns="109710" anchor="ctr" anchorCtr="0">
              <a:noAutofit/>
            </a:bodyPr>
            <a:lstStyle/>
            <a:p>
              <a:endParaRPr sz="2160"/>
            </a:p>
          </p:txBody>
        </p:sp>
        <p:cxnSp>
          <p:nvCxnSpPr>
            <p:cNvPr id="66" name="Google Shape;92;p14">
              <a:extLst>
                <a:ext uri="{FF2B5EF4-FFF2-40B4-BE49-F238E27FC236}">
                  <a16:creationId xmlns:a16="http://schemas.microsoft.com/office/drawing/2014/main" id="{14656882-D071-4F6E-9AB9-EBCECBFD7481}"/>
                </a:ext>
              </a:extLst>
            </p:cNvPr>
            <p:cNvCxnSpPr>
              <a:endCxn id="65" idx="1"/>
            </p:cNvCxnSpPr>
            <p:nvPr/>
          </p:nvCxnSpPr>
          <p:spPr>
            <a:xfrm rot="10800000">
              <a:off x="5167837" y="4745820"/>
              <a:ext cx="745012" cy="111415"/>
            </a:xfrm>
            <a:prstGeom prst="straightConnector1">
              <a:avLst/>
            </a:prstGeom>
            <a:noFill/>
            <a:ln w="38100" cap="flat" cmpd="sng">
              <a:solidFill>
                <a:schemeClr val="accent2"/>
              </a:solidFill>
              <a:prstDash val="solid"/>
              <a:round/>
              <a:headEnd type="none" w="med" len="med"/>
              <a:tailEnd type="none" w="med" len="med"/>
            </a:ln>
          </p:spPr>
        </p:cxnSp>
      </p:grpSp>
      <p:sp>
        <p:nvSpPr>
          <p:cNvPr id="67" name="Oval 66">
            <a:extLst>
              <a:ext uri="{FF2B5EF4-FFF2-40B4-BE49-F238E27FC236}">
                <a16:creationId xmlns:a16="http://schemas.microsoft.com/office/drawing/2014/main" id="{EB899381-D456-4AE2-B4C8-DEC454B11A28}"/>
              </a:ext>
            </a:extLst>
          </p:cNvPr>
          <p:cNvSpPr/>
          <p:nvPr/>
        </p:nvSpPr>
        <p:spPr>
          <a:xfrm>
            <a:off x="5866434" y="4917996"/>
            <a:ext cx="109728" cy="10972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Oval 67">
            <a:extLst>
              <a:ext uri="{FF2B5EF4-FFF2-40B4-BE49-F238E27FC236}">
                <a16:creationId xmlns:a16="http://schemas.microsoft.com/office/drawing/2014/main" id="{7E60DE98-B07C-4021-8328-5C5B3761802E}"/>
              </a:ext>
            </a:extLst>
          </p:cNvPr>
          <p:cNvSpPr/>
          <p:nvPr/>
        </p:nvSpPr>
        <p:spPr>
          <a:xfrm>
            <a:off x="5834500" y="3538270"/>
            <a:ext cx="109728" cy="10972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Oval 68">
            <a:extLst>
              <a:ext uri="{FF2B5EF4-FFF2-40B4-BE49-F238E27FC236}">
                <a16:creationId xmlns:a16="http://schemas.microsoft.com/office/drawing/2014/main" id="{87361EAF-A86C-44F2-A3FA-6C34729710B3}"/>
              </a:ext>
            </a:extLst>
          </p:cNvPr>
          <p:cNvSpPr/>
          <p:nvPr/>
        </p:nvSpPr>
        <p:spPr>
          <a:xfrm>
            <a:off x="5866434" y="1914437"/>
            <a:ext cx="109728" cy="10972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0947657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9D2E16-4695-42B7-9852-B8B69D2EB533}"/>
              </a:ext>
            </a:extLst>
          </p:cNvPr>
          <p:cNvSpPr>
            <a:spLocks noGrp="1"/>
          </p:cNvSpPr>
          <p:nvPr>
            <p:ph type="title"/>
          </p:nvPr>
        </p:nvSpPr>
        <p:spPr>
          <a:xfrm>
            <a:off x="387752" y="154184"/>
            <a:ext cx="10896600" cy="590931"/>
          </a:xfrm>
        </p:spPr>
        <p:txBody>
          <a:bodyPr/>
          <a:lstStyle/>
          <a:p>
            <a:r>
              <a:rPr lang="en-US" sz="3600" dirty="0">
                <a:latin typeface="Avenir Next LT Pro Light" panose="020B0304020202020204" pitchFamily="34" charset="0"/>
              </a:rPr>
              <a:t>Orchestration &amp; Automation Response</a:t>
            </a:r>
          </a:p>
        </p:txBody>
      </p:sp>
      <p:sp>
        <p:nvSpPr>
          <p:cNvPr id="5" name="TextBox 4">
            <a:extLst>
              <a:ext uri="{FF2B5EF4-FFF2-40B4-BE49-F238E27FC236}">
                <a16:creationId xmlns:a16="http://schemas.microsoft.com/office/drawing/2014/main" id="{FC049613-5729-48EB-8C49-2E9F15F8B3F6}"/>
              </a:ext>
            </a:extLst>
          </p:cNvPr>
          <p:cNvSpPr txBox="1"/>
          <p:nvPr/>
        </p:nvSpPr>
        <p:spPr>
          <a:xfrm>
            <a:off x="804231" y="4395730"/>
            <a:ext cx="8934680" cy="276999"/>
          </a:xfrm>
          <a:prstGeom prst="rect">
            <a:avLst/>
          </a:prstGeom>
          <a:noFill/>
        </p:spPr>
        <p:txBody>
          <a:bodyPr wrap="square" rtlCol="0">
            <a:spAutoFit/>
          </a:bodyPr>
          <a:lstStyle/>
          <a:p>
            <a:r>
              <a:rPr lang="en-US" sz="1200" i="1" dirty="0">
                <a:latin typeface="Calibri" panose="020F0502020204030204" pitchFamily="34" charset="0"/>
                <a:cs typeface="Calibri" panose="020F0502020204030204" pitchFamily="34" charset="0"/>
              </a:rPr>
              <a:t>Ref: </a:t>
            </a:r>
            <a:r>
              <a:rPr lang="en-US" sz="1200" i="1" dirty="0">
                <a:latin typeface="Calibri" panose="020F0502020204030204" pitchFamily="34" charset="0"/>
                <a:cs typeface="Calibri" panose="020F0502020204030204" pitchFamily="34" charset="0"/>
                <a:hlinkClick r:id="rId3"/>
              </a:rPr>
              <a:t>https://www.gartner.com/en/information-technology/glossary/security-orchestration-automation-response-soar</a:t>
            </a:r>
            <a:r>
              <a:rPr lang="en-US" sz="1200" i="1" dirty="0">
                <a:latin typeface="Calibri" panose="020F0502020204030204" pitchFamily="34" charset="0"/>
                <a:cs typeface="Calibri" panose="020F0502020204030204" pitchFamily="34" charset="0"/>
              </a:rPr>
              <a:t> </a:t>
            </a:r>
          </a:p>
        </p:txBody>
      </p:sp>
      <p:pic>
        <p:nvPicPr>
          <p:cNvPr id="7" name="Picture 6">
            <a:extLst>
              <a:ext uri="{FF2B5EF4-FFF2-40B4-BE49-F238E27FC236}">
                <a16:creationId xmlns:a16="http://schemas.microsoft.com/office/drawing/2014/main" id="{48D0190E-44DA-4CD9-9AF9-2A334B3EEDA9}"/>
              </a:ext>
            </a:extLst>
          </p:cNvPr>
          <p:cNvPicPr>
            <a:picLocks noChangeAspect="1"/>
          </p:cNvPicPr>
          <p:nvPr/>
        </p:nvPicPr>
        <p:blipFill>
          <a:blip r:embed="rId4"/>
          <a:stretch>
            <a:fillRect/>
          </a:stretch>
        </p:blipFill>
        <p:spPr>
          <a:xfrm>
            <a:off x="538316" y="1375713"/>
            <a:ext cx="10595472" cy="2866813"/>
          </a:xfrm>
          <a:prstGeom prst="rect">
            <a:avLst/>
          </a:prstGeom>
        </p:spPr>
      </p:pic>
    </p:spTree>
    <p:extLst>
      <p:ext uri="{BB962C8B-B14F-4D97-AF65-F5344CB8AC3E}">
        <p14:creationId xmlns:p14="http://schemas.microsoft.com/office/powerpoint/2010/main" val="14867339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7752" y="154184"/>
            <a:ext cx="10896600" cy="701731"/>
          </a:xfrm>
        </p:spPr>
        <p:txBody>
          <a:bodyPr/>
          <a:lstStyle/>
          <a:p>
            <a:r>
              <a:rPr lang="en-US" dirty="0">
                <a:latin typeface="Avenir Next LT Pro Light" panose="020B0304020202020204" pitchFamily="34" charset="0"/>
              </a:rPr>
              <a:t>Call to action!</a:t>
            </a:r>
          </a:p>
        </p:txBody>
      </p:sp>
      <p:sp>
        <p:nvSpPr>
          <p:cNvPr id="5" name="Rectangle 4"/>
          <p:cNvSpPr/>
          <p:nvPr/>
        </p:nvSpPr>
        <p:spPr>
          <a:xfrm>
            <a:off x="800306" y="1444230"/>
            <a:ext cx="10591388" cy="4543873"/>
          </a:xfrm>
          <a:prstGeom prst="rect">
            <a:avLst/>
          </a:prstGeom>
        </p:spPr>
        <p:txBody>
          <a:bodyPr wrap="square">
            <a:spAutoFit/>
          </a:bodyPr>
          <a:lstStyle/>
          <a:p>
            <a:pPr marL="285750" indent="-285750">
              <a:lnSpc>
                <a:spcPct val="150000"/>
              </a:lnSpc>
              <a:buFont typeface="Arial" panose="020B0604020202020204" pitchFamily="34" charset="0"/>
              <a:buChar char="•"/>
            </a:pPr>
            <a:r>
              <a:rPr lang="en-US" sz="2800" dirty="0">
                <a:latin typeface="Avenir Next LT Pro Light" panose="020B0304020202020204" pitchFamily="34" charset="0"/>
              </a:rPr>
              <a:t>We need to begin thinking of use cases that are DCO than just traditional data analytics</a:t>
            </a:r>
          </a:p>
          <a:p>
            <a:pPr marL="285750" indent="-285750">
              <a:lnSpc>
                <a:spcPct val="150000"/>
              </a:lnSpc>
              <a:buFont typeface="Arial" panose="020B0604020202020204" pitchFamily="34" charset="0"/>
              <a:buChar char="•"/>
            </a:pPr>
            <a:r>
              <a:rPr lang="en-US" sz="2800" dirty="0">
                <a:latin typeface="Avenir Next LT Pro Light" panose="020B0304020202020204" pitchFamily="34" charset="0"/>
              </a:rPr>
              <a:t>The Cyber Challenge is not an IT Challenge.  Don’t let IT be the only solution.		</a:t>
            </a:r>
          </a:p>
          <a:p>
            <a:pPr marL="285750" indent="-285750">
              <a:lnSpc>
                <a:spcPct val="150000"/>
              </a:lnSpc>
              <a:buFont typeface="Arial" panose="020B0604020202020204" pitchFamily="34" charset="0"/>
              <a:buChar char="•"/>
            </a:pPr>
            <a:r>
              <a:rPr lang="en-US" sz="2800" dirty="0">
                <a:latin typeface="Avenir Next LT Pro Light" panose="020B0304020202020204" pitchFamily="34" charset="0"/>
              </a:rPr>
              <a:t>Have a Threat Centric Approach – be very intentional </a:t>
            </a:r>
          </a:p>
          <a:p>
            <a:pPr marL="285750" indent="-285750">
              <a:lnSpc>
                <a:spcPct val="150000"/>
              </a:lnSpc>
              <a:buFont typeface="Arial" panose="020B0604020202020204" pitchFamily="34" charset="0"/>
              <a:buChar char="•"/>
            </a:pPr>
            <a:r>
              <a:rPr lang="en-US" sz="2800" dirty="0">
                <a:latin typeface="Avenir Next LT Pro Light" panose="020B0304020202020204" pitchFamily="34" charset="0"/>
              </a:rPr>
              <a:t>AI/ML and Automation is NOT a silver bullet</a:t>
            </a:r>
          </a:p>
          <a:p>
            <a:pPr marL="285750" indent="-285750">
              <a:lnSpc>
                <a:spcPct val="150000"/>
              </a:lnSpc>
              <a:buFont typeface="Arial" panose="020B0604020202020204" pitchFamily="34" charset="0"/>
              <a:buChar char="•"/>
            </a:pPr>
            <a:r>
              <a:rPr lang="en-US" sz="2800" dirty="0">
                <a:latin typeface="Avenir Next LT Pro Light" panose="020B0304020202020204" pitchFamily="34" charset="0"/>
              </a:rPr>
              <a:t>Success requires an ability to measure the results of our actions</a:t>
            </a:r>
            <a:endParaRPr lang="en-US" dirty="0">
              <a:latin typeface="Avenir Next LT Pro Light" panose="020B0304020202020204" pitchFamily="34" charset="0"/>
            </a:endParaRPr>
          </a:p>
        </p:txBody>
      </p:sp>
    </p:spTree>
    <p:extLst>
      <p:ext uri="{BB962C8B-B14F-4D97-AF65-F5344CB8AC3E}">
        <p14:creationId xmlns:p14="http://schemas.microsoft.com/office/powerpoint/2010/main" val="14367505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2935580"/>
            <a:ext cx="12191999" cy="1323439"/>
          </a:xfrm>
          <a:prstGeom prst="rect">
            <a:avLst/>
          </a:prstGeom>
          <a:noFill/>
        </p:spPr>
        <p:txBody>
          <a:bodyPr wrap="square" rtlCol="0">
            <a:spAutoFit/>
          </a:bodyPr>
          <a:lstStyle/>
          <a:p>
            <a:pPr algn="ctr"/>
            <a:r>
              <a:rPr lang="en-US" sz="4000" b="1" dirty="0"/>
              <a:t>Questions?</a:t>
            </a:r>
          </a:p>
          <a:p>
            <a:pPr algn="ctr"/>
            <a:endParaRPr lang="en-US" sz="4000" b="1" dirty="0"/>
          </a:p>
        </p:txBody>
      </p:sp>
    </p:spTree>
    <p:extLst>
      <p:ext uri="{BB962C8B-B14F-4D97-AF65-F5344CB8AC3E}">
        <p14:creationId xmlns:p14="http://schemas.microsoft.com/office/powerpoint/2010/main" val="42637555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6A1A826-175A-4CCF-9568-387B96D3426B}"/>
              </a:ext>
            </a:extLst>
          </p:cNvPr>
          <p:cNvSpPr>
            <a:spLocks noGrp="1"/>
          </p:cNvSpPr>
          <p:nvPr>
            <p:ph type="body" sz="quarter" idx="11"/>
          </p:nvPr>
        </p:nvSpPr>
        <p:spPr>
          <a:xfrm>
            <a:off x="0" y="3328157"/>
            <a:ext cx="12192000" cy="1217769"/>
          </a:xfrm>
        </p:spPr>
        <p:txBody>
          <a:bodyPr/>
          <a:lstStyle/>
          <a:p>
            <a:pPr marL="0" indent="0" algn="ctr">
              <a:buNone/>
            </a:pPr>
            <a:r>
              <a:rPr lang="en-US" sz="3600" b="1" dirty="0"/>
              <a:t>Tactical Pattern and/or Anomaly </a:t>
            </a:r>
          </a:p>
          <a:p>
            <a:pPr marL="0" indent="0" algn="ctr">
              <a:buNone/>
            </a:pPr>
            <a:r>
              <a:rPr lang="en-US" sz="3600" b="1" dirty="0"/>
              <a:t>Recognition Search Examples</a:t>
            </a:r>
          </a:p>
        </p:txBody>
      </p:sp>
    </p:spTree>
    <p:extLst>
      <p:ext uri="{BB962C8B-B14F-4D97-AF65-F5344CB8AC3E}">
        <p14:creationId xmlns:p14="http://schemas.microsoft.com/office/powerpoint/2010/main" val="20435318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09907"/>
            <a:ext cx="10896600" cy="535531"/>
          </a:xfrm>
        </p:spPr>
        <p:txBody>
          <a:bodyPr/>
          <a:lstStyle/>
          <a:p>
            <a:r>
              <a:rPr lang="en-US" dirty="0"/>
              <a:t>Tactical Searches for Anomalous Behavior</a:t>
            </a:r>
          </a:p>
        </p:txBody>
      </p:sp>
      <p:sp>
        <p:nvSpPr>
          <p:cNvPr id="4" name="Text Placeholder 3"/>
          <p:cNvSpPr>
            <a:spLocks noGrp="1"/>
          </p:cNvSpPr>
          <p:nvPr>
            <p:ph type="body" sz="quarter" idx="11"/>
          </p:nvPr>
        </p:nvSpPr>
        <p:spPr>
          <a:xfrm>
            <a:off x="387752" y="916184"/>
            <a:ext cx="6700838" cy="719171"/>
          </a:xfrm>
        </p:spPr>
        <p:txBody>
          <a:bodyPr/>
          <a:lstStyle/>
          <a:p>
            <a:r>
              <a:rPr lang="en-US" b="1" i="1" dirty="0">
                <a:solidFill>
                  <a:srgbClr val="2F5496"/>
                </a:solidFill>
                <a:latin typeface="Calibri Light" panose="020F0302020204030204" pitchFamily="34" charset="0"/>
                <a:ea typeface="Times New Roman" panose="02020603050405020304" pitchFamily="18" charset="0"/>
                <a:cs typeface="Times New Roman" panose="02020603050405020304" pitchFamily="18" charset="0"/>
              </a:rPr>
              <a:t>Beacon DNS monitoring:</a:t>
            </a:r>
          </a:p>
          <a:p>
            <a:endParaRPr lang="en-US" dirty="0"/>
          </a:p>
        </p:txBody>
      </p:sp>
      <p:graphicFrame>
        <p:nvGraphicFramePr>
          <p:cNvPr id="5" name="Table 4"/>
          <p:cNvGraphicFramePr>
            <a:graphicFrameLocks noGrp="1"/>
          </p:cNvGraphicFramePr>
          <p:nvPr/>
        </p:nvGraphicFramePr>
        <p:xfrm>
          <a:off x="404574" y="1353927"/>
          <a:ext cx="10684339" cy="1587881"/>
        </p:xfrm>
        <a:graphic>
          <a:graphicData uri="http://schemas.openxmlformats.org/drawingml/2006/table">
            <a:tbl>
              <a:tblPr firstRow="1" firstCol="1" bandRow="1">
                <a:tableStyleId>{5C22544A-7EE6-4342-B048-85BDC9FD1C3A}</a:tableStyleId>
              </a:tblPr>
              <a:tblGrid>
                <a:gridCol w="10684339">
                  <a:extLst>
                    <a:ext uri="{9D8B030D-6E8A-4147-A177-3AD203B41FA5}">
                      <a16:colId xmlns:a16="http://schemas.microsoft.com/office/drawing/2014/main" val="766549895"/>
                    </a:ext>
                  </a:extLst>
                </a:gridCol>
              </a:tblGrid>
              <a:tr h="0">
                <a:tc>
                  <a:txBody>
                    <a:bodyPr/>
                    <a:lstStyle/>
                    <a:p>
                      <a:pPr marL="0" marR="0">
                        <a:lnSpc>
                          <a:spcPct val="107000"/>
                        </a:lnSpc>
                        <a:spcBef>
                          <a:spcPts val="0"/>
                        </a:spcBef>
                        <a:spcAft>
                          <a:spcPts val="0"/>
                        </a:spcAft>
                      </a:pPr>
                      <a:r>
                        <a:rPr lang="en-US" sz="1400" dirty="0" err="1">
                          <a:effectLst/>
                        </a:rPr>
                        <a:t>sourcetype</a:t>
                      </a:r>
                      <a:r>
                        <a:rPr lang="en-US" sz="1400" dirty="0">
                          <a:effectLst/>
                        </a:rPr>
                        <a:t>="</a:t>
                      </a:r>
                      <a:r>
                        <a:rPr lang="en-US" sz="1400" dirty="0" err="1">
                          <a:effectLst/>
                        </a:rPr>
                        <a:t>XmlWinEventLog:Microsoft-Windows-Sysmon</a:t>
                      </a:r>
                      <a:r>
                        <a:rPr lang="en-US" sz="1400" dirty="0">
                          <a:effectLst/>
                        </a:rPr>
                        <a:t>/Operational" </a:t>
                      </a:r>
                      <a:r>
                        <a:rPr lang="en-US" sz="1400" dirty="0" err="1">
                          <a:effectLst/>
                        </a:rPr>
                        <a:t>EventCode</a:t>
                      </a:r>
                      <a:r>
                        <a:rPr lang="en-US" sz="1400" dirty="0">
                          <a:effectLst/>
                        </a:rPr>
                        <a:t>=22 |</a:t>
                      </a:r>
                      <a:r>
                        <a:rPr lang="en-US" sz="1400" dirty="0" err="1">
                          <a:effectLst/>
                        </a:rPr>
                        <a:t>streamstats</a:t>
                      </a:r>
                      <a:r>
                        <a:rPr lang="en-US" sz="1400" dirty="0">
                          <a:effectLst/>
                        </a:rPr>
                        <a:t> current=f last(_time) as </a:t>
                      </a:r>
                      <a:r>
                        <a:rPr lang="en-US" sz="1400" dirty="0" err="1">
                          <a:effectLst/>
                        </a:rPr>
                        <a:t>last_time</a:t>
                      </a:r>
                      <a:r>
                        <a:rPr lang="en-US" sz="1400" dirty="0">
                          <a:effectLst/>
                        </a:rPr>
                        <a:t> by </a:t>
                      </a:r>
                      <a:r>
                        <a:rPr lang="en-US" sz="1400" dirty="0" err="1">
                          <a:effectLst/>
                        </a:rPr>
                        <a:t>host,QueryName</a:t>
                      </a:r>
                      <a:r>
                        <a:rPr lang="en-US" sz="1400" dirty="0">
                          <a:effectLst/>
                        </a:rPr>
                        <a:t> | </a:t>
                      </a:r>
                      <a:r>
                        <a:rPr lang="en-US" sz="1400" dirty="0" err="1">
                          <a:effectLst/>
                        </a:rPr>
                        <a:t>eval</a:t>
                      </a:r>
                      <a:r>
                        <a:rPr lang="en-US" sz="1400" dirty="0">
                          <a:effectLst/>
                        </a:rPr>
                        <a:t> gap=</a:t>
                      </a:r>
                      <a:r>
                        <a:rPr lang="en-US" sz="1400" dirty="0" err="1">
                          <a:effectLst/>
                        </a:rPr>
                        <a:t>last_time</a:t>
                      </a:r>
                      <a:r>
                        <a:rPr lang="en-US" sz="1400" dirty="0">
                          <a:effectLst/>
                        </a:rPr>
                        <a:t> - _time| stats count </a:t>
                      </a:r>
                      <a:r>
                        <a:rPr lang="en-US" sz="1400" dirty="0" err="1">
                          <a:effectLst/>
                        </a:rPr>
                        <a:t>avg</a:t>
                      </a:r>
                      <a:r>
                        <a:rPr lang="en-US" sz="1400" dirty="0">
                          <a:effectLst/>
                        </a:rPr>
                        <a:t>(gap) AS </a:t>
                      </a:r>
                      <a:r>
                        <a:rPr lang="en-US" sz="1400" dirty="0" err="1">
                          <a:effectLst/>
                        </a:rPr>
                        <a:t>AverageBeaconTime</a:t>
                      </a:r>
                      <a:r>
                        <a:rPr lang="en-US" sz="1400" dirty="0">
                          <a:effectLst/>
                        </a:rPr>
                        <a:t> </a:t>
                      </a:r>
                      <a:r>
                        <a:rPr lang="en-US" sz="1400" dirty="0" err="1">
                          <a:effectLst/>
                        </a:rPr>
                        <a:t>var</a:t>
                      </a:r>
                      <a:r>
                        <a:rPr lang="en-US" sz="1400" dirty="0">
                          <a:effectLst/>
                        </a:rPr>
                        <a:t>(gap) AS </a:t>
                      </a:r>
                      <a:r>
                        <a:rPr lang="en-US" sz="1400" dirty="0" err="1">
                          <a:effectLst/>
                        </a:rPr>
                        <a:t>VarianceBeaconTime</a:t>
                      </a:r>
                      <a:r>
                        <a:rPr lang="en-US" sz="1400" dirty="0">
                          <a:effectLst/>
                        </a:rPr>
                        <a:t> BY </a:t>
                      </a:r>
                      <a:r>
                        <a:rPr lang="en-US" sz="1400" dirty="0" err="1">
                          <a:solidFill>
                            <a:schemeClr val="tx1"/>
                          </a:solidFill>
                          <a:effectLst/>
                          <a:highlight>
                            <a:srgbClr val="FFFF00"/>
                          </a:highlight>
                        </a:rPr>
                        <a:t>QueryName</a:t>
                      </a:r>
                      <a:r>
                        <a:rPr lang="en-US" sz="1400" dirty="0">
                          <a:effectLst/>
                        </a:rPr>
                        <a:t> | </a:t>
                      </a:r>
                      <a:r>
                        <a:rPr lang="en-US" sz="1400" dirty="0" err="1">
                          <a:effectLst/>
                        </a:rPr>
                        <a:t>eval</a:t>
                      </a:r>
                      <a:r>
                        <a:rPr lang="en-US" sz="1400" dirty="0">
                          <a:effectLst/>
                        </a:rPr>
                        <a:t> </a:t>
                      </a:r>
                      <a:r>
                        <a:rPr lang="en-US" sz="1400" dirty="0" err="1">
                          <a:effectLst/>
                        </a:rPr>
                        <a:t>AverageBeaconTime</a:t>
                      </a:r>
                      <a:r>
                        <a:rPr lang="en-US" sz="1400" dirty="0">
                          <a:effectLst/>
                        </a:rPr>
                        <a:t>=round(AverageBeaconTime,3), </a:t>
                      </a:r>
                      <a:r>
                        <a:rPr lang="en-US" sz="1400" dirty="0" err="1">
                          <a:effectLst/>
                        </a:rPr>
                        <a:t>VarianceBeaconTime</a:t>
                      </a:r>
                      <a:r>
                        <a:rPr lang="en-US" sz="1400" dirty="0">
                          <a:effectLst/>
                        </a:rPr>
                        <a:t>=round(VarianceBeaconTime,3)</a:t>
                      </a:r>
                    </a:p>
                    <a:p>
                      <a:pPr marL="0" marR="0">
                        <a:lnSpc>
                          <a:spcPct val="107000"/>
                        </a:lnSpc>
                        <a:spcBef>
                          <a:spcPts val="0"/>
                        </a:spcBef>
                        <a:spcAft>
                          <a:spcPts val="0"/>
                        </a:spcAft>
                      </a:pPr>
                      <a:r>
                        <a:rPr lang="en-US" sz="1400" dirty="0">
                          <a:effectLst/>
                        </a:rPr>
                        <a:t>| sort -count</a:t>
                      </a:r>
                    </a:p>
                    <a:p>
                      <a:pPr marL="0" marR="0">
                        <a:lnSpc>
                          <a:spcPct val="107000"/>
                        </a:lnSpc>
                        <a:spcBef>
                          <a:spcPts val="0"/>
                        </a:spcBef>
                        <a:spcAft>
                          <a:spcPts val="0"/>
                        </a:spcAft>
                      </a:pPr>
                      <a:r>
                        <a:rPr lang="en-US" sz="1400" dirty="0">
                          <a:effectLst/>
                        </a:rPr>
                        <a:t>| where </a:t>
                      </a:r>
                      <a:r>
                        <a:rPr lang="en-US" sz="1400" dirty="0" err="1">
                          <a:effectLst/>
                        </a:rPr>
                        <a:t>VarianceBeaconTime</a:t>
                      </a:r>
                      <a:r>
                        <a:rPr lang="en-US" sz="1400" dirty="0">
                          <a:effectLst/>
                        </a:rPr>
                        <a:t> &lt; 60 AND count &gt; 2 AND </a:t>
                      </a:r>
                      <a:r>
                        <a:rPr lang="en-US" sz="1400" dirty="0" err="1">
                          <a:effectLst/>
                        </a:rPr>
                        <a:t>AverageBeaconTime</a:t>
                      </a:r>
                      <a:r>
                        <a:rPr lang="en-US" sz="1400" dirty="0">
                          <a:effectLst/>
                        </a:rPr>
                        <a:t>&gt;1.000</a:t>
                      </a:r>
                    </a:p>
                    <a:p>
                      <a:pPr marL="0" marR="0">
                        <a:lnSpc>
                          <a:spcPct val="107000"/>
                        </a:lnSpc>
                        <a:spcBef>
                          <a:spcPts val="0"/>
                        </a:spcBef>
                        <a:spcAft>
                          <a:spcPts val="0"/>
                        </a:spcAft>
                      </a:pPr>
                      <a:r>
                        <a:rPr lang="en-US" sz="1400" dirty="0">
                          <a:effectLst/>
                        </a:rPr>
                        <a:t>|</a:t>
                      </a:r>
                      <a:r>
                        <a:rPr lang="en-US" sz="1400" dirty="0" err="1">
                          <a:effectLst/>
                        </a:rPr>
                        <a:t>eval</a:t>
                      </a:r>
                      <a:r>
                        <a:rPr lang="en-US" sz="1400" dirty="0">
                          <a:effectLst/>
                        </a:rPr>
                        <a:t> </a:t>
                      </a:r>
                      <a:r>
                        <a:rPr lang="en-US" sz="1400" dirty="0" err="1">
                          <a:effectLst/>
                        </a:rPr>
                        <a:t>qLength</a:t>
                      </a:r>
                      <a:r>
                        <a:rPr lang="en-US" sz="1400" dirty="0">
                          <a:effectLst/>
                        </a:rPr>
                        <a:t>=</a:t>
                      </a:r>
                      <a:r>
                        <a:rPr lang="en-US" sz="1400" dirty="0" err="1">
                          <a:effectLst/>
                        </a:rPr>
                        <a:t>len</a:t>
                      </a:r>
                      <a:r>
                        <a:rPr lang="en-US" sz="1400" dirty="0">
                          <a:effectLst/>
                        </a:rPr>
                        <a:t>(</a:t>
                      </a:r>
                      <a:r>
                        <a:rPr lang="en-US" sz="1400" dirty="0" err="1">
                          <a:effectLst/>
                        </a:rPr>
                        <a:t>QueryName</a:t>
                      </a:r>
                      <a:r>
                        <a:rPr lang="en-US" sz="1400" dirty="0">
                          <a:effectLst/>
                        </a:rPr>
                        <a:t>)</a:t>
                      </a:r>
                    </a:p>
                    <a:p>
                      <a:pPr marL="0" marR="0">
                        <a:lnSpc>
                          <a:spcPct val="107000"/>
                        </a:lnSpc>
                        <a:spcBef>
                          <a:spcPts val="0"/>
                        </a:spcBef>
                        <a:spcAft>
                          <a:spcPts val="0"/>
                        </a:spcAft>
                      </a:pPr>
                      <a:r>
                        <a:rPr lang="en-US" sz="1400" dirty="0">
                          <a:effectLst/>
                        </a:rPr>
                        <a:t>| table </a:t>
                      </a:r>
                      <a:r>
                        <a:rPr lang="en-US" sz="1400" dirty="0" err="1">
                          <a:effectLst/>
                        </a:rPr>
                        <a:t>QueryName,qLength</a:t>
                      </a:r>
                      <a:r>
                        <a:rPr lang="en-US" sz="1400" dirty="0">
                          <a:effectLst/>
                        </a:rPr>
                        <a:t>, </a:t>
                      </a:r>
                      <a:r>
                        <a:rPr lang="en-US" sz="1400" dirty="0" err="1">
                          <a:effectLst/>
                        </a:rPr>
                        <a:t>VarianceBeaconTime</a:t>
                      </a:r>
                      <a:r>
                        <a:rPr lang="en-US" sz="1400" dirty="0">
                          <a:effectLst/>
                        </a:rPr>
                        <a:t>  count </a:t>
                      </a:r>
                      <a:r>
                        <a:rPr lang="en-US" sz="1400" dirty="0" err="1">
                          <a:effectLst/>
                        </a:rPr>
                        <a:t>AverageBeaconTime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097795425"/>
                  </a:ext>
                </a:extLst>
              </a:tr>
            </a:tbl>
          </a:graphicData>
        </a:graphic>
      </p:graphicFrame>
      <p:sp>
        <p:nvSpPr>
          <p:cNvPr id="7" name="Rectangle 6"/>
          <p:cNvSpPr/>
          <p:nvPr/>
        </p:nvSpPr>
        <p:spPr>
          <a:xfrm>
            <a:off x="142596" y="3321770"/>
            <a:ext cx="11493304" cy="3158557"/>
          </a:xfrm>
          <a:prstGeom prst="rect">
            <a:avLst/>
          </a:prstGeom>
        </p:spPr>
        <p:txBody>
          <a:bodyPr wrap="square">
            <a:spAutoFit/>
          </a:bodyPr>
          <a:lstStyle/>
          <a:p>
            <a:pPr>
              <a:lnSpc>
                <a:spcPct val="107000"/>
              </a:lnSpc>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Beaconing activity is also commonly found with DNS given the nature of how DNS works (making requests to domain name and translating that back to an IP address).  The other side of DNS is that information can be passed allowing for Command and Control to occur, see DNS Tunneling.  </a:t>
            </a:r>
          </a:p>
          <a:p>
            <a:pPr>
              <a:lnSpc>
                <a:spcPct val="107000"/>
              </a:lnSpc>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Doing a variance and average upstream may not provide results that are expected since it is not observing what is actually happening on the host (which is ultimately what we are looking for). Looking for DNS from the asset using </a:t>
            </a:r>
            <a:r>
              <a:rPr lang="en-US" dirty="0" err="1">
                <a:latin typeface="Calibri" panose="020F0502020204030204" pitchFamily="34" charset="0"/>
                <a:ea typeface="Calibri" panose="020F0502020204030204" pitchFamily="34" charset="0"/>
                <a:cs typeface="Times New Roman" panose="02020603050405020304" pitchFamily="18" charset="0"/>
              </a:rPr>
              <a:t>Sysmon</a:t>
            </a:r>
            <a:r>
              <a:rPr lang="en-US" dirty="0">
                <a:latin typeface="Calibri" panose="020F0502020204030204" pitchFamily="34" charset="0"/>
                <a:ea typeface="Calibri" panose="020F0502020204030204" pitchFamily="34" charset="0"/>
                <a:cs typeface="Times New Roman" panose="02020603050405020304" pitchFamily="18" charset="0"/>
              </a:rPr>
              <a:t>, the variance here is different from the Firewall or Proxy.  </a:t>
            </a:r>
            <a:r>
              <a:rPr lang="en-US" dirty="0">
                <a:solidFill>
                  <a:srgbClr val="C00000"/>
                </a:solidFill>
                <a:latin typeface="Calibri" panose="020F0502020204030204" pitchFamily="34" charset="0"/>
                <a:ea typeface="Calibri" panose="020F0502020204030204" pitchFamily="34" charset="0"/>
                <a:cs typeface="Times New Roman" panose="02020603050405020304" pitchFamily="18" charset="0"/>
              </a:rPr>
              <a:t>Rather than looking at the query between all traffic from SRC to DNS Queries, this statistic is based on the traffic specific to the queries themselves across all hosts.  </a:t>
            </a:r>
            <a:r>
              <a:rPr lang="en-US" dirty="0">
                <a:latin typeface="Calibri" panose="020F0502020204030204" pitchFamily="34" charset="0"/>
                <a:ea typeface="Calibri" panose="020F0502020204030204" pitchFamily="34" charset="0"/>
                <a:cs typeface="Times New Roman" panose="02020603050405020304" pitchFamily="18" charset="0"/>
              </a:rPr>
              <a:t>In this panel we recommend starting by looking at the </a:t>
            </a:r>
            <a:r>
              <a:rPr lang="en-US" dirty="0" err="1">
                <a:latin typeface="Calibri" panose="020F0502020204030204" pitchFamily="34" charset="0"/>
                <a:ea typeface="Calibri" panose="020F0502020204030204" pitchFamily="34" charset="0"/>
                <a:cs typeface="Times New Roman" panose="02020603050405020304" pitchFamily="18" charset="0"/>
              </a:rPr>
              <a:t>qlength</a:t>
            </a:r>
            <a:r>
              <a:rPr lang="en-US" dirty="0">
                <a:latin typeface="Calibri" panose="020F0502020204030204" pitchFamily="34" charset="0"/>
                <a:ea typeface="Calibri" panose="020F0502020204030204" pitchFamily="34" charset="0"/>
                <a:cs typeface="Times New Roman" panose="02020603050405020304" pitchFamily="18" charset="0"/>
              </a:rPr>
              <a:t> of DNS Queries over starting with the variance and average.  Once a </a:t>
            </a:r>
            <a:r>
              <a:rPr lang="en-US" dirty="0" err="1">
                <a:latin typeface="Calibri" panose="020F0502020204030204" pitchFamily="34" charset="0"/>
                <a:ea typeface="Calibri" panose="020F0502020204030204" pitchFamily="34" charset="0"/>
                <a:cs typeface="Times New Roman" panose="02020603050405020304" pitchFamily="18" charset="0"/>
              </a:rPr>
              <a:t>qlength</a:t>
            </a:r>
            <a:r>
              <a:rPr lang="en-US" dirty="0">
                <a:latin typeface="Calibri" panose="020F0502020204030204" pitchFamily="34" charset="0"/>
                <a:ea typeface="Calibri" panose="020F0502020204030204" pitchFamily="34" charset="0"/>
                <a:cs typeface="Times New Roman" panose="02020603050405020304" pitchFamily="18" charset="0"/>
              </a:rPr>
              <a:t> and query appears malicious, then you would triage by looking for similar </a:t>
            </a:r>
            <a:r>
              <a:rPr lang="en-US" dirty="0" err="1">
                <a:latin typeface="Calibri" panose="020F0502020204030204" pitchFamily="34" charset="0"/>
                <a:ea typeface="Calibri" panose="020F0502020204030204" pitchFamily="34" charset="0"/>
                <a:cs typeface="Times New Roman" panose="02020603050405020304" pitchFamily="18" charset="0"/>
              </a:rPr>
              <a:t>QueryNames</a:t>
            </a:r>
            <a:r>
              <a:rPr lang="en-US" dirty="0">
                <a:latin typeface="Calibri" panose="020F0502020204030204" pitchFamily="34" charset="0"/>
                <a:ea typeface="Calibri" panose="020F0502020204030204" pitchFamily="34" charset="0"/>
                <a:cs typeface="Times New Roman" panose="02020603050405020304" pitchFamily="18" charset="0"/>
              </a:rPr>
              <a:t> from distinct hosts and check average and variance similar to Firewall Beacon OCONUS.</a:t>
            </a:r>
            <a:endParaRPr lang="en-US" dirty="0"/>
          </a:p>
        </p:txBody>
      </p:sp>
    </p:spTree>
    <p:extLst>
      <p:ext uri="{BB962C8B-B14F-4D97-AF65-F5344CB8AC3E}">
        <p14:creationId xmlns:p14="http://schemas.microsoft.com/office/powerpoint/2010/main" val="42546434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5824"/>
            <a:ext cx="10896600" cy="535531"/>
          </a:xfrm>
        </p:spPr>
        <p:txBody>
          <a:bodyPr/>
          <a:lstStyle/>
          <a:p>
            <a:r>
              <a:rPr lang="en-US" dirty="0"/>
              <a:t>Tactical Searches for Anomalous Behavior</a:t>
            </a:r>
          </a:p>
        </p:txBody>
      </p:sp>
      <p:sp>
        <p:nvSpPr>
          <p:cNvPr id="4" name="Text Placeholder 3"/>
          <p:cNvSpPr>
            <a:spLocks noGrp="1"/>
          </p:cNvSpPr>
          <p:nvPr>
            <p:ph type="body" sz="quarter" idx="11"/>
          </p:nvPr>
        </p:nvSpPr>
        <p:spPr>
          <a:xfrm>
            <a:off x="387752" y="1898245"/>
            <a:ext cx="6700838" cy="719171"/>
          </a:xfrm>
        </p:spPr>
        <p:txBody>
          <a:bodyPr/>
          <a:lstStyle/>
          <a:p>
            <a:r>
              <a:rPr lang="en-US" b="1" i="1" dirty="0">
                <a:solidFill>
                  <a:srgbClr val="2F5496"/>
                </a:solidFill>
                <a:latin typeface="Calibri Light" panose="020F0302020204030204" pitchFamily="34" charset="0"/>
                <a:ea typeface="Times New Roman" panose="02020603050405020304" pitchFamily="18" charset="0"/>
                <a:cs typeface="Times New Roman" panose="02020603050405020304" pitchFamily="18" charset="0"/>
              </a:rPr>
              <a:t>Choropleth Map</a:t>
            </a:r>
          </a:p>
          <a:p>
            <a:endParaRPr lang="en-US" dirty="0"/>
          </a:p>
        </p:txBody>
      </p:sp>
      <p:pic>
        <p:nvPicPr>
          <p:cNvPr id="6" name="Picture 5"/>
          <p:cNvPicPr/>
          <p:nvPr/>
        </p:nvPicPr>
        <p:blipFill rotWithShape="1">
          <a:blip r:embed="rId3"/>
          <a:srcRect l="2462" t="19275" r="1018" b="755"/>
          <a:stretch/>
        </p:blipFill>
        <p:spPr bwMode="auto">
          <a:xfrm>
            <a:off x="1146356" y="2917961"/>
            <a:ext cx="8877208" cy="3657012"/>
          </a:xfrm>
          <a:prstGeom prst="rect">
            <a:avLst/>
          </a:prstGeom>
          <a:ln>
            <a:noFill/>
          </a:ln>
          <a:extLst>
            <a:ext uri="{53640926-AAD7-44D8-BBD7-CCE9431645EC}">
              <a14:shadowObscured xmlns:a14="http://schemas.microsoft.com/office/drawing/2010/main"/>
            </a:ext>
          </a:extLst>
        </p:spPr>
      </p:pic>
      <p:graphicFrame>
        <p:nvGraphicFramePr>
          <p:cNvPr id="9" name="Table 8"/>
          <p:cNvGraphicFramePr>
            <a:graphicFrameLocks noGrp="1"/>
          </p:cNvGraphicFramePr>
          <p:nvPr>
            <p:extLst>
              <p:ext uri="{D42A27DB-BD31-4B8C-83A1-F6EECF244321}">
                <p14:modId xmlns:p14="http://schemas.microsoft.com/office/powerpoint/2010/main" val="428369308"/>
              </p:ext>
            </p:extLst>
          </p:nvPr>
        </p:nvGraphicFramePr>
        <p:xfrm>
          <a:off x="430288" y="2309994"/>
          <a:ext cx="11188172" cy="533891"/>
        </p:xfrm>
        <a:graphic>
          <a:graphicData uri="http://schemas.openxmlformats.org/drawingml/2006/table">
            <a:tbl>
              <a:tblPr firstRow="1" firstCol="1" bandRow="1">
                <a:tableStyleId>{5C22544A-7EE6-4342-B048-85BDC9FD1C3A}</a:tableStyleId>
              </a:tblPr>
              <a:tblGrid>
                <a:gridCol w="11188172">
                  <a:extLst>
                    <a:ext uri="{9D8B030D-6E8A-4147-A177-3AD203B41FA5}">
                      <a16:colId xmlns:a16="http://schemas.microsoft.com/office/drawing/2014/main" val="1933258438"/>
                    </a:ext>
                  </a:extLst>
                </a:gridCol>
              </a:tblGrid>
              <a:tr h="533891">
                <a:tc>
                  <a:txBody>
                    <a:bodyPr/>
                    <a:lstStyle/>
                    <a:p>
                      <a:pPr>
                        <a:lnSpc>
                          <a:spcPct val="107000"/>
                        </a:lnSpc>
                        <a:spcAft>
                          <a:spcPts val="800"/>
                        </a:spcAft>
                      </a:pPr>
                      <a:r>
                        <a:rPr lang="en-US" sz="1400" b="1" kern="1200" dirty="0" err="1">
                          <a:solidFill>
                            <a:schemeClr val="lt1"/>
                          </a:solidFill>
                          <a:latin typeface="+mj-lt"/>
                          <a:ea typeface="Calibri" panose="020F0502020204030204" pitchFamily="34" charset="0"/>
                          <a:cs typeface="Times New Roman" panose="02020603050405020304" pitchFamily="18" charset="0"/>
                        </a:rPr>
                        <a:t>sourcetype</a:t>
                      </a:r>
                      <a:r>
                        <a:rPr lang="en-US" sz="1400" b="1" kern="1200" dirty="0">
                          <a:solidFill>
                            <a:schemeClr val="lt1"/>
                          </a:solidFill>
                          <a:latin typeface="+mj-lt"/>
                          <a:ea typeface="Calibri" panose="020F0502020204030204" pitchFamily="34" charset="0"/>
                          <a:cs typeface="Times New Roman" panose="02020603050405020304" pitchFamily="18" charset="0"/>
                        </a:rPr>
                        <a:t>="</a:t>
                      </a:r>
                      <a:r>
                        <a:rPr lang="en-US" sz="1400" b="1" kern="1200" dirty="0" err="1">
                          <a:solidFill>
                            <a:schemeClr val="lt1"/>
                          </a:solidFill>
                          <a:latin typeface="+mj-lt"/>
                          <a:ea typeface="Calibri" panose="020F0502020204030204" pitchFamily="34" charset="0"/>
                          <a:cs typeface="Times New Roman" panose="02020603050405020304" pitchFamily="18" charset="0"/>
                        </a:rPr>
                        <a:t>WinEventLog:Security</a:t>
                      </a:r>
                      <a:r>
                        <a:rPr lang="en-US" sz="1400" b="1" kern="1200" dirty="0">
                          <a:solidFill>
                            <a:schemeClr val="lt1"/>
                          </a:solidFill>
                          <a:latin typeface="+mj-lt"/>
                          <a:ea typeface="Calibri" panose="020F0502020204030204" pitchFamily="34" charset="0"/>
                          <a:cs typeface="Times New Roman" panose="02020603050405020304" pitchFamily="18" charset="0"/>
                        </a:rPr>
                        <a:t>" </a:t>
                      </a:r>
                      <a:r>
                        <a:rPr lang="en-US" sz="1400" b="1" kern="1200" dirty="0" err="1">
                          <a:solidFill>
                            <a:schemeClr val="lt1"/>
                          </a:solidFill>
                          <a:latin typeface="+mj-lt"/>
                          <a:ea typeface="Calibri" panose="020F0502020204030204" pitchFamily="34" charset="0"/>
                          <a:cs typeface="Times New Roman" panose="02020603050405020304" pitchFamily="18" charset="0"/>
                        </a:rPr>
                        <a:t>EventCode</a:t>
                      </a:r>
                      <a:r>
                        <a:rPr lang="en-US" sz="1400" b="1" kern="1200" dirty="0">
                          <a:solidFill>
                            <a:schemeClr val="lt1"/>
                          </a:solidFill>
                          <a:latin typeface="+mj-lt"/>
                          <a:ea typeface="Calibri" panose="020F0502020204030204" pitchFamily="34" charset="0"/>
                          <a:cs typeface="Times New Roman" panose="02020603050405020304" pitchFamily="18" charset="0"/>
                        </a:rPr>
                        <a:t>=4624 </a:t>
                      </a:r>
                      <a:r>
                        <a:rPr lang="en-US" sz="1400" b="1" kern="1200" dirty="0" err="1">
                          <a:solidFill>
                            <a:schemeClr val="lt1"/>
                          </a:solidFill>
                          <a:latin typeface="+mj-lt"/>
                          <a:ea typeface="Calibri" panose="020F0502020204030204" pitchFamily="34" charset="0"/>
                          <a:cs typeface="Times New Roman" panose="02020603050405020304" pitchFamily="18" charset="0"/>
                        </a:rPr>
                        <a:t>Source_Network_Address</a:t>
                      </a:r>
                      <a:r>
                        <a:rPr lang="en-US" sz="1400" b="1" kern="1200" dirty="0">
                          <a:solidFill>
                            <a:schemeClr val="lt1"/>
                          </a:solidFill>
                          <a:latin typeface="+mj-lt"/>
                          <a:ea typeface="Calibri" panose="020F0502020204030204" pitchFamily="34" charset="0"/>
                          <a:cs typeface="Times New Roman" panose="02020603050405020304" pitchFamily="18" charset="0"/>
                        </a:rPr>
                        <a:t>=* | </a:t>
                      </a:r>
                      <a:r>
                        <a:rPr lang="en-US" sz="1400" b="1" kern="1200" dirty="0" err="1">
                          <a:solidFill>
                            <a:schemeClr val="lt1"/>
                          </a:solidFill>
                          <a:latin typeface="+mj-lt"/>
                          <a:ea typeface="Calibri" panose="020F0502020204030204" pitchFamily="34" charset="0"/>
                          <a:cs typeface="Times New Roman" panose="02020603050405020304" pitchFamily="18" charset="0"/>
                        </a:rPr>
                        <a:t>iplocation</a:t>
                      </a:r>
                      <a:r>
                        <a:rPr lang="en-US" sz="1400" b="1" kern="1200" dirty="0">
                          <a:solidFill>
                            <a:schemeClr val="lt1"/>
                          </a:solidFill>
                          <a:latin typeface="+mj-lt"/>
                          <a:ea typeface="Calibri" panose="020F0502020204030204" pitchFamily="34" charset="0"/>
                          <a:cs typeface="Times New Roman" panose="02020603050405020304" pitchFamily="18" charset="0"/>
                        </a:rPr>
                        <a:t> </a:t>
                      </a:r>
                      <a:r>
                        <a:rPr lang="en-US" sz="1400" b="1" kern="1200" dirty="0" err="1">
                          <a:solidFill>
                            <a:schemeClr val="lt1"/>
                          </a:solidFill>
                          <a:latin typeface="+mj-lt"/>
                          <a:ea typeface="Calibri" panose="020F0502020204030204" pitchFamily="34" charset="0"/>
                          <a:cs typeface="Times New Roman" panose="02020603050405020304" pitchFamily="18" charset="0"/>
                        </a:rPr>
                        <a:t>Source_Network_Address</a:t>
                      </a:r>
                      <a:r>
                        <a:rPr lang="en-US" sz="1400" b="1" kern="1200" dirty="0">
                          <a:solidFill>
                            <a:schemeClr val="lt1"/>
                          </a:solidFill>
                          <a:latin typeface="+mj-lt"/>
                          <a:ea typeface="Calibri" panose="020F0502020204030204" pitchFamily="34" charset="0"/>
                          <a:cs typeface="Times New Roman" panose="02020603050405020304" pitchFamily="18" charset="0"/>
                        </a:rPr>
                        <a:t> | stats count by Country| </a:t>
                      </a:r>
                      <a:r>
                        <a:rPr lang="en-US" sz="1400" b="1" kern="1200" dirty="0" err="1">
                          <a:solidFill>
                            <a:schemeClr val="lt1"/>
                          </a:solidFill>
                          <a:latin typeface="+mj-lt"/>
                          <a:ea typeface="Calibri" panose="020F0502020204030204" pitchFamily="34" charset="0"/>
                          <a:cs typeface="Times New Roman" panose="02020603050405020304" pitchFamily="18" charset="0"/>
                        </a:rPr>
                        <a:t>geom</a:t>
                      </a:r>
                      <a:r>
                        <a:rPr lang="en-US" sz="1400" b="1" kern="1200" dirty="0">
                          <a:solidFill>
                            <a:schemeClr val="lt1"/>
                          </a:solidFill>
                          <a:latin typeface="+mj-lt"/>
                          <a:ea typeface="Calibri" panose="020F0502020204030204" pitchFamily="34" charset="0"/>
                          <a:cs typeface="Times New Roman" panose="02020603050405020304" pitchFamily="18" charset="0"/>
                        </a:rPr>
                        <a:t> </a:t>
                      </a:r>
                      <a:r>
                        <a:rPr lang="en-US" sz="1400" b="1" kern="1200" dirty="0" err="1">
                          <a:solidFill>
                            <a:schemeClr val="lt1"/>
                          </a:solidFill>
                          <a:latin typeface="+mj-lt"/>
                          <a:ea typeface="Calibri" panose="020F0502020204030204" pitchFamily="34" charset="0"/>
                          <a:cs typeface="Times New Roman" panose="02020603050405020304" pitchFamily="18" charset="0"/>
                        </a:rPr>
                        <a:t>geo_countries</a:t>
                      </a:r>
                      <a:r>
                        <a:rPr lang="en-US" sz="1400" b="1" kern="1200" dirty="0">
                          <a:solidFill>
                            <a:schemeClr val="lt1"/>
                          </a:solidFill>
                          <a:latin typeface="+mj-lt"/>
                          <a:ea typeface="Calibri" panose="020F0502020204030204" pitchFamily="34" charset="0"/>
                          <a:cs typeface="Times New Roman" panose="02020603050405020304" pitchFamily="18" charset="0"/>
                        </a:rPr>
                        <a:t> </a:t>
                      </a:r>
                      <a:r>
                        <a:rPr lang="en-US" sz="1400" b="1" kern="1200" dirty="0" err="1">
                          <a:solidFill>
                            <a:schemeClr val="lt1"/>
                          </a:solidFill>
                          <a:latin typeface="+mj-lt"/>
                          <a:ea typeface="Calibri" panose="020F0502020204030204" pitchFamily="34" charset="0"/>
                          <a:cs typeface="Times New Roman" panose="02020603050405020304" pitchFamily="18" charset="0"/>
                        </a:rPr>
                        <a:t>allFeatures</a:t>
                      </a:r>
                      <a:r>
                        <a:rPr lang="en-US" sz="1400" b="1" kern="1200" dirty="0">
                          <a:solidFill>
                            <a:schemeClr val="lt1"/>
                          </a:solidFill>
                          <a:latin typeface="+mj-lt"/>
                          <a:ea typeface="Calibri" panose="020F0502020204030204" pitchFamily="34" charset="0"/>
                          <a:cs typeface="Times New Roman" panose="02020603050405020304" pitchFamily="18" charset="0"/>
                        </a:rPr>
                        <a:t>=True </a:t>
                      </a:r>
                      <a:r>
                        <a:rPr lang="en-US" sz="1400" b="1" kern="1200" dirty="0" err="1">
                          <a:solidFill>
                            <a:schemeClr val="lt1"/>
                          </a:solidFill>
                          <a:latin typeface="+mj-lt"/>
                          <a:ea typeface="Calibri" panose="020F0502020204030204" pitchFamily="34" charset="0"/>
                          <a:cs typeface="Times New Roman" panose="02020603050405020304" pitchFamily="18" charset="0"/>
                        </a:rPr>
                        <a:t>featureIdField</a:t>
                      </a:r>
                      <a:r>
                        <a:rPr lang="en-US" sz="1400" b="1" kern="1200" dirty="0">
                          <a:solidFill>
                            <a:schemeClr val="lt1"/>
                          </a:solidFill>
                          <a:latin typeface="+mj-lt"/>
                          <a:ea typeface="Calibri" panose="020F0502020204030204" pitchFamily="34" charset="0"/>
                          <a:cs typeface="Times New Roman" panose="02020603050405020304" pitchFamily="18" charset="0"/>
                        </a:rPr>
                        <a:t>=Country</a:t>
                      </a:r>
                    </a:p>
                  </a:txBody>
                  <a:tcPr marL="68580" marR="68580" marT="0" marB="0"/>
                </a:tc>
                <a:extLst>
                  <a:ext uri="{0D108BD9-81ED-4DB2-BD59-A6C34878D82A}">
                    <a16:rowId xmlns:a16="http://schemas.microsoft.com/office/drawing/2014/main" val="1698341035"/>
                  </a:ext>
                </a:extLst>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1038934335"/>
              </p:ext>
            </p:extLst>
          </p:nvPr>
        </p:nvGraphicFramePr>
        <p:xfrm>
          <a:off x="430288" y="1358424"/>
          <a:ext cx="11188172" cy="533891"/>
        </p:xfrm>
        <a:graphic>
          <a:graphicData uri="http://schemas.openxmlformats.org/drawingml/2006/table">
            <a:tbl>
              <a:tblPr firstRow="1" firstCol="1" bandRow="1">
                <a:tableStyleId>{5C22544A-7EE6-4342-B048-85BDC9FD1C3A}</a:tableStyleId>
              </a:tblPr>
              <a:tblGrid>
                <a:gridCol w="11188172">
                  <a:extLst>
                    <a:ext uri="{9D8B030D-6E8A-4147-A177-3AD203B41FA5}">
                      <a16:colId xmlns:a16="http://schemas.microsoft.com/office/drawing/2014/main" val="1933258438"/>
                    </a:ext>
                  </a:extLst>
                </a:gridCol>
              </a:tblGrid>
              <a:tr h="533891">
                <a:tc>
                  <a:txBody>
                    <a:bodyPr/>
                    <a:lstStyle/>
                    <a:p>
                      <a:r>
                        <a:rPr lang="en-US" sz="1400" dirty="0" err="1"/>
                        <a:t>sourcetype</a:t>
                      </a:r>
                      <a:r>
                        <a:rPr lang="en-US" sz="1400" dirty="0"/>
                        <a:t>="</a:t>
                      </a:r>
                      <a:r>
                        <a:rPr lang="en-US" sz="1400" dirty="0" err="1"/>
                        <a:t>WinEventLog:Security</a:t>
                      </a:r>
                      <a:r>
                        <a:rPr lang="en-US" sz="1400" dirty="0"/>
                        <a:t>" </a:t>
                      </a:r>
                      <a:r>
                        <a:rPr lang="en-US" sz="1400" dirty="0" err="1"/>
                        <a:t>EventCode</a:t>
                      </a:r>
                      <a:r>
                        <a:rPr lang="en-US" sz="1400" dirty="0"/>
                        <a:t>=4624 </a:t>
                      </a:r>
                      <a:r>
                        <a:rPr lang="en-US" sz="1400" dirty="0" err="1"/>
                        <a:t>Source_Network_Address</a:t>
                      </a:r>
                      <a:r>
                        <a:rPr lang="en-US" sz="1400" dirty="0"/>
                        <a:t>=* </a:t>
                      </a:r>
                      <a:r>
                        <a:rPr lang="en-US" sz="1400" dirty="0" err="1"/>
                        <a:t>Account_Name</a:t>
                      </a:r>
                      <a:r>
                        <a:rPr lang="en-US" sz="1400" dirty="0"/>
                        <a:t>!="ANONYMOUS LOGON" AND </a:t>
                      </a:r>
                      <a:r>
                        <a:rPr lang="en-US" sz="1400" dirty="0" err="1"/>
                        <a:t>Account_Name</a:t>
                      </a:r>
                      <a:r>
                        <a:rPr lang="en-US" sz="1400" dirty="0"/>
                        <a:t>!="-" | </a:t>
                      </a:r>
                      <a:r>
                        <a:rPr lang="en-US" sz="1400" dirty="0" err="1"/>
                        <a:t>iplocation</a:t>
                      </a:r>
                      <a:r>
                        <a:rPr lang="en-US" sz="1400" dirty="0"/>
                        <a:t> </a:t>
                      </a:r>
                      <a:r>
                        <a:rPr lang="en-US" sz="1400" dirty="0" err="1"/>
                        <a:t>Source_Network_Address</a:t>
                      </a:r>
                      <a:r>
                        <a:rPr lang="en-US" sz="1400" dirty="0"/>
                        <a:t> | search Country!="United States"| stats count by Country, </a:t>
                      </a:r>
                      <a:r>
                        <a:rPr lang="en-US" sz="1400" dirty="0" err="1"/>
                        <a:t>EventCode</a:t>
                      </a:r>
                      <a:endParaRPr lang="en-US" sz="1400" dirty="0"/>
                    </a:p>
                  </a:txBody>
                  <a:tcPr marL="68580" marR="68580" marT="0" marB="0"/>
                </a:tc>
                <a:extLst>
                  <a:ext uri="{0D108BD9-81ED-4DB2-BD59-A6C34878D82A}">
                    <a16:rowId xmlns:a16="http://schemas.microsoft.com/office/drawing/2014/main" val="1698341035"/>
                  </a:ext>
                </a:extLst>
              </a:tr>
            </a:tbl>
          </a:graphicData>
        </a:graphic>
      </p:graphicFrame>
      <p:sp>
        <p:nvSpPr>
          <p:cNvPr id="11" name="Text Placeholder 3"/>
          <p:cNvSpPr>
            <a:spLocks noGrp="1"/>
          </p:cNvSpPr>
          <p:nvPr>
            <p:ph type="body" sz="quarter" idx="11"/>
          </p:nvPr>
        </p:nvSpPr>
        <p:spPr>
          <a:xfrm>
            <a:off x="430288" y="957349"/>
            <a:ext cx="6700838" cy="326999"/>
          </a:xfrm>
        </p:spPr>
        <p:txBody>
          <a:bodyPr/>
          <a:lstStyle/>
          <a:p>
            <a:r>
              <a:rPr lang="en-US" b="1" i="1" dirty="0">
                <a:solidFill>
                  <a:srgbClr val="2F5496"/>
                </a:solidFill>
                <a:latin typeface="Calibri Light" panose="020F0302020204030204" pitchFamily="34" charset="0"/>
                <a:ea typeface="Times New Roman" panose="02020603050405020304" pitchFamily="18" charset="0"/>
                <a:cs typeface="Times New Roman" panose="02020603050405020304" pitchFamily="18" charset="0"/>
              </a:rPr>
              <a:t>Remote Logon</a:t>
            </a:r>
          </a:p>
          <a:p>
            <a:endParaRPr lang="en-US" dirty="0"/>
          </a:p>
        </p:txBody>
      </p:sp>
    </p:spTree>
    <p:extLst>
      <p:ext uri="{BB962C8B-B14F-4D97-AF65-F5344CB8AC3E}">
        <p14:creationId xmlns:p14="http://schemas.microsoft.com/office/powerpoint/2010/main" val="29895022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B63E7E-7719-4C26-B7CA-7EEFD0BF0C07}"/>
              </a:ext>
            </a:extLst>
          </p:cNvPr>
          <p:cNvSpPr>
            <a:spLocks noGrp="1"/>
          </p:cNvSpPr>
          <p:nvPr>
            <p:ph type="title"/>
          </p:nvPr>
        </p:nvSpPr>
        <p:spPr>
          <a:xfrm>
            <a:off x="387752" y="154184"/>
            <a:ext cx="10896600" cy="1311128"/>
          </a:xfrm>
        </p:spPr>
        <p:txBody>
          <a:bodyPr/>
          <a:lstStyle/>
          <a:p>
            <a:r>
              <a:rPr lang="en-US" dirty="0"/>
              <a:t>Agenda – Thursday, December 9</a:t>
            </a:r>
            <a:r>
              <a:rPr lang="en-US" baseline="30000" dirty="0"/>
              <a:t>th</a:t>
            </a:r>
            <a:r>
              <a:rPr lang="en-US" dirty="0"/>
              <a:t>, 2021</a:t>
            </a:r>
            <a:br>
              <a:rPr lang="en-US" dirty="0"/>
            </a:br>
            <a:endParaRPr lang="en-US" dirty="0"/>
          </a:p>
        </p:txBody>
      </p:sp>
      <p:sp>
        <p:nvSpPr>
          <p:cNvPr id="5" name="Text Placeholder 3">
            <a:extLst>
              <a:ext uri="{FF2B5EF4-FFF2-40B4-BE49-F238E27FC236}">
                <a16:creationId xmlns:a16="http://schemas.microsoft.com/office/drawing/2014/main" id="{677F3681-C367-4A8F-B9D2-3A37BF0BEDC5}"/>
              </a:ext>
            </a:extLst>
          </p:cNvPr>
          <p:cNvSpPr txBox="1">
            <a:spLocks/>
          </p:cNvSpPr>
          <p:nvPr/>
        </p:nvSpPr>
        <p:spPr>
          <a:xfrm>
            <a:off x="1686560" y="2397761"/>
            <a:ext cx="9986838" cy="2346960"/>
          </a:xfrm>
          <a:prstGeom prst="rect">
            <a:avLst/>
          </a:prstGeom>
        </p:spPr>
        <p:txBody>
          <a:bodyPr/>
          <a:lstStyle>
            <a:lvl1pPr marL="0" indent="0" algn="l" defTabSz="914428" rtl="0" eaLnBrk="1" latinLnBrk="0" hangingPunct="1">
              <a:lnSpc>
                <a:spcPct val="90000"/>
              </a:lnSpc>
              <a:spcBef>
                <a:spcPts val="1000"/>
              </a:spcBef>
              <a:buFont typeface="Arial" panose="020B0604020202020204" pitchFamily="34" charset="0"/>
              <a:buNone/>
              <a:defRPr sz="1800" kern="1200" baseline="0">
                <a:solidFill>
                  <a:schemeClr val="tx1"/>
                </a:solidFill>
                <a:latin typeface="Arial" panose="020B0604020202020204" pitchFamily="34" charset="0"/>
                <a:ea typeface="+mn-ea"/>
                <a:cs typeface="+mn-cs"/>
              </a:defRPr>
            </a:lvl1pPr>
            <a:lvl2pPr marL="685822" indent="-228608" algn="l" defTabSz="914428" rtl="0" eaLnBrk="1" latinLnBrk="0" hangingPunct="1">
              <a:lnSpc>
                <a:spcPct val="90000"/>
              </a:lnSpc>
              <a:spcBef>
                <a:spcPts val="500"/>
              </a:spcBef>
              <a:buClr>
                <a:srgbClr val="BAD405"/>
              </a:buClr>
              <a:buSzPct val="150000"/>
              <a:buFont typeface="Arial" panose="020B0604020202020204" pitchFamily="34" charset="0"/>
              <a:buChar char="•"/>
              <a:defRPr sz="1600" kern="1200" baseline="0">
                <a:solidFill>
                  <a:schemeClr val="tx1"/>
                </a:solidFill>
                <a:latin typeface="Arial" panose="020B0604020202020204" pitchFamily="34" charset="0"/>
                <a:ea typeface="+mn-ea"/>
                <a:cs typeface="+mn-cs"/>
              </a:defRPr>
            </a:lvl2pPr>
            <a:lvl3pPr marL="1143036" indent="-228608" algn="l" defTabSz="914428" rtl="0" eaLnBrk="1" latinLnBrk="0" hangingPunct="1">
              <a:lnSpc>
                <a:spcPct val="90000"/>
              </a:lnSpc>
              <a:spcBef>
                <a:spcPts val="500"/>
              </a:spcBef>
              <a:buClr>
                <a:srgbClr val="BAD405"/>
              </a:buClr>
              <a:buSzPct val="150000"/>
              <a:buFont typeface="Arial" panose="020B0604020202020204" pitchFamily="34" charset="0"/>
              <a:buChar char="•"/>
              <a:defRPr sz="1400" kern="1200" baseline="0">
                <a:solidFill>
                  <a:schemeClr val="tx1"/>
                </a:solidFill>
                <a:latin typeface="Arial" panose="020B0604020202020204" pitchFamily="34" charset="0"/>
                <a:ea typeface="+mn-ea"/>
                <a:cs typeface="+mn-cs"/>
              </a:defRPr>
            </a:lvl3pPr>
            <a:lvl4pPr marL="1371643" indent="0" algn="l" defTabSz="914428"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057465" indent="-228608" algn="l" defTabSz="914428"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5pPr>
            <a:lvl6pPr marL="2514679" indent="-228608" algn="l" defTabSz="91442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93" indent="-228608" algn="l" defTabSz="91442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107" indent="-228608" algn="l" defTabSz="91442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322" indent="-228608" algn="l" defTabSz="91442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Font typeface="+mj-lt"/>
              <a:buAutoNum type="arabicPeriod"/>
            </a:pPr>
            <a:r>
              <a:rPr lang="en-US" sz="2000" b="1" dirty="0">
                <a:latin typeface="Avenir Next LT Pro Light" panose="020B0304020202020204" pitchFamily="34" charset="0"/>
              </a:rPr>
              <a:t>The Rising Threat</a:t>
            </a:r>
            <a:endParaRPr lang="en-US" sz="1800" dirty="0">
              <a:latin typeface="Avenir Next LT Pro Light" panose="020B0304020202020204" pitchFamily="34" charset="0"/>
            </a:endParaRPr>
          </a:p>
          <a:p>
            <a:pPr marL="457200" indent="-457200">
              <a:buFont typeface="+mj-lt"/>
              <a:buAutoNum type="arabicPeriod"/>
            </a:pPr>
            <a:r>
              <a:rPr lang="en-US" sz="2000" b="1" dirty="0">
                <a:latin typeface="Avenir Next LT Pro Light" panose="020B0304020202020204" pitchFamily="34" charset="0"/>
              </a:rPr>
              <a:t>The Response </a:t>
            </a:r>
          </a:p>
          <a:p>
            <a:pPr marL="457200" indent="-457200">
              <a:buFont typeface="+mj-lt"/>
              <a:buAutoNum type="arabicPeriod"/>
            </a:pPr>
            <a:r>
              <a:rPr lang="en-US" sz="2000" b="1" dirty="0">
                <a:latin typeface="Avenir Next LT Pro Light" panose="020B0304020202020204" pitchFamily="34" charset="0"/>
              </a:rPr>
              <a:t>The Example</a:t>
            </a:r>
          </a:p>
          <a:p>
            <a:pPr marL="457200" indent="-457200">
              <a:buFont typeface="+mj-lt"/>
              <a:buAutoNum type="arabicPeriod"/>
            </a:pPr>
            <a:r>
              <a:rPr lang="en-US" sz="2000" b="1" dirty="0">
                <a:latin typeface="Avenir Next LT Pro Light" panose="020B0304020202020204" pitchFamily="34" charset="0"/>
              </a:rPr>
              <a:t>Q/A</a:t>
            </a:r>
          </a:p>
          <a:p>
            <a:pPr marL="457200" indent="-457200">
              <a:buFont typeface="+mj-lt"/>
              <a:buAutoNum type="arabicPeriod"/>
            </a:pPr>
            <a:r>
              <a:rPr lang="en-US" sz="2000" b="1" dirty="0">
                <a:latin typeface="Avenir Next LT Pro Light" panose="020B0304020202020204" pitchFamily="34" charset="0"/>
              </a:rPr>
              <a:t>Backup – Tactical Pattern and/or Anomaly Recognition Searches (Several to take home)</a:t>
            </a:r>
          </a:p>
        </p:txBody>
      </p:sp>
    </p:spTree>
    <p:extLst>
      <p:ext uri="{BB962C8B-B14F-4D97-AF65-F5344CB8AC3E}">
        <p14:creationId xmlns:p14="http://schemas.microsoft.com/office/powerpoint/2010/main" val="374174827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60564"/>
            <a:ext cx="10896600" cy="535531"/>
          </a:xfrm>
        </p:spPr>
        <p:txBody>
          <a:bodyPr/>
          <a:lstStyle/>
          <a:p>
            <a:r>
              <a:rPr lang="en-US" dirty="0"/>
              <a:t>Tactical Searches for Anomalous Behavior</a:t>
            </a:r>
          </a:p>
        </p:txBody>
      </p:sp>
      <p:graphicFrame>
        <p:nvGraphicFramePr>
          <p:cNvPr id="11" name="Content Placeholder 12">
            <a:extLst>
              <a:ext uri="{FF2B5EF4-FFF2-40B4-BE49-F238E27FC236}">
                <a16:creationId xmlns:a16="http://schemas.microsoft.com/office/drawing/2014/main" id="{C14F7ED4-040E-48E2-9C0B-22875EC0AF25}"/>
              </a:ext>
            </a:extLst>
          </p:cNvPr>
          <p:cNvGraphicFramePr>
            <a:graphicFrameLocks/>
          </p:cNvGraphicFramePr>
          <p:nvPr/>
        </p:nvGraphicFramePr>
        <p:xfrm>
          <a:off x="350960" y="3643812"/>
          <a:ext cx="7565065" cy="2518093"/>
        </p:xfrm>
        <a:graphic>
          <a:graphicData uri="http://schemas.openxmlformats.org/drawingml/2006/table">
            <a:tbl>
              <a:tblPr firstRow="1" firstCol="1" bandRow="1"/>
              <a:tblGrid>
                <a:gridCol w="4880687">
                  <a:extLst>
                    <a:ext uri="{9D8B030D-6E8A-4147-A177-3AD203B41FA5}">
                      <a16:colId xmlns:a16="http://schemas.microsoft.com/office/drawing/2014/main" val="1881645297"/>
                    </a:ext>
                  </a:extLst>
                </a:gridCol>
                <a:gridCol w="1952275">
                  <a:extLst>
                    <a:ext uri="{9D8B030D-6E8A-4147-A177-3AD203B41FA5}">
                      <a16:colId xmlns:a16="http://schemas.microsoft.com/office/drawing/2014/main" val="443921034"/>
                    </a:ext>
                  </a:extLst>
                </a:gridCol>
                <a:gridCol w="732103">
                  <a:extLst>
                    <a:ext uri="{9D8B030D-6E8A-4147-A177-3AD203B41FA5}">
                      <a16:colId xmlns:a16="http://schemas.microsoft.com/office/drawing/2014/main" val="3686578701"/>
                    </a:ext>
                  </a:extLst>
                </a:gridCol>
              </a:tblGrid>
              <a:tr h="379896">
                <a:tc gridSpan="3">
                  <a:txBody>
                    <a:bodyPr/>
                    <a:lstStyle/>
                    <a:p>
                      <a:pPr marL="0" marR="0" algn="ctr">
                        <a:lnSpc>
                          <a:spcPct val="107000"/>
                        </a:lnSpc>
                        <a:spcBef>
                          <a:spcPts val="0"/>
                        </a:spcBef>
                        <a:spcAft>
                          <a:spcPts val="0"/>
                        </a:spcAft>
                      </a:pPr>
                      <a:r>
                        <a:rPr lang="en-US" sz="2000" b="1" u="sng" dirty="0">
                          <a:effectLst/>
                          <a:latin typeface="Arial" panose="020B0604020202020204" pitchFamily="34" charset="0"/>
                          <a:ea typeface="Calibri" panose="020F0502020204030204" pitchFamily="34" charset="0"/>
                          <a:cs typeface="Arial" panose="020B0604020202020204" pitchFamily="34" charset="0"/>
                        </a:rPr>
                        <a:t>Bottom Half Sampling</a:t>
                      </a:r>
                    </a:p>
                    <a:p>
                      <a:pPr marL="0" marR="0" algn="ctr">
                        <a:lnSpc>
                          <a:spcPct val="107000"/>
                        </a:lnSpc>
                        <a:spcBef>
                          <a:spcPts val="0"/>
                        </a:spcBef>
                        <a:spcAft>
                          <a:spcPts val="0"/>
                        </a:spcAft>
                      </a:pPr>
                      <a:r>
                        <a:rPr lang="en-US" sz="1400" b="1" u="sng" dirty="0">
                          <a:effectLst/>
                          <a:latin typeface="Calibri" panose="020F0502020204030204" pitchFamily="34" charset="0"/>
                          <a:ea typeface="Calibri" panose="020F0502020204030204" pitchFamily="34" charset="0"/>
                          <a:cs typeface="Times New Roman" panose="02020603050405020304" pitchFamily="18" charset="0"/>
                        </a:rPr>
                        <a:t> [ </a:t>
                      </a:r>
                      <a:r>
                        <a:rPr lang="en-US" sz="1400" b="1" u="sng"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Yellow</a:t>
                      </a:r>
                      <a:r>
                        <a:rPr lang="en-US" sz="1400" b="1" u="sng" dirty="0">
                          <a:effectLst/>
                          <a:latin typeface="Calibri" panose="020F0502020204030204" pitchFamily="34" charset="0"/>
                          <a:ea typeface="Calibri" panose="020F0502020204030204" pitchFamily="34" charset="0"/>
                          <a:cs typeface="Times New Roman" panose="02020603050405020304" pitchFamily="18" charset="0"/>
                        </a:rPr>
                        <a:t> = ____ _______ | </a:t>
                      </a:r>
                      <a:r>
                        <a:rPr lang="en-US" sz="1400" b="1" u="sng" dirty="0">
                          <a:effectLst/>
                          <a:highlight>
                            <a:srgbClr val="C0C0C0"/>
                          </a:highlight>
                          <a:latin typeface="Calibri" panose="020F0502020204030204" pitchFamily="34" charset="0"/>
                          <a:ea typeface="Calibri" panose="020F0502020204030204" pitchFamily="34" charset="0"/>
                          <a:cs typeface="Times New Roman" panose="02020603050405020304" pitchFamily="18" charset="0"/>
                        </a:rPr>
                        <a:t>Grey</a:t>
                      </a:r>
                      <a:r>
                        <a:rPr lang="en-US" sz="1400" b="1" u="sng" dirty="0">
                          <a:effectLst/>
                          <a:latin typeface="Calibri" panose="020F0502020204030204" pitchFamily="34" charset="0"/>
                          <a:ea typeface="Calibri" panose="020F0502020204030204" pitchFamily="34" charset="0"/>
                          <a:cs typeface="Times New Roman" panose="02020603050405020304" pitchFamily="18" charset="0"/>
                        </a:rPr>
                        <a:t> = Other Suspect Software ]</a:t>
                      </a:r>
                      <a:endParaRPr lang="en-US" sz="2800" u="sng"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017904716"/>
                  </a:ext>
                </a:extLst>
              </a:tr>
              <a:tr h="156423">
                <a:tc>
                  <a:txBody>
                    <a:bodyPr/>
                    <a:lstStyle/>
                    <a:p>
                      <a:pPr marL="0" marR="0">
                        <a:lnSpc>
                          <a:spcPct val="107000"/>
                        </a:lnSpc>
                        <a:spcBef>
                          <a:spcPts val="0"/>
                        </a:spcBef>
                        <a:spcAft>
                          <a:spcPts val="0"/>
                        </a:spcAft>
                      </a:pPr>
                      <a:r>
                        <a:rPr lang="en-US" sz="1400" b="1" dirty="0" err="1">
                          <a:effectLst/>
                          <a:latin typeface="Calibri" panose="020F0502020204030204" pitchFamily="34" charset="0"/>
                          <a:ea typeface="Calibri" panose="020F0502020204030204" pitchFamily="34" charset="0"/>
                          <a:cs typeface="Times New Roman" panose="02020603050405020304" pitchFamily="18" charset="0"/>
                        </a:rPr>
                        <a:t>executableCheck</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b="1" dirty="0">
                          <a:effectLst/>
                          <a:latin typeface="Calibri" panose="020F0502020204030204" pitchFamily="34" charset="0"/>
                          <a:ea typeface="Calibri" panose="020F0502020204030204" pitchFamily="34" charset="0"/>
                          <a:cs typeface="Times New Roman" panose="02020603050405020304" pitchFamily="18" charset="0"/>
                        </a:rPr>
                        <a:t>exe name</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b="1">
                          <a:effectLst/>
                          <a:latin typeface="Calibri" panose="020F0502020204030204" pitchFamily="34" charset="0"/>
                          <a:ea typeface="Calibri" panose="020F0502020204030204" pitchFamily="34" charset="0"/>
                          <a:cs typeface="Times New Roman" panose="02020603050405020304" pitchFamily="18" charset="0"/>
                        </a:rPr>
                        <a:t>count</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09763554"/>
                  </a:ext>
                </a:extLst>
              </a:tr>
              <a:tr h="156423">
                <a:tc>
                  <a:txBody>
                    <a:bodyPr/>
                    <a:lstStyle/>
                    <a:p>
                      <a:pPr marL="0" marR="0">
                        <a:lnSpc>
                          <a:spcPct val="107000"/>
                        </a:lnSpc>
                        <a:spcBef>
                          <a:spcPts val="0"/>
                        </a:spcBef>
                        <a:spcAft>
                          <a:spcPts val="0"/>
                        </a:spcAft>
                      </a:pPr>
                      <a:r>
                        <a:rPr lang="en-US" sz="1400">
                          <a:effectLst/>
                          <a:latin typeface="Calibri" panose="020F0502020204030204" pitchFamily="34" charset="0"/>
                          <a:ea typeface="Calibri" panose="020F0502020204030204" pitchFamily="34" charset="0"/>
                          <a:cs typeface="Times New Roman" panose="02020603050405020304" pitchFamily="18" charset="0"/>
                        </a:rPr>
                        <a:t>\Local\FluxSoftware\Flux\flux.exe" /noshow</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flux.exe</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1</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96939228"/>
                  </a:ext>
                </a:extLst>
              </a:tr>
              <a:tr h="156423">
                <a:tc>
                  <a:txBody>
                    <a:bodyPr/>
                    <a:lstStyle/>
                    <a:p>
                      <a:pPr marL="0" marR="0">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\Local\Dropbox\Update\DropboxUpdate.exe" /c</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dropboxupdate.exe</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3</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14753074"/>
                  </a:ext>
                </a:extLst>
              </a:tr>
              <a:tr h="156423">
                <a:tc>
                  <a:txBody>
                    <a:bodyPr/>
                    <a:lstStyle/>
                    <a:p>
                      <a:pPr marL="0" marR="0">
                        <a:lnSpc>
                          <a:spcPct val="107000"/>
                        </a:lnSpc>
                        <a:spcBef>
                          <a:spcPts val="0"/>
                        </a:spcBef>
                        <a:spcAft>
                          <a:spcPts val="0"/>
                        </a:spcAft>
                      </a:pPr>
                      <a:r>
                        <a:rPr lang="en-US" sz="1400">
                          <a:effectLst/>
                          <a:latin typeface="Calibri" panose="020F0502020204030204" pitchFamily="34" charset="0"/>
                          <a:ea typeface="Calibri" panose="020F0502020204030204" pitchFamily="34" charset="0"/>
                          <a:cs typeface="Times New Roman" panose="02020603050405020304" pitchFamily="18" charset="0"/>
                        </a:rPr>
                        <a:t>\Local\Microsoft\OneDrive\OneDrive.exe" /background</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onedrive.exe</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3</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07134386"/>
                  </a:ext>
                </a:extLst>
              </a:tr>
              <a:tr h="156423">
                <a:tc>
                  <a:txBody>
                    <a:bodyPr/>
                    <a:lstStyle/>
                    <a:p>
                      <a:pPr marL="0" marR="0">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\Local\Temp\Temp1_3.4.0.zip\_____ _____.exe</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_____ _____.exe</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nSpc>
                          <a:spcPct val="107000"/>
                        </a:lnSpc>
                        <a:spcBef>
                          <a:spcPts val="0"/>
                        </a:spcBef>
                        <a:spcAft>
                          <a:spcPts val="0"/>
                        </a:spcAft>
                      </a:pPr>
                      <a:r>
                        <a:rPr lang="en-US" sz="1400">
                          <a:effectLst/>
                          <a:latin typeface="Calibri" panose="020F0502020204030204" pitchFamily="34" charset="0"/>
                          <a:ea typeface="Calibri" panose="020F0502020204030204" pitchFamily="34" charset="0"/>
                          <a:cs typeface="Times New Roman" panose="02020603050405020304" pitchFamily="18" charset="0"/>
                        </a:rPr>
                        <a:t>4</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23740915"/>
                  </a:ext>
                </a:extLst>
              </a:tr>
              <a:tr h="156423">
                <a:tc>
                  <a:txBody>
                    <a:bodyPr/>
                    <a:lstStyle/>
                    <a:p>
                      <a:pPr marL="0" marR="0">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\Roaming\</a:t>
                      </a:r>
                      <a:r>
                        <a:rPr lang="en-US" sz="1400" dirty="0" err="1">
                          <a:effectLst/>
                          <a:latin typeface="Calibri" panose="020F0502020204030204" pitchFamily="34" charset="0"/>
                          <a:ea typeface="Calibri" panose="020F0502020204030204" pitchFamily="34" charset="0"/>
                          <a:cs typeface="Times New Roman" panose="02020603050405020304" pitchFamily="18" charset="0"/>
                        </a:rPr>
                        <a:t>Movavi</a:t>
                      </a:r>
                      <a:r>
                        <a:rPr lang="en-US" sz="1400" dirty="0">
                          <a:effectLst/>
                          <a:latin typeface="Calibri" panose="020F0502020204030204" pitchFamily="34" charset="0"/>
                          <a:ea typeface="Calibri" panose="020F0502020204030204" pitchFamily="34" charset="0"/>
                          <a:cs typeface="Times New Roman" panose="02020603050405020304" pitchFamily="18" charset="0"/>
                        </a:rPr>
                        <a:t> Video Suite 2020\AgentInformer.exe"</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agentinformer.exe</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nSpc>
                          <a:spcPct val="107000"/>
                        </a:lnSpc>
                        <a:spcBef>
                          <a:spcPts val="0"/>
                        </a:spcBef>
                        <a:spcAft>
                          <a:spcPts val="0"/>
                        </a:spcAft>
                      </a:pPr>
                      <a:r>
                        <a:rPr lang="en-US" sz="1400">
                          <a:effectLst/>
                          <a:latin typeface="Calibri" panose="020F0502020204030204" pitchFamily="34" charset="0"/>
                          <a:ea typeface="Calibri" panose="020F0502020204030204" pitchFamily="34" charset="0"/>
                          <a:cs typeface="Times New Roman" panose="02020603050405020304" pitchFamily="18" charset="0"/>
                        </a:rPr>
                        <a:t>4</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07377693"/>
                  </a:ext>
                </a:extLst>
              </a:tr>
              <a:tr h="156423">
                <a:tc>
                  <a:txBody>
                    <a:bodyPr/>
                    <a:lstStyle/>
                    <a:p>
                      <a:pPr marL="0" marR="0">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\Local\Temp\Temp2_MoveMouse_3.4.1.zip\\_____ _____.exe</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_____ _____.exe</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nSpc>
                          <a:spcPct val="107000"/>
                        </a:lnSpc>
                        <a:spcBef>
                          <a:spcPts val="0"/>
                        </a:spcBef>
                        <a:spcAft>
                          <a:spcPts val="0"/>
                        </a:spcAft>
                      </a:pPr>
                      <a:r>
                        <a:rPr lang="en-US" sz="1400">
                          <a:effectLst/>
                          <a:latin typeface="Calibri" panose="020F0502020204030204" pitchFamily="34" charset="0"/>
                          <a:ea typeface="Calibri" panose="020F0502020204030204" pitchFamily="34" charset="0"/>
                          <a:cs typeface="Times New Roman" panose="02020603050405020304" pitchFamily="18" charset="0"/>
                        </a:rPr>
                        <a:t>12</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4264572"/>
                  </a:ext>
                </a:extLst>
              </a:tr>
              <a:tr h="312845">
                <a:tc>
                  <a:txBody>
                    <a:bodyPr/>
                    <a:lstStyle/>
                    <a:p>
                      <a:pPr marL="0" marR="0">
                        <a:lnSpc>
                          <a:spcPct val="107000"/>
                        </a:lnSpc>
                        <a:spcBef>
                          <a:spcPts val="0"/>
                        </a:spcBef>
                        <a:spcAft>
                          <a:spcPts val="0"/>
                        </a:spcAft>
                      </a:pPr>
                      <a:r>
                        <a:rPr lang="en-US" sz="1400">
                          <a:effectLst/>
                          <a:latin typeface="Calibri" panose="020F0502020204030204" pitchFamily="34" charset="0"/>
                          <a:ea typeface="Calibri" panose="020F0502020204030204" pitchFamily="34" charset="0"/>
                          <a:cs typeface="Times New Roman" panose="02020603050405020304" pitchFamily="18" charset="0"/>
                        </a:rPr>
                        <a:t>\Local\Programs\officeathandmeetings\AT&amp;amp;T Office@Hand Meetings.exe" startminimized</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AT&amp;amp;T</a:t>
                      </a:r>
                      <a:r>
                        <a:rPr lang="en-US"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4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Office@Hand</a:t>
                      </a:r>
                      <a:r>
                        <a:rPr lang="en-US"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Meetings.exe</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14</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84204479"/>
                  </a:ext>
                </a:extLst>
              </a:tr>
            </a:tbl>
          </a:graphicData>
        </a:graphic>
      </p:graphicFrame>
      <p:sp>
        <p:nvSpPr>
          <p:cNvPr id="12" name="TextBox 11">
            <a:extLst>
              <a:ext uri="{FF2B5EF4-FFF2-40B4-BE49-F238E27FC236}">
                <a16:creationId xmlns:a16="http://schemas.microsoft.com/office/drawing/2014/main" id="{BFD12473-8267-4F4D-8D43-2B5944A7AB91}"/>
              </a:ext>
            </a:extLst>
          </p:cNvPr>
          <p:cNvSpPr txBox="1"/>
          <p:nvPr/>
        </p:nvSpPr>
        <p:spPr>
          <a:xfrm>
            <a:off x="8897019" y="3350169"/>
            <a:ext cx="2359941" cy="338554"/>
          </a:xfrm>
          <a:prstGeom prst="rect">
            <a:avLst/>
          </a:prstGeom>
          <a:noFill/>
        </p:spPr>
        <p:txBody>
          <a:bodyPr wrap="none" rtlCol="0">
            <a:spAutoFit/>
          </a:bodyPr>
          <a:lstStyle/>
          <a:p>
            <a:r>
              <a:rPr lang="en-US" sz="1600" b="1" dirty="0">
                <a:latin typeface="Arial" panose="020B0604020202020204" pitchFamily="34" charset="0"/>
                <a:cs typeface="Arial" panose="020B0604020202020204" pitchFamily="34" charset="0"/>
              </a:rPr>
              <a:t>Unexpected/Abnormal</a:t>
            </a:r>
          </a:p>
        </p:txBody>
      </p:sp>
      <p:pic>
        <p:nvPicPr>
          <p:cNvPr id="13" name="Picture 12">
            <a:extLst>
              <a:ext uri="{FF2B5EF4-FFF2-40B4-BE49-F238E27FC236}">
                <a16:creationId xmlns:a16="http://schemas.microsoft.com/office/drawing/2014/main" id="{3271E8D1-B501-42C7-B1D3-E3F1B66753B4}"/>
              </a:ext>
            </a:extLst>
          </p:cNvPr>
          <p:cNvPicPr>
            <a:picLocks noChangeAspect="1"/>
          </p:cNvPicPr>
          <p:nvPr/>
        </p:nvPicPr>
        <p:blipFill>
          <a:blip r:embed="rId3"/>
          <a:stretch>
            <a:fillRect/>
          </a:stretch>
        </p:blipFill>
        <p:spPr>
          <a:xfrm>
            <a:off x="7974081" y="3643812"/>
            <a:ext cx="4095750" cy="2562225"/>
          </a:xfrm>
          <a:prstGeom prst="rect">
            <a:avLst/>
          </a:prstGeom>
        </p:spPr>
      </p:pic>
      <p:graphicFrame>
        <p:nvGraphicFramePr>
          <p:cNvPr id="15" name="Table 14"/>
          <p:cNvGraphicFramePr>
            <a:graphicFrameLocks noGrp="1"/>
          </p:cNvGraphicFramePr>
          <p:nvPr/>
        </p:nvGraphicFramePr>
        <p:xfrm>
          <a:off x="331330" y="1464192"/>
          <a:ext cx="10896601" cy="711807"/>
        </p:xfrm>
        <a:graphic>
          <a:graphicData uri="http://schemas.openxmlformats.org/drawingml/2006/table">
            <a:tbl>
              <a:tblPr firstRow="1" firstCol="1" bandRow="1">
                <a:tableStyleId>{5C22544A-7EE6-4342-B048-85BDC9FD1C3A}</a:tableStyleId>
              </a:tblPr>
              <a:tblGrid>
                <a:gridCol w="10896601">
                  <a:extLst>
                    <a:ext uri="{9D8B030D-6E8A-4147-A177-3AD203B41FA5}">
                      <a16:colId xmlns:a16="http://schemas.microsoft.com/office/drawing/2014/main" val="449536839"/>
                    </a:ext>
                  </a:extLst>
                </a:gridCol>
              </a:tblGrid>
              <a:tr h="711807">
                <a:tc>
                  <a:txBody>
                    <a:bodyPr/>
                    <a:lstStyle/>
                    <a:p>
                      <a:r>
                        <a:rPr lang="en-US" sz="1400" dirty="0"/>
                        <a:t>index=* </a:t>
                      </a:r>
                      <a:r>
                        <a:rPr lang="en-US" sz="1400" dirty="0" err="1"/>
                        <a:t>sourcetype</a:t>
                      </a:r>
                      <a:r>
                        <a:rPr lang="en-US" sz="1400" dirty="0"/>
                        <a:t>="</a:t>
                      </a:r>
                      <a:r>
                        <a:rPr lang="en-US" sz="1400" dirty="0" err="1"/>
                        <a:t>WinEventLog:Security</a:t>
                      </a:r>
                      <a:r>
                        <a:rPr lang="en-US" sz="1400" dirty="0"/>
                        <a:t>" OR </a:t>
                      </a:r>
                      <a:r>
                        <a:rPr lang="en-US" sz="1400" dirty="0" err="1"/>
                        <a:t>sourcetype</a:t>
                      </a:r>
                      <a:r>
                        <a:rPr lang="en-US" sz="1400" dirty="0"/>
                        <a:t>="</a:t>
                      </a:r>
                      <a:r>
                        <a:rPr lang="en-US" sz="1400" dirty="0" err="1"/>
                        <a:t>WinHostMon</a:t>
                      </a:r>
                      <a:r>
                        <a:rPr lang="en-US" sz="1400" dirty="0"/>
                        <a:t>" </a:t>
                      </a:r>
                      <a:r>
                        <a:rPr lang="en-US" sz="1400" dirty="0" err="1"/>
                        <a:t>Process_Name</a:t>
                      </a:r>
                      <a:r>
                        <a:rPr lang="en-US" sz="1400" dirty="0"/>
                        <a:t>=C:\\Users\\*.exe| </a:t>
                      </a:r>
                      <a:r>
                        <a:rPr lang="en-US" sz="1400" dirty="0" err="1"/>
                        <a:t>eval</a:t>
                      </a:r>
                      <a:r>
                        <a:rPr lang="en-US" sz="1400" dirty="0"/>
                        <a:t> Executable=split(Process_Name,"</a:t>
                      </a:r>
                      <a:r>
                        <a:rPr lang="en-US" sz="1400" dirty="0" err="1"/>
                        <a:t>AppData</a:t>
                      </a:r>
                      <a:r>
                        <a:rPr lang="en-US" sz="1400" dirty="0"/>
                        <a:t>") | </a:t>
                      </a:r>
                      <a:r>
                        <a:rPr lang="en-US" sz="1400" dirty="0" err="1"/>
                        <a:t>eval</a:t>
                      </a:r>
                      <a:r>
                        <a:rPr lang="en-US" sz="1400" dirty="0"/>
                        <a:t> </a:t>
                      </a:r>
                      <a:r>
                        <a:rPr lang="en-US" sz="1400" dirty="0" err="1"/>
                        <a:t>executableCheck</a:t>
                      </a:r>
                      <a:r>
                        <a:rPr lang="en-US" sz="1400" dirty="0"/>
                        <a:t>=</a:t>
                      </a:r>
                      <a:r>
                        <a:rPr lang="en-US" sz="1400" dirty="0" err="1"/>
                        <a:t>mvindex</a:t>
                      </a:r>
                      <a:r>
                        <a:rPr lang="en-US" sz="1400" dirty="0"/>
                        <a:t>(Executable,1) | stats count by </a:t>
                      </a:r>
                      <a:r>
                        <a:rPr lang="en-US" sz="1400" dirty="0" err="1"/>
                        <a:t>executableCheck</a:t>
                      </a:r>
                      <a:endParaRPr lang="en-US" sz="1400" dirty="0"/>
                    </a:p>
                  </a:txBody>
                  <a:tcPr marL="68580" marR="68580" marT="0" marB="0"/>
                </a:tc>
                <a:extLst>
                  <a:ext uri="{0D108BD9-81ED-4DB2-BD59-A6C34878D82A}">
                    <a16:rowId xmlns:a16="http://schemas.microsoft.com/office/drawing/2014/main" val="2527034051"/>
                  </a:ext>
                </a:extLst>
              </a:tr>
            </a:tbl>
          </a:graphicData>
        </a:graphic>
      </p:graphicFrame>
      <p:sp>
        <p:nvSpPr>
          <p:cNvPr id="16" name="Text Placeholder 3"/>
          <p:cNvSpPr txBox="1">
            <a:spLocks/>
          </p:cNvSpPr>
          <p:nvPr/>
        </p:nvSpPr>
        <p:spPr>
          <a:xfrm>
            <a:off x="331330" y="966544"/>
            <a:ext cx="9540019" cy="341632"/>
          </a:xfrm>
          <a:prstGeom prst="rect">
            <a:avLst/>
          </a:prstGeom>
        </p:spPr>
        <p:txBody>
          <a:bodyPr wrap="square">
            <a:spAutoFit/>
          </a:bodyPr>
          <a:lstStyle>
            <a:lvl1pPr marL="0" indent="0" algn="l" defTabSz="914428" rtl="0" eaLnBrk="1" latinLnBrk="0" hangingPunct="1">
              <a:lnSpc>
                <a:spcPct val="90000"/>
              </a:lnSpc>
              <a:spcBef>
                <a:spcPts val="1000"/>
              </a:spcBef>
              <a:buFont typeface="Arial" panose="020B0604020202020204" pitchFamily="34" charset="0"/>
              <a:buNone/>
              <a:defRPr sz="1800" kern="1200" baseline="0">
                <a:solidFill>
                  <a:schemeClr val="tx1"/>
                </a:solidFill>
                <a:latin typeface="Calibri" panose="020F0502020204030204" pitchFamily="34" charset="0"/>
                <a:ea typeface="+mn-ea"/>
                <a:cs typeface="Calibri" panose="020F0502020204030204" pitchFamily="34" charset="0"/>
              </a:defRPr>
            </a:lvl1pPr>
            <a:lvl2pPr marL="685822" indent="-228608" algn="l" defTabSz="914428" rtl="0" eaLnBrk="1" latinLnBrk="0" hangingPunct="1">
              <a:lnSpc>
                <a:spcPct val="90000"/>
              </a:lnSpc>
              <a:spcBef>
                <a:spcPts val="500"/>
              </a:spcBef>
              <a:buClr>
                <a:schemeClr val="accent2"/>
              </a:buClr>
              <a:buSzPct val="150000"/>
              <a:buFont typeface="Arial" panose="020B0604020202020204" pitchFamily="34" charset="0"/>
              <a:buChar char="•"/>
              <a:defRPr sz="1600" kern="1200" baseline="0">
                <a:solidFill>
                  <a:schemeClr val="tx1"/>
                </a:solidFill>
                <a:latin typeface="Calibri" panose="020F0502020204030204" pitchFamily="34" charset="0"/>
                <a:ea typeface="+mn-ea"/>
                <a:cs typeface="Calibri" panose="020F0502020204030204" pitchFamily="34" charset="0"/>
              </a:defRPr>
            </a:lvl2pPr>
            <a:lvl3pPr marL="1143036" indent="-228608" algn="l" defTabSz="914428" rtl="0" eaLnBrk="1" latinLnBrk="0" hangingPunct="1">
              <a:lnSpc>
                <a:spcPct val="90000"/>
              </a:lnSpc>
              <a:spcBef>
                <a:spcPts val="500"/>
              </a:spcBef>
              <a:buClr>
                <a:schemeClr val="accent2"/>
              </a:buClr>
              <a:buSzPct val="150000"/>
              <a:buFont typeface="Arial" panose="020B0604020202020204" pitchFamily="34" charset="0"/>
              <a:buChar char="•"/>
              <a:defRPr sz="1400" kern="1200" baseline="0">
                <a:solidFill>
                  <a:schemeClr val="tx1"/>
                </a:solidFill>
                <a:latin typeface="Calibri" panose="020F0502020204030204" pitchFamily="34" charset="0"/>
                <a:ea typeface="+mn-ea"/>
                <a:cs typeface="Calibri" panose="020F0502020204030204" pitchFamily="34" charset="0"/>
              </a:defRPr>
            </a:lvl3pPr>
            <a:lvl4pPr marL="1371643" indent="0" algn="l" defTabSz="914428"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057465" indent="-228608" algn="l" defTabSz="914428"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5pPr>
            <a:lvl6pPr marL="2514679" indent="-228608" algn="l" defTabSz="91442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93" indent="-228608" algn="l" defTabSz="91442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107" indent="-228608" algn="l" defTabSz="91442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322" indent="-228608" algn="l" defTabSz="91442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i="1" dirty="0">
                <a:solidFill>
                  <a:srgbClr val="2F5496"/>
                </a:solidFill>
                <a:latin typeface="Calibri Light" panose="020F0302020204030204" pitchFamily="34" charset="0"/>
                <a:ea typeface="Times New Roman" panose="02020603050405020304" pitchFamily="18" charset="0"/>
                <a:cs typeface="Times New Roman" panose="02020603050405020304" pitchFamily="18" charset="0"/>
              </a:rPr>
              <a:t>Periodic searches looking for bottom n statistics (long tail analysis) – Downloads/Temp</a:t>
            </a:r>
          </a:p>
        </p:txBody>
      </p:sp>
      <p:graphicFrame>
        <p:nvGraphicFramePr>
          <p:cNvPr id="17" name="Table 16"/>
          <p:cNvGraphicFramePr>
            <a:graphicFrameLocks noGrp="1"/>
          </p:cNvGraphicFramePr>
          <p:nvPr/>
        </p:nvGraphicFramePr>
        <p:xfrm>
          <a:off x="331330" y="2338367"/>
          <a:ext cx="10896601" cy="855786"/>
        </p:xfrm>
        <a:graphic>
          <a:graphicData uri="http://schemas.openxmlformats.org/drawingml/2006/table">
            <a:tbl>
              <a:tblPr firstRow="1" firstCol="1" bandRow="1">
                <a:tableStyleId>{5C22544A-7EE6-4342-B048-85BDC9FD1C3A}</a:tableStyleId>
              </a:tblPr>
              <a:tblGrid>
                <a:gridCol w="10896601">
                  <a:extLst>
                    <a:ext uri="{9D8B030D-6E8A-4147-A177-3AD203B41FA5}">
                      <a16:colId xmlns:a16="http://schemas.microsoft.com/office/drawing/2014/main" val="449536839"/>
                    </a:ext>
                  </a:extLst>
                </a:gridCol>
              </a:tblGrid>
              <a:tr h="855786">
                <a:tc>
                  <a:txBody>
                    <a:bodyPr/>
                    <a:lstStyle/>
                    <a:p>
                      <a:r>
                        <a:rPr lang="en-US" sz="1400" dirty="0"/>
                        <a:t>index=* </a:t>
                      </a:r>
                      <a:r>
                        <a:rPr lang="en-US" sz="1400" dirty="0" err="1"/>
                        <a:t>sourcetype</a:t>
                      </a:r>
                      <a:r>
                        <a:rPr lang="en-US" sz="1400" dirty="0"/>
                        <a:t>="</a:t>
                      </a:r>
                      <a:r>
                        <a:rPr lang="en-US" sz="1400" dirty="0" err="1"/>
                        <a:t>WinEventLog:Security</a:t>
                      </a:r>
                      <a:r>
                        <a:rPr lang="en-US" sz="1400" dirty="0"/>
                        <a:t>" OR </a:t>
                      </a:r>
                      <a:r>
                        <a:rPr lang="en-US" sz="1400" dirty="0" err="1"/>
                        <a:t>sourcetype</a:t>
                      </a:r>
                      <a:r>
                        <a:rPr lang="en-US" sz="1400" dirty="0"/>
                        <a:t>="</a:t>
                      </a:r>
                      <a:r>
                        <a:rPr lang="en-US" sz="1400" dirty="0" err="1"/>
                        <a:t>WinHostMon</a:t>
                      </a:r>
                      <a:r>
                        <a:rPr lang="en-US" sz="1400" dirty="0"/>
                        <a:t>" </a:t>
                      </a:r>
                      <a:r>
                        <a:rPr lang="en-US" sz="1400" dirty="0" err="1"/>
                        <a:t>Process_Name</a:t>
                      </a:r>
                      <a:r>
                        <a:rPr lang="en-US" sz="1400" dirty="0"/>
                        <a:t>=C:\\Users\\*.exe| </a:t>
                      </a:r>
                      <a:r>
                        <a:rPr lang="en-US" sz="1400" dirty="0" err="1"/>
                        <a:t>eval</a:t>
                      </a:r>
                      <a:r>
                        <a:rPr lang="en-US" sz="1400" dirty="0"/>
                        <a:t> Executable=split(</a:t>
                      </a:r>
                      <a:r>
                        <a:rPr lang="en-US" sz="1400" dirty="0" err="1"/>
                        <a:t>Process_Name,"Downloads</a:t>
                      </a:r>
                      <a:r>
                        <a:rPr lang="en-US" sz="1400" dirty="0"/>
                        <a:t>") | </a:t>
                      </a:r>
                      <a:r>
                        <a:rPr lang="en-US" sz="1400" dirty="0" err="1"/>
                        <a:t>eval</a:t>
                      </a:r>
                      <a:r>
                        <a:rPr lang="en-US" sz="1400" dirty="0"/>
                        <a:t> </a:t>
                      </a:r>
                      <a:r>
                        <a:rPr lang="en-US" sz="1400" dirty="0" err="1"/>
                        <a:t>executableCheck</a:t>
                      </a:r>
                      <a:r>
                        <a:rPr lang="en-US" sz="1400" dirty="0"/>
                        <a:t>=</a:t>
                      </a:r>
                      <a:r>
                        <a:rPr lang="en-US" sz="1400" dirty="0" err="1"/>
                        <a:t>mvindex</a:t>
                      </a:r>
                      <a:r>
                        <a:rPr lang="en-US" sz="1400" dirty="0"/>
                        <a:t>(Executable,1) | stats count by </a:t>
                      </a:r>
                      <a:r>
                        <a:rPr lang="en-US" sz="1400" dirty="0" err="1"/>
                        <a:t>executableCheck</a:t>
                      </a:r>
                      <a:r>
                        <a:rPr lang="en-US" sz="1400" dirty="0"/>
                        <a:t>  </a:t>
                      </a:r>
                    </a:p>
                  </a:txBody>
                  <a:tcPr marL="68580" marR="68580" marT="0" marB="0"/>
                </a:tc>
                <a:extLst>
                  <a:ext uri="{0D108BD9-81ED-4DB2-BD59-A6C34878D82A}">
                    <a16:rowId xmlns:a16="http://schemas.microsoft.com/office/drawing/2014/main" val="2527034051"/>
                  </a:ext>
                </a:extLst>
              </a:tr>
            </a:tbl>
          </a:graphicData>
        </a:graphic>
      </p:graphicFrame>
      <p:sp>
        <p:nvSpPr>
          <p:cNvPr id="7" name="Rectangle 6"/>
          <p:cNvSpPr/>
          <p:nvPr/>
        </p:nvSpPr>
        <p:spPr>
          <a:xfrm>
            <a:off x="3076015" y="2441464"/>
            <a:ext cx="1291771" cy="406400"/>
          </a:xfrm>
          <a:prstGeom prst="rect">
            <a:avLst/>
          </a:prstGeom>
          <a:noFill/>
          <a:ln w="508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2926738" y="1582896"/>
            <a:ext cx="1291771" cy="406400"/>
          </a:xfrm>
          <a:prstGeom prst="rect">
            <a:avLst/>
          </a:prstGeom>
          <a:noFill/>
          <a:ln w="508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7038008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40959"/>
            <a:ext cx="10896600" cy="535531"/>
          </a:xfrm>
        </p:spPr>
        <p:txBody>
          <a:bodyPr/>
          <a:lstStyle/>
          <a:p>
            <a:r>
              <a:rPr lang="en-US" dirty="0"/>
              <a:t>Tactical Searches for Anomalous Behavior</a:t>
            </a:r>
          </a:p>
        </p:txBody>
      </p:sp>
      <p:sp>
        <p:nvSpPr>
          <p:cNvPr id="4" name="Text Placeholder 3"/>
          <p:cNvSpPr>
            <a:spLocks noGrp="1"/>
          </p:cNvSpPr>
          <p:nvPr>
            <p:ph type="body" sz="quarter" idx="11"/>
          </p:nvPr>
        </p:nvSpPr>
        <p:spPr>
          <a:xfrm>
            <a:off x="387752" y="989261"/>
            <a:ext cx="6700838" cy="341632"/>
          </a:xfrm>
        </p:spPr>
        <p:txBody>
          <a:bodyPr/>
          <a:lstStyle/>
          <a:p>
            <a:r>
              <a:rPr lang="en-US" b="1" i="1" dirty="0">
                <a:solidFill>
                  <a:srgbClr val="2F5496"/>
                </a:solidFill>
                <a:latin typeface="Calibri Light" panose="020F0302020204030204" pitchFamily="34" charset="0"/>
                <a:ea typeface="Times New Roman" panose="02020603050405020304" pitchFamily="18" charset="0"/>
                <a:cs typeface="Times New Roman" panose="02020603050405020304" pitchFamily="18" charset="0"/>
              </a:rPr>
              <a:t>Failed logins based off unique accounts it attempted to login with (24h)</a:t>
            </a:r>
          </a:p>
        </p:txBody>
      </p:sp>
      <p:graphicFrame>
        <p:nvGraphicFramePr>
          <p:cNvPr id="6" name="Table 5"/>
          <p:cNvGraphicFramePr>
            <a:graphicFrameLocks noGrp="1"/>
          </p:cNvGraphicFramePr>
          <p:nvPr>
            <p:extLst>
              <p:ext uri="{D42A27DB-BD31-4B8C-83A1-F6EECF244321}">
                <p14:modId xmlns:p14="http://schemas.microsoft.com/office/powerpoint/2010/main" val="1938373042"/>
              </p:ext>
            </p:extLst>
          </p:nvPr>
        </p:nvGraphicFramePr>
        <p:xfrm>
          <a:off x="332934" y="1448897"/>
          <a:ext cx="10951418" cy="674751"/>
        </p:xfrm>
        <a:graphic>
          <a:graphicData uri="http://schemas.openxmlformats.org/drawingml/2006/table">
            <a:tbl>
              <a:tblPr firstRow="1" firstCol="1" bandRow="1">
                <a:tableStyleId>{5C22544A-7EE6-4342-B048-85BDC9FD1C3A}</a:tableStyleId>
              </a:tblPr>
              <a:tblGrid>
                <a:gridCol w="10951418">
                  <a:extLst>
                    <a:ext uri="{9D8B030D-6E8A-4147-A177-3AD203B41FA5}">
                      <a16:colId xmlns:a16="http://schemas.microsoft.com/office/drawing/2014/main" val="1835844314"/>
                    </a:ext>
                  </a:extLst>
                </a:gridCol>
              </a:tblGrid>
              <a:tr h="0">
                <a:tc>
                  <a:txBody>
                    <a:bodyPr/>
                    <a:lstStyle/>
                    <a:p>
                      <a:pPr marL="0" marR="0">
                        <a:lnSpc>
                          <a:spcPct val="107000"/>
                        </a:lnSpc>
                        <a:spcBef>
                          <a:spcPts val="0"/>
                        </a:spcBef>
                        <a:spcAft>
                          <a:spcPts val="0"/>
                        </a:spcAft>
                      </a:pPr>
                      <a:r>
                        <a:rPr lang="en-US" sz="1400" dirty="0" err="1">
                          <a:effectLst/>
                        </a:rPr>
                        <a:t>sourcetype</a:t>
                      </a:r>
                      <a:r>
                        <a:rPr lang="en-US" sz="1400" dirty="0">
                          <a:effectLst/>
                        </a:rPr>
                        <a:t>="</a:t>
                      </a:r>
                      <a:r>
                        <a:rPr lang="en-US" sz="1400" dirty="0" err="1">
                          <a:effectLst/>
                        </a:rPr>
                        <a:t>WinEventLog:Security</a:t>
                      </a:r>
                      <a:r>
                        <a:rPr lang="en-US" sz="1400" dirty="0">
                          <a:effectLst/>
                        </a:rPr>
                        <a:t>" </a:t>
                      </a:r>
                      <a:r>
                        <a:rPr lang="en-US" sz="1400" dirty="0" err="1">
                          <a:effectLst/>
                        </a:rPr>
                        <a:t>EventCode</a:t>
                      </a:r>
                      <a:r>
                        <a:rPr lang="en-US" sz="1400" dirty="0">
                          <a:effectLst/>
                        </a:rPr>
                        <a:t>=4625 </a:t>
                      </a:r>
                      <a:r>
                        <a:rPr lang="en-US" sz="1400" dirty="0" err="1">
                          <a:effectLst/>
                        </a:rPr>
                        <a:t>Source_Network_Address</a:t>
                      </a:r>
                      <a:r>
                        <a:rPr lang="en-US" sz="1400" dirty="0">
                          <a:effectLst/>
                        </a:rPr>
                        <a:t>=* </a:t>
                      </a:r>
                      <a:r>
                        <a:rPr lang="en-US" sz="1400" dirty="0" err="1">
                          <a:effectLst/>
                        </a:rPr>
                        <a:t>Source_Network_Address</a:t>
                      </a:r>
                      <a:r>
                        <a:rPr lang="en-US" sz="1400" dirty="0">
                          <a:effectLst/>
                        </a:rPr>
                        <a:t>!="-" </a:t>
                      </a:r>
                      <a:r>
                        <a:rPr lang="en-US" sz="1400" dirty="0" err="1">
                          <a:effectLst/>
                        </a:rPr>
                        <a:t>Source_Network_Address</a:t>
                      </a:r>
                      <a:r>
                        <a:rPr lang="en-US" sz="1400" dirty="0">
                          <a:effectLst/>
                        </a:rPr>
                        <a:t>!="127.0.0.1" </a:t>
                      </a:r>
                      <a:r>
                        <a:rPr lang="en-US" sz="1400" dirty="0" err="1">
                          <a:effectLst/>
                        </a:rPr>
                        <a:t>Source_Network_Address</a:t>
                      </a:r>
                      <a:r>
                        <a:rPr lang="en-US" sz="1400" dirty="0">
                          <a:effectLst/>
                        </a:rPr>
                        <a:t>!="::1" </a:t>
                      </a:r>
                      <a:r>
                        <a:rPr lang="en-US" sz="1400" dirty="0" err="1">
                          <a:effectLst/>
                        </a:rPr>
                        <a:t>Account_Name</a:t>
                      </a:r>
                      <a:r>
                        <a:rPr lang="en-US" sz="1400" dirty="0">
                          <a:effectLst/>
                        </a:rPr>
                        <a:t>!="-" | stats values(</a:t>
                      </a:r>
                      <a:r>
                        <a:rPr lang="en-US" sz="1400" dirty="0" err="1">
                          <a:effectLst/>
                        </a:rPr>
                        <a:t>Account_Name</a:t>
                      </a:r>
                      <a:r>
                        <a:rPr lang="en-US" sz="1400" dirty="0">
                          <a:effectLst/>
                        </a:rPr>
                        <a:t>),dc(</a:t>
                      </a:r>
                      <a:r>
                        <a:rPr lang="en-US" sz="1400" dirty="0" err="1">
                          <a:effectLst/>
                        </a:rPr>
                        <a:t>Account_Name</a:t>
                      </a:r>
                      <a:r>
                        <a:rPr lang="en-US" sz="1400" dirty="0">
                          <a:effectLst/>
                        </a:rPr>
                        <a:t>) as </a:t>
                      </a:r>
                      <a:r>
                        <a:rPr lang="en-US" sz="1400" dirty="0" err="1">
                          <a:effectLst/>
                        </a:rPr>
                        <a:t>UniqueAccounts,count</a:t>
                      </a:r>
                      <a:r>
                        <a:rPr lang="en-US" sz="1400" dirty="0">
                          <a:effectLst/>
                        </a:rPr>
                        <a:t> by </a:t>
                      </a:r>
                      <a:r>
                        <a:rPr lang="en-US" sz="1400" dirty="0" err="1">
                          <a:effectLst/>
                        </a:rPr>
                        <a:t>Source_Network_Address</a:t>
                      </a:r>
                      <a:r>
                        <a:rPr lang="en-US" sz="1400" dirty="0">
                          <a:effectLst/>
                        </a:rPr>
                        <a:t> | sort -dc(</a:t>
                      </a:r>
                      <a:r>
                        <a:rPr lang="en-US" sz="1400" dirty="0" err="1">
                          <a:effectLst/>
                        </a:rPr>
                        <a:t>Account_Name</a:t>
                      </a:r>
                      <a:r>
                        <a:rPr lang="en-US" sz="1400" dirty="0">
                          <a:effectLst/>
                        </a:rPr>
                        <a:t>) | where </a:t>
                      </a:r>
                      <a:r>
                        <a:rPr lang="en-US" sz="1400" dirty="0" err="1">
                          <a:effectLst/>
                        </a:rPr>
                        <a:t>UniqueAccounts</a:t>
                      </a:r>
                      <a:r>
                        <a:rPr lang="en-US" sz="1400" dirty="0">
                          <a:effectLst/>
                        </a:rPr>
                        <a:t>&gt;25</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618082063"/>
                  </a:ext>
                </a:extLst>
              </a:tr>
            </a:tbl>
          </a:graphicData>
        </a:graphic>
      </p:graphicFrame>
      <p:sp>
        <p:nvSpPr>
          <p:cNvPr id="7" name="Rectangle 6"/>
          <p:cNvSpPr/>
          <p:nvPr/>
        </p:nvSpPr>
        <p:spPr>
          <a:xfrm>
            <a:off x="332934" y="2305491"/>
            <a:ext cx="11263980" cy="981423"/>
          </a:xfrm>
          <a:prstGeom prst="rect">
            <a:avLst/>
          </a:prstGeom>
        </p:spPr>
        <p:txBody>
          <a:bodyPr wrap="square">
            <a:spAutoFit/>
          </a:bodyPr>
          <a:lstStyle/>
          <a:p>
            <a:pPr>
              <a:lnSpc>
                <a:spcPct val="107000"/>
              </a:lnSpc>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From the device "</a:t>
            </a:r>
            <a:r>
              <a:rPr lang="en-US" dirty="0" err="1">
                <a:latin typeface="Calibri" panose="020F0502020204030204" pitchFamily="34" charset="0"/>
                <a:ea typeface="Calibri" panose="020F0502020204030204" pitchFamily="34" charset="0"/>
                <a:cs typeface="Times New Roman" panose="02020603050405020304" pitchFamily="18" charset="0"/>
              </a:rPr>
              <a:t>source_network_address</a:t>
            </a:r>
            <a:r>
              <a:rPr lang="en-US" dirty="0">
                <a:latin typeface="Calibri" panose="020F0502020204030204" pitchFamily="34" charset="0"/>
                <a:ea typeface="Calibri" panose="020F0502020204030204" pitchFamily="34" charset="0"/>
                <a:cs typeface="Times New Roman" panose="02020603050405020304" pitchFamily="18" charset="0"/>
              </a:rPr>
              <a:t>" where X </a:t>
            </a:r>
            <a:r>
              <a:rPr lang="en-US" dirty="0" err="1">
                <a:latin typeface="Calibri" panose="020F0502020204030204" pitchFamily="34" charset="0"/>
                <a:ea typeface="Calibri" panose="020F0502020204030204" pitchFamily="34" charset="0"/>
                <a:cs typeface="Times New Roman" panose="02020603050405020304" pitchFamily="18" charset="0"/>
              </a:rPr>
              <a:t>unqiue</a:t>
            </a:r>
            <a:r>
              <a:rPr lang="en-US" dirty="0">
                <a:latin typeface="Calibri" panose="020F0502020204030204" pitchFamily="34" charset="0"/>
                <a:ea typeface="Calibri" panose="020F0502020204030204" pitchFamily="34" charset="0"/>
                <a:cs typeface="Times New Roman" panose="02020603050405020304" pitchFamily="18" charset="0"/>
              </a:rPr>
              <a:t> accounts that made XX failed attempts to authenticate to other devices.  </a:t>
            </a:r>
            <a:r>
              <a:rPr lang="en-US" dirty="0" err="1">
                <a:latin typeface="Calibri" panose="020F0502020204030204" pitchFamily="34" charset="0"/>
                <a:ea typeface="Calibri" panose="020F0502020204030204" pitchFamily="34" charset="0"/>
                <a:cs typeface="Times New Roman" panose="02020603050405020304" pitchFamily="18" charset="0"/>
              </a:rPr>
              <a:t>Source_Network_Address</a:t>
            </a:r>
            <a:r>
              <a:rPr lang="en-US" dirty="0">
                <a:latin typeface="Calibri" panose="020F0502020204030204" pitchFamily="34" charset="0"/>
                <a:ea typeface="Calibri" panose="020F0502020204030204" pitchFamily="34" charset="0"/>
                <a:cs typeface="Times New Roman" panose="02020603050405020304" pitchFamily="18" charset="0"/>
              </a:rPr>
              <a:t> should be the IP that is originating the request to login the X accounts to see if a box is spraying attempts at credentials around the network.</a:t>
            </a:r>
          </a:p>
        </p:txBody>
      </p:sp>
      <p:sp>
        <p:nvSpPr>
          <p:cNvPr id="8" name="Text Placeholder 3"/>
          <p:cNvSpPr txBox="1">
            <a:spLocks/>
          </p:cNvSpPr>
          <p:nvPr/>
        </p:nvSpPr>
        <p:spPr>
          <a:xfrm>
            <a:off x="387752" y="3448828"/>
            <a:ext cx="6700838" cy="341632"/>
          </a:xfrm>
          <a:prstGeom prst="rect">
            <a:avLst/>
          </a:prstGeom>
        </p:spPr>
        <p:txBody>
          <a:bodyPr>
            <a:spAutoFit/>
          </a:bodyPr>
          <a:lstStyle>
            <a:lvl1pPr marL="0" indent="0" algn="l" defTabSz="914428" rtl="0" eaLnBrk="1" latinLnBrk="0" hangingPunct="1">
              <a:lnSpc>
                <a:spcPct val="90000"/>
              </a:lnSpc>
              <a:spcBef>
                <a:spcPts val="1000"/>
              </a:spcBef>
              <a:buFont typeface="Arial" panose="020B0604020202020204" pitchFamily="34" charset="0"/>
              <a:buNone/>
              <a:defRPr sz="1800" kern="1200" baseline="0">
                <a:solidFill>
                  <a:schemeClr val="tx1"/>
                </a:solidFill>
                <a:latin typeface="Calibri" panose="020F0502020204030204" pitchFamily="34" charset="0"/>
                <a:ea typeface="+mn-ea"/>
                <a:cs typeface="Calibri" panose="020F0502020204030204" pitchFamily="34" charset="0"/>
              </a:defRPr>
            </a:lvl1pPr>
            <a:lvl2pPr marL="685822" indent="-228608" algn="l" defTabSz="914428" rtl="0" eaLnBrk="1" latinLnBrk="0" hangingPunct="1">
              <a:lnSpc>
                <a:spcPct val="90000"/>
              </a:lnSpc>
              <a:spcBef>
                <a:spcPts val="500"/>
              </a:spcBef>
              <a:buClr>
                <a:schemeClr val="accent2"/>
              </a:buClr>
              <a:buSzPct val="150000"/>
              <a:buFont typeface="Arial" panose="020B0604020202020204" pitchFamily="34" charset="0"/>
              <a:buChar char="•"/>
              <a:defRPr sz="1600" kern="1200" baseline="0">
                <a:solidFill>
                  <a:schemeClr val="tx1"/>
                </a:solidFill>
                <a:latin typeface="Calibri" panose="020F0502020204030204" pitchFamily="34" charset="0"/>
                <a:ea typeface="+mn-ea"/>
                <a:cs typeface="Calibri" panose="020F0502020204030204" pitchFamily="34" charset="0"/>
              </a:defRPr>
            </a:lvl2pPr>
            <a:lvl3pPr marL="1143036" indent="-228608" algn="l" defTabSz="914428" rtl="0" eaLnBrk="1" latinLnBrk="0" hangingPunct="1">
              <a:lnSpc>
                <a:spcPct val="90000"/>
              </a:lnSpc>
              <a:spcBef>
                <a:spcPts val="500"/>
              </a:spcBef>
              <a:buClr>
                <a:schemeClr val="accent2"/>
              </a:buClr>
              <a:buSzPct val="150000"/>
              <a:buFont typeface="Arial" panose="020B0604020202020204" pitchFamily="34" charset="0"/>
              <a:buChar char="•"/>
              <a:defRPr sz="1400" kern="1200" baseline="0">
                <a:solidFill>
                  <a:schemeClr val="tx1"/>
                </a:solidFill>
                <a:latin typeface="Calibri" panose="020F0502020204030204" pitchFamily="34" charset="0"/>
                <a:ea typeface="+mn-ea"/>
                <a:cs typeface="Calibri" panose="020F0502020204030204" pitchFamily="34" charset="0"/>
              </a:defRPr>
            </a:lvl3pPr>
            <a:lvl4pPr marL="1371643" indent="0" algn="l" defTabSz="914428"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057465" indent="-228608" algn="l" defTabSz="914428"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5pPr>
            <a:lvl6pPr marL="2514679" indent="-228608" algn="l" defTabSz="91442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93" indent="-228608" algn="l" defTabSz="91442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107" indent="-228608" algn="l" defTabSz="91442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322" indent="-228608" algn="l" defTabSz="91442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i="1" dirty="0">
                <a:solidFill>
                  <a:srgbClr val="2F5496"/>
                </a:solidFill>
                <a:latin typeface="Calibri Light" panose="020F0302020204030204" pitchFamily="34" charset="0"/>
                <a:ea typeface="Times New Roman" panose="02020603050405020304" pitchFamily="18" charset="0"/>
                <a:cs typeface="Times New Roman" panose="02020603050405020304" pitchFamily="18" charset="0"/>
              </a:rPr>
              <a:t>Successful logins based off unique accounts logged in with (24h)</a:t>
            </a:r>
          </a:p>
        </p:txBody>
      </p:sp>
      <p:graphicFrame>
        <p:nvGraphicFramePr>
          <p:cNvPr id="9" name="Table 8"/>
          <p:cNvGraphicFramePr>
            <a:graphicFrameLocks noGrp="1"/>
          </p:cNvGraphicFramePr>
          <p:nvPr>
            <p:extLst>
              <p:ext uri="{D42A27DB-BD31-4B8C-83A1-F6EECF244321}">
                <p14:modId xmlns:p14="http://schemas.microsoft.com/office/powerpoint/2010/main" val="2380200031"/>
              </p:ext>
            </p:extLst>
          </p:nvPr>
        </p:nvGraphicFramePr>
        <p:xfrm>
          <a:off x="387751" y="3962095"/>
          <a:ext cx="10896601" cy="770543"/>
        </p:xfrm>
        <a:graphic>
          <a:graphicData uri="http://schemas.openxmlformats.org/drawingml/2006/table">
            <a:tbl>
              <a:tblPr firstRow="1" firstCol="1" bandRow="1">
                <a:tableStyleId>{5C22544A-7EE6-4342-B048-85BDC9FD1C3A}</a:tableStyleId>
              </a:tblPr>
              <a:tblGrid>
                <a:gridCol w="10896601">
                  <a:extLst>
                    <a:ext uri="{9D8B030D-6E8A-4147-A177-3AD203B41FA5}">
                      <a16:colId xmlns:a16="http://schemas.microsoft.com/office/drawing/2014/main" val="449536839"/>
                    </a:ext>
                  </a:extLst>
                </a:gridCol>
              </a:tblGrid>
              <a:tr h="770543">
                <a:tc>
                  <a:txBody>
                    <a:bodyPr/>
                    <a:lstStyle/>
                    <a:p>
                      <a:pPr marL="0" marR="0">
                        <a:lnSpc>
                          <a:spcPct val="107000"/>
                        </a:lnSpc>
                        <a:spcBef>
                          <a:spcPts val="0"/>
                        </a:spcBef>
                        <a:spcAft>
                          <a:spcPts val="0"/>
                        </a:spcAft>
                      </a:pPr>
                      <a:r>
                        <a:rPr lang="en-US" sz="1400" dirty="0" err="1">
                          <a:effectLst/>
                        </a:rPr>
                        <a:t>sourcetype</a:t>
                      </a:r>
                      <a:r>
                        <a:rPr lang="en-US" sz="1400" dirty="0">
                          <a:effectLst/>
                        </a:rPr>
                        <a:t>="</a:t>
                      </a:r>
                      <a:r>
                        <a:rPr lang="en-US" sz="1400" dirty="0" err="1">
                          <a:effectLst/>
                        </a:rPr>
                        <a:t>WinEventLog:Security</a:t>
                      </a:r>
                      <a:r>
                        <a:rPr lang="en-US" sz="1400" dirty="0">
                          <a:effectLst/>
                        </a:rPr>
                        <a:t>" </a:t>
                      </a:r>
                      <a:r>
                        <a:rPr lang="en-US" sz="1400" dirty="0" err="1">
                          <a:effectLst/>
                        </a:rPr>
                        <a:t>EventCode</a:t>
                      </a:r>
                      <a:r>
                        <a:rPr lang="en-US" sz="1400" dirty="0">
                          <a:effectLst/>
                        </a:rPr>
                        <a:t>=4624 </a:t>
                      </a:r>
                      <a:r>
                        <a:rPr lang="en-US" sz="1400" dirty="0" err="1">
                          <a:effectLst/>
                        </a:rPr>
                        <a:t>Source_Network_Address</a:t>
                      </a:r>
                      <a:r>
                        <a:rPr lang="en-US" sz="1400" dirty="0">
                          <a:effectLst/>
                        </a:rPr>
                        <a:t>=* </a:t>
                      </a:r>
                      <a:r>
                        <a:rPr lang="en-US" sz="1400" dirty="0" err="1">
                          <a:effectLst/>
                        </a:rPr>
                        <a:t>Source_Network_Address</a:t>
                      </a:r>
                      <a:r>
                        <a:rPr lang="en-US" sz="1400" dirty="0">
                          <a:effectLst/>
                        </a:rPr>
                        <a:t>!="-" </a:t>
                      </a:r>
                      <a:r>
                        <a:rPr lang="en-US" sz="1400" dirty="0" err="1">
                          <a:effectLst/>
                        </a:rPr>
                        <a:t>Source_Network_Address</a:t>
                      </a:r>
                      <a:r>
                        <a:rPr lang="en-US" sz="1400" dirty="0">
                          <a:effectLst/>
                        </a:rPr>
                        <a:t>!="127.0.0.1" </a:t>
                      </a:r>
                      <a:r>
                        <a:rPr lang="en-US" sz="1400" dirty="0" err="1">
                          <a:effectLst/>
                        </a:rPr>
                        <a:t>Source_Network_Address</a:t>
                      </a:r>
                      <a:r>
                        <a:rPr lang="en-US" sz="1400" dirty="0">
                          <a:effectLst/>
                        </a:rPr>
                        <a:t>!="::1" </a:t>
                      </a:r>
                      <a:r>
                        <a:rPr lang="en-US" sz="1400" dirty="0" err="1">
                          <a:effectLst/>
                        </a:rPr>
                        <a:t>Account_Name</a:t>
                      </a:r>
                      <a:r>
                        <a:rPr lang="en-US" sz="1400" dirty="0">
                          <a:effectLst/>
                        </a:rPr>
                        <a:t>!="-" | stats values(</a:t>
                      </a:r>
                      <a:r>
                        <a:rPr lang="en-US" sz="1400" dirty="0" err="1">
                          <a:effectLst/>
                        </a:rPr>
                        <a:t>Account_Name</a:t>
                      </a:r>
                      <a:r>
                        <a:rPr lang="en-US" sz="1400" dirty="0">
                          <a:effectLst/>
                        </a:rPr>
                        <a:t>),dc(</a:t>
                      </a:r>
                      <a:r>
                        <a:rPr lang="en-US" sz="1400" dirty="0" err="1">
                          <a:effectLst/>
                        </a:rPr>
                        <a:t>Account_Name</a:t>
                      </a:r>
                      <a:r>
                        <a:rPr lang="en-US" sz="1400" dirty="0">
                          <a:effectLst/>
                        </a:rPr>
                        <a:t>) as </a:t>
                      </a:r>
                      <a:r>
                        <a:rPr lang="en-US" sz="1400" dirty="0" err="1">
                          <a:effectLst/>
                        </a:rPr>
                        <a:t>UniqueAccounts,count</a:t>
                      </a:r>
                      <a:r>
                        <a:rPr lang="en-US" sz="1400" dirty="0">
                          <a:effectLst/>
                        </a:rPr>
                        <a:t> by </a:t>
                      </a:r>
                      <a:r>
                        <a:rPr lang="en-US" sz="1400" dirty="0" err="1">
                          <a:effectLst/>
                        </a:rPr>
                        <a:t>Source_Network_Address</a:t>
                      </a:r>
                      <a:r>
                        <a:rPr lang="en-US" sz="1400" dirty="0">
                          <a:effectLst/>
                        </a:rPr>
                        <a:t> | sort -dc(</a:t>
                      </a:r>
                      <a:r>
                        <a:rPr lang="en-US" sz="1400" dirty="0" err="1">
                          <a:effectLst/>
                        </a:rPr>
                        <a:t>Account_Name</a:t>
                      </a:r>
                      <a:r>
                        <a:rPr lang="en-US" sz="1400" dirty="0">
                          <a:effectLst/>
                        </a:rPr>
                        <a:t>) | where </a:t>
                      </a:r>
                      <a:r>
                        <a:rPr lang="en-US" sz="1400" dirty="0" err="1">
                          <a:effectLst/>
                        </a:rPr>
                        <a:t>UniqueAccounts</a:t>
                      </a:r>
                      <a:r>
                        <a:rPr lang="en-US" sz="1400" dirty="0">
                          <a:effectLst/>
                        </a:rPr>
                        <a:t>&gt;125</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527034051"/>
                  </a:ext>
                </a:extLst>
              </a:tr>
            </a:tbl>
          </a:graphicData>
        </a:graphic>
      </p:graphicFrame>
      <p:sp>
        <p:nvSpPr>
          <p:cNvPr id="10" name="Rectangle 9"/>
          <p:cNvSpPr/>
          <p:nvPr/>
        </p:nvSpPr>
        <p:spPr>
          <a:xfrm>
            <a:off x="387750" y="5183680"/>
            <a:ext cx="10896602" cy="685059"/>
          </a:xfrm>
          <a:prstGeom prst="rect">
            <a:avLst/>
          </a:prstGeom>
        </p:spPr>
        <p:txBody>
          <a:bodyPr wrap="square">
            <a:spAutoFit/>
          </a:bodyPr>
          <a:lstStyle/>
          <a:p>
            <a:pPr>
              <a:lnSpc>
                <a:spcPct val="107000"/>
              </a:lnSpc>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The panel here is looking to see how many successful distinct logins were made to each system.  The challenge with this rule was that a threshold was set for &gt;125 uniquely successful account names per system.  </a:t>
            </a:r>
          </a:p>
        </p:txBody>
      </p:sp>
    </p:spTree>
    <p:extLst>
      <p:ext uri="{BB962C8B-B14F-4D97-AF65-F5344CB8AC3E}">
        <p14:creationId xmlns:p14="http://schemas.microsoft.com/office/powerpoint/2010/main" val="323409620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41827"/>
            <a:ext cx="10896600" cy="535531"/>
          </a:xfrm>
        </p:spPr>
        <p:txBody>
          <a:bodyPr/>
          <a:lstStyle/>
          <a:p>
            <a:r>
              <a:rPr lang="en-US" dirty="0"/>
              <a:t>Tactical Searches for Anomalous Behavior</a:t>
            </a:r>
          </a:p>
        </p:txBody>
      </p:sp>
      <p:sp>
        <p:nvSpPr>
          <p:cNvPr id="4" name="Text Placeholder 3"/>
          <p:cNvSpPr>
            <a:spLocks noGrp="1"/>
          </p:cNvSpPr>
          <p:nvPr>
            <p:ph type="body" sz="quarter" idx="11"/>
          </p:nvPr>
        </p:nvSpPr>
        <p:spPr>
          <a:xfrm>
            <a:off x="387752" y="916184"/>
            <a:ext cx="6700838" cy="341632"/>
          </a:xfrm>
        </p:spPr>
        <p:txBody>
          <a:bodyPr/>
          <a:lstStyle/>
          <a:p>
            <a:r>
              <a:rPr lang="en-US" b="1" i="1" dirty="0">
                <a:solidFill>
                  <a:srgbClr val="2F5496"/>
                </a:solidFill>
                <a:latin typeface="Calibri Light" panose="020F0302020204030204" pitchFamily="34" charset="0"/>
                <a:ea typeface="Times New Roman" panose="02020603050405020304" pitchFamily="18" charset="0"/>
                <a:cs typeface="Times New Roman" panose="02020603050405020304" pitchFamily="18" charset="0"/>
              </a:rPr>
              <a:t>Register auto run monitoring</a:t>
            </a:r>
          </a:p>
        </p:txBody>
      </p:sp>
      <p:graphicFrame>
        <p:nvGraphicFramePr>
          <p:cNvPr id="6" name="Table 5"/>
          <p:cNvGraphicFramePr>
            <a:graphicFrameLocks noGrp="1"/>
          </p:cNvGraphicFramePr>
          <p:nvPr/>
        </p:nvGraphicFramePr>
        <p:xfrm>
          <a:off x="387751" y="1326405"/>
          <a:ext cx="11020477" cy="674751"/>
        </p:xfrm>
        <a:graphic>
          <a:graphicData uri="http://schemas.openxmlformats.org/drawingml/2006/table">
            <a:tbl>
              <a:tblPr firstRow="1" firstCol="1" bandRow="1">
                <a:tableStyleId>{5C22544A-7EE6-4342-B048-85BDC9FD1C3A}</a:tableStyleId>
              </a:tblPr>
              <a:tblGrid>
                <a:gridCol w="11020477">
                  <a:extLst>
                    <a:ext uri="{9D8B030D-6E8A-4147-A177-3AD203B41FA5}">
                      <a16:colId xmlns:a16="http://schemas.microsoft.com/office/drawing/2014/main" val="3415128567"/>
                    </a:ext>
                  </a:extLst>
                </a:gridCol>
              </a:tblGrid>
              <a:tr h="0">
                <a:tc>
                  <a:txBody>
                    <a:bodyPr/>
                    <a:lstStyle/>
                    <a:p>
                      <a:pPr marL="0" marR="0">
                        <a:lnSpc>
                          <a:spcPct val="107000"/>
                        </a:lnSpc>
                        <a:spcBef>
                          <a:spcPts val="0"/>
                        </a:spcBef>
                        <a:spcAft>
                          <a:spcPts val="0"/>
                        </a:spcAft>
                      </a:pPr>
                      <a:r>
                        <a:rPr lang="en-US" sz="1400" dirty="0" err="1">
                          <a:effectLst/>
                        </a:rPr>
                        <a:t>sourcetype</a:t>
                      </a:r>
                      <a:r>
                        <a:rPr lang="en-US" sz="1400" dirty="0">
                          <a:effectLst/>
                        </a:rPr>
                        <a:t>="</a:t>
                      </a:r>
                      <a:r>
                        <a:rPr lang="en-US" sz="1400" dirty="0" err="1">
                          <a:effectLst/>
                        </a:rPr>
                        <a:t>XmlWinEventLog:Microsoft-Windows-Sysmon</a:t>
                      </a:r>
                      <a:r>
                        <a:rPr lang="en-US" sz="1400" dirty="0">
                          <a:effectLst/>
                        </a:rPr>
                        <a:t>/Operational" </a:t>
                      </a:r>
                      <a:r>
                        <a:rPr lang="en-US" sz="1400" dirty="0" err="1">
                          <a:effectLst/>
                        </a:rPr>
                        <a:t>EventCode</a:t>
                      </a:r>
                      <a:r>
                        <a:rPr lang="en-US" sz="1400" dirty="0">
                          <a:effectLst/>
                        </a:rPr>
                        <a:t>=13 </a:t>
                      </a:r>
                      <a:r>
                        <a:rPr lang="en-US" sz="1400" dirty="0" err="1">
                          <a:effectLst/>
                        </a:rPr>
                        <a:t>TargetObject</a:t>
                      </a:r>
                      <a:r>
                        <a:rPr lang="en-US" sz="1400" dirty="0">
                          <a:effectLst/>
                        </a:rPr>
                        <a:t>="*SOFTWARE\\Microsoft\\Windows\\</a:t>
                      </a:r>
                      <a:r>
                        <a:rPr lang="en-US" sz="1400" dirty="0" err="1">
                          <a:effectLst/>
                        </a:rPr>
                        <a:t>CurrentVersion</a:t>
                      </a:r>
                      <a:r>
                        <a:rPr lang="en-US" sz="1400" dirty="0">
                          <a:effectLst/>
                        </a:rPr>
                        <a:t>\\Run\\*" Image=C:\\Users\\* | </a:t>
                      </a:r>
                      <a:r>
                        <a:rPr lang="en-US" sz="1400" dirty="0" err="1">
                          <a:effectLst/>
                        </a:rPr>
                        <a:t>eval</a:t>
                      </a:r>
                      <a:r>
                        <a:rPr lang="en-US" sz="1400" dirty="0">
                          <a:effectLst/>
                        </a:rPr>
                        <a:t> Executable=split(registry_value_name,"</a:t>
                      </a:r>
                      <a:r>
                        <a:rPr lang="en-US" sz="1400" dirty="0" err="1">
                          <a:effectLst/>
                        </a:rPr>
                        <a:t>AppData</a:t>
                      </a:r>
                      <a:r>
                        <a:rPr lang="en-US" sz="1400" dirty="0">
                          <a:effectLst/>
                        </a:rPr>
                        <a:t>") | </a:t>
                      </a:r>
                      <a:r>
                        <a:rPr lang="en-US" sz="1400" dirty="0" err="1">
                          <a:effectLst/>
                        </a:rPr>
                        <a:t>eval</a:t>
                      </a:r>
                      <a:r>
                        <a:rPr lang="en-US" sz="1400" dirty="0">
                          <a:effectLst/>
                        </a:rPr>
                        <a:t> </a:t>
                      </a:r>
                      <a:r>
                        <a:rPr lang="en-US" sz="1400" dirty="0" err="1">
                          <a:effectLst/>
                        </a:rPr>
                        <a:t>executableCheck</a:t>
                      </a:r>
                      <a:r>
                        <a:rPr lang="en-US" sz="1400" dirty="0">
                          <a:effectLst/>
                        </a:rPr>
                        <a:t>=</a:t>
                      </a:r>
                      <a:r>
                        <a:rPr lang="en-US" sz="1400" dirty="0" err="1">
                          <a:effectLst/>
                        </a:rPr>
                        <a:t>mvindex</a:t>
                      </a:r>
                      <a:r>
                        <a:rPr lang="en-US" sz="1400" dirty="0">
                          <a:effectLst/>
                        </a:rPr>
                        <a:t>(Executable,1) | stats count by </a:t>
                      </a:r>
                      <a:r>
                        <a:rPr lang="en-US" sz="1400" dirty="0" err="1">
                          <a:effectLst/>
                        </a:rPr>
                        <a:t>executableCheck</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77825528"/>
                  </a:ext>
                </a:extLst>
              </a:tr>
            </a:tbl>
          </a:graphicData>
        </a:graphic>
      </p:graphicFrame>
      <p:sp>
        <p:nvSpPr>
          <p:cNvPr id="7" name="Rectangle 6"/>
          <p:cNvSpPr/>
          <p:nvPr/>
        </p:nvSpPr>
        <p:spPr>
          <a:xfrm>
            <a:off x="387751" y="2296631"/>
            <a:ext cx="11407211" cy="3158557"/>
          </a:xfrm>
          <a:prstGeom prst="rect">
            <a:avLst/>
          </a:prstGeom>
        </p:spPr>
        <p:txBody>
          <a:bodyPr wrap="square">
            <a:spAutoFit/>
          </a:bodyPr>
          <a:lstStyle/>
          <a:p>
            <a:pPr>
              <a:lnSpc>
                <a:spcPct val="107000"/>
              </a:lnSpc>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One method of persistence by malware is to create a beacon during  startup.  This is a method f persistence whereby when adding a program in the run keys in registry will execute the application when they log into the system.  This method according to MITRE is called “Boot or Logon </a:t>
            </a:r>
            <a:r>
              <a:rPr lang="en-US" dirty="0" err="1">
                <a:latin typeface="Calibri" panose="020F0502020204030204" pitchFamily="34" charset="0"/>
                <a:ea typeface="Calibri" panose="020F0502020204030204" pitchFamily="34" charset="0"/>
                <a:cs typeface="Times New Roman" panose="02020603050405020304" pitchFamily="18" charset="0"/>
              </a:rPr>
              <a:t>Autostart</a:t>
            </a:r>
            <a:r>
              <a:rPr lang="en-US" dirty="0">
                <a:latin typeface="Calibri" panose="020F0502020204030204" pitchFamily="34" charset="0"/>
                <a:ea typeface="Calibri" panose="020F0502020204030204" pitchFamily="34" charset="0"/>
                <a:cs typeface="Times New Roman" panose="02020603050405020304" pitchFamily="18" charset="0"/>
              </a:rPr>
              <a:t> Execution: Registry Run Keys / Startup Folder” (</a:t>
            </a:r>
            <a:r>
              <a:rPr lang="en-US"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3"/>
              </a:rPr>
              <a:t>Boot or Logon </a:t>
            </a:r>
            <a:r>
              <a:rPr lang="en-US" u="sng" dirty="0" err="1">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3"/>
              </a:rPr>
              <a:t>Autostart</a:t>
            </a:r>
            <a:r>
              <a:rPr lang="en-US"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3"/>
              </a:rPr>
              <a:t> Execution: Registry Run Keys / Startup Folder, Sub-technique T1547.001 - Enterprise | MITRE ATT&amp;CK®</a:t>
            </a:r>
            <a:r>
              <a:rPr lang="en-US" dirty="0">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Although this search query looks within </a:t>
            </a:r>
            <a:r>
              <a:rPr lang="en-US" dirty="0" err="1">
                <a:latin typeface="Calibri" panose="020F0502020204030204" pitchFamily="34" charset="0"/>
                <a:ea typeface="Calibri" panose="020F0502020204030204" pitchFamily="34" charset="0"/>
                <a:cs typeface="Times New Roman" panose="02020603050405020304" pitchFamily="18" charset="0"/>
              </a:rPr>
              <a:t>currentversion</a:t>
            </a:r>
            <a:r>
              <a:rPr lang="en-US" dirty="0">
                <a:latin typeface="Calibri" panose="020F0502020204030204" pitchFamily="34" charset="0"/>
                <a:ea typeface="Calibri" panose="020F0502020204030204" pitchFamily="34" charset="0"/>
                <a:cs typeface="Times New Roman" panose="02020603050405020304" pitchFamily="18" charset="0"/>
              </a:rPr>
              <a:t>\run there are several other directories that should equally be looked at periodically which are listed below.  </a:t>
            </a:r>
            <a:r>
              <a:rPr lang="en-US" dirty="0" err="1">
                <a:latin typeface="Calibri" panose="020F0502020204030204" pitchFamily="34" charset="0"/>
                <a:ea typeface="Calibri" panose="020F0502020204030204" pitchFamily="34" charset="0"/>
                <a:cs typeface="Times New Roman" panose="02020603050405020304" pitchFamily="18" charset="0"/>
              </a:rPr>
              <a:t>Addtionally</a:t>
            </a:r>
            <a:r>
              <a:rPr lang="en-US" dirty="0">
                <a:latin typeface="Calibri" panose="020F0502020204030204" pitchFamily="34" charset="0"/>
                <a:ea typeface="Calibri" panose="020F0502020204030204" pitchFamily="34" charset="0"/>
                <a:cs typeface="Times New Roman" panose="02020603050405020304" pitchFamily="18" charset="0"/>
              </a:rPr>
              <a:t> it should be noted that this query is looking for items specifically in the Users </a:t>
            </a:r>
            <a:r>
              <a:rPr lang="en-US" dirty="0" err="1">
                <a:latin typeface="Calibri" panose="020F0502020204030204" pitchFamily="34" charset="0"/>
                <a:ea typeface="Calibri" panose="020F0502020204030204" pitchFamily="34" charset="0"/>
                <a:cs typeface="Times New Roman" panose="02020603050405020304" pitchFamily="18" charset="0"/>
              </a:rPr>
              <a:t>AppData</a:t>
            </a:r>
            <a:r>
              <a:rPr lang="en-US" dirty="0">
                <a:latin typeface="Calibri" panose="020F0502020204030204" pitchFamily="34" charset="0"/>
                <a:ea typeface="Calibri" panose="020F0502020204030204" pitchFamily="34" charset="0"/>
                <a:cs typeface="Times New Roman" panose="02020603050405020304" pitchFamily="18" charset="0"/>
              </a:rPr>
              <a:t> directory.  Similarly, we recommend searching </a:t>
            </a:r>
            <a:r>
              <a:rPr lang="en-US" dirty="0" err="1">
                <a:latin typeface="Calibri" panose="020F0502020204030204" pitchFamily="34" charset="0"/>
                <a:ea typeface="Calibri" panose="020F0502020204030204" pitchFamily="34" charset="0"/>
                <a:cs typeface="Times New Roman" panose="02020603050405020304" pitchFamily="18" charset="0"/>
              </a:rPr>
              <a:t>AppData</a:t>
            </a:r>
            <a:r>
              <a:rPr lang="en-US" dirty="0">
                <a:latin typeface="Calibri" panose="020F0502020204030204" pitchFamily="34" charset="0"/>
                <a:ea typeface="Calibri" panose="020F0502020204030204" pitchFamily="34" charset="0"/>
                <a:cs typeface="Times New Roman" panose="02020603050405020304" pitchFamily="18" charset="0"/>
              </a:rPr>
              <a:t>, Downloads, Desktop, Temp.  The best way to ensure you have the right directories is to keep informed on malware families, exploit kits, new threat behaviors from APT actors and their tools, but also a general understanding of windows system (paths and operations could change).</a:t>
            </a:r>
          </a:p>
        </p:txBody>
      </p:sp>
      <p:sp>
        <p:nvSpPr>
          <p:cNvPr id="8" name="Rectangle 7"/>
          <p:cNvSpPr/>
          <p:nvPr/>
        </p:nvSpPr>
        <p:spPr>
          <a:xfrm>
            <a:off x="494057" y="5841314"/>
            <a:ext cx="10450608" cy="388696"/>
          </a:xfrm>
          <a:prstGeom prst="rect">
            <a:avLst/>
          </a:prstGeom>
        </p:spPr>
        <p:txBody>
          <a:bodyPr wrap="square">
            <a:spAutoFit/>
          </a:bodyPr>
          <a:lstStyle/>
          <a:p>
            <a:pPr>
              <a:lnSpc>
                <a:spcPct val="107000"/>
              </a:lnSpc>
              <a:spcAft>
                <a:spcPts val="800"/>
              </a:spcAft>
            </a:pPr>
            <a:r>
              <a:rPr lang="en-US" b="1" dirty="0">
                <a:latin typeface="Calibri" panose="020F0502020204030204" pitchFamily="34" charset="0"/>
                <a:ea typeface="Calibri" panose="020F0502020204030204" pitchFamily="34" charset="0"/>
                <a:cs typeface="Times New Roman" panose="02020603050405020304" pitchFamily="18" charset="0"/>
              </a:rPr>
              <a:t>Reference on Run and </a:t>
            </a:r>
            <a:r>
              <a:rPr lang="en-US" b="1" dirty="0" err="1">
                <a:latin typeface="Calibri" panose="020F0502020204030204" pitchFamily="34" charset="0"/>
                <a:ea typeface="Calibri" panose="020F0502020204030204" pitchFamily="34" charset="0"/>
                <a:cs typeface="Times New Roman" panose="02020603050405020304" pitchFamily="18" charset="0"/>
              </a:rPr>
              <a:t>RunOnce</a:t>
            </a:r>
            <a:r>
              <a:rPr lang="en-US" b="1" dirty="0">
                <a:latin typeface="Calibri" panose="020F0502020204030204" pitchFamily="34" charset="0"/>
                <a:ea typeface="Calibri" panose="020F0502020204030204" pitchFamily="34" charset="0"/>
                <a:cs typeface="Times New Roman" panose="02020603050405020304" pitchFamily="18" charset="0"/>
              </a:rPr>
              <a:t>: </a:t>
            </a:r>
            <a:r>
              <a:rPr lang="en-US"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4"/>
              </a:rPr>
              <a:t>Run and </a:t>
            </a:r>
            <a:r>
              <a:rPr lang="en-US" u="sng" dirty="0" err="1">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4"/>
              </a:rPr>
              <a:t>RunOnce</a:t>
            </a:r>
            <a:r>
              <a:rPr lang="en-US"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4"/>
              </a:rPr>
              <a:t> Registry Keys - Win32 apps | Microsoft Docs</a:t>
            </a:r>
            <a:endParaRPr lang="en-US"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9149387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4184"/>
            <a:ext cx="11284352" cy="535531"/>
          </a:xfrm>
        </p:spPr>
        <p:txBody>
          <a:bodyPr/>
          <a:lstStyle/>
          <a:p>
            <a:r>
              <a:rPr lang="en-US" dirty="0"/>
              <a:t>Tactical Searches for Anomalous Behavior</a:t>
            </a:r>
          </a:p>
        </p:txBody>
      </p:sp>
      <p:sp>
        <p:nvSpPr>
          <p:cNvPr id="4" name="Text Placeholder 3"/>
          <p:cNvSpPr>
            <a:spLocks noGrp="1"/>
          </p:cNvSpPr>
          <p:nvPr>
            <p:ph type="body" sz="quarter" idx="11"/>
          </p:nvPr>
        </p:nvSpPr>
        <p:spPr>
          <a:xfrm>
            <a:off x="387752" y="916184"/>
            <a:ext cx="6700838" cy="341632"/>
          </a:xfrm>
        </p:spPr>
        <p:txBody>
          <a:bodyPr/>
          <a:lstStyle/>
          <a:p>
            <a:r>
              <a:rPr lang="en-US" altLang="en-US" b="1" i="1" dirty="0">
                <a:solidFill>
                  <a:srgbClr val="2F5496"/>
                </a:solidFill>
                <a:latin typeface="Calibri Light" panose="020F0302020204030204" pitchFamily="34" charset="0"/>
                <a:ea typeface="Times New Roman" panose="02020603050405020304" pitchFamily="18" charset="0"/>
                <a:cs typeface="Times New Roman" panose="02020603050405020304" pitchFamily="18" charset="0"/>
              </a:rPr>
              <a:t>Firewall beacon OCONUS</a:t>
            </a:r>
            <a:r>
              <a:rPr lang="en-US" altLang="en-US" i="1" dirty="0">
                <a:solidFill>
                  <a:srgbClr val="2F5496"/>
                </a:solidFill>
                <a:latin typeface="Calibri Light" panose="020F0302020204030204" pitchFamily="34" charset="0"/>
                <a:ea typeface="Times New Roman" panose="02020603050405020304" pitchFamily="18" charset="0"/>
                <a:cs typeface="Times New Roman" panose="02020603050405020304" pitchFamily="18" charset="0"/>
              </a:rPr>
              <a:t>:</a:t>
            </a:r>
          </a:p>
        </p:txBody>
      </p:sp>
      <p:graphicFrame>
        <p:nvGraphicFramePr>
          <p:cNvPr id="5" name="Table 4"/>
          <p:cNvGraphicFramePr>
            <a:graphicFrameLocks noGrp="1"/>
          </p:cNvGraphicFramePr>
          <p:nvPr/>
        </p:nvGraphicFramePr>
        <p:xfrm>
          <a:off x="387752" y="1322173"/>
          <a:ext cx="11005962" cy="1464570"/>
        </p:xfrm>
        <a:graphic>
          <a:graphicData uri="http://schemas.openxmlformats.org/drawingml/2006/table">
            <a:tbl>
              <a:tblPr firstRow="1" firstCol="1" bandRow="1">
                <a:tableStyleId>{5C22544A-7EE6-4342-B048-85BDC9FD1C3A}</a:tableStyleId>
              </a:tblPr>
              <a:tblGrid>
                <a:gridCol w="11005962">
                  <a:extLst>
                    <a:ext uri="{9D8B030D-6E8A-4147-A177-3AD203B41FA5}">
                      <a16:colId xmlns:a16="http://schemas.microsoft.com/office/drawing/2014/main" val="1484076256"/>
                    </a:ext>
                  </a:extLst>
                </a:gridCol>
              </a:tblGrid>
              <a:tr h="1464570">
                <a:tc>
                  <a:txBody>
                    <a:bodyPr/>
                    <a:lstStyle/>
                    <a:p>
                      <a:pPr marL="0" marR="0">
                        <a:lnSpc>
                          <a:spcPct val="107000"/>
                        </a:lnSpc>
                        <a:spcBef>
                          <a:spcPts val="0"/>
                        </a:spcBef>
                        <a:spcAft>
                          <a:spcPts val="0"/>
                        </a:spcAft>
                      </a:pPr>
                      <a:r>
                        <a:rPr lang="en-US" sz="1400" dirty="0" err="1">
                          <a:effectLst/>
                        </a:rPr>
                        <a:t>sourcetype</a:t>
                      </a:r>
                      <a:r>
                        <a:rPr lang="en-US" sz="1400" dirty="0">
                          <a:effectLst/>
                        </a:rPr>
                        <a:t>=“FIREWALL" |</a:t>
                      </a:r>
                      <a:r>
                        <a:rPr lang="en-US" sz="1400" dirty="0" err="1">
                          <a:effectLst/>
                        </a:rPr>
                        <a:t>streamstats</a:t>
                      </a:r>
                      <a:r>
                        <a:rPr lang="en-US" sz="1400" dirty="0">
                          <a:effectLst/>
                        </a:rPr>
                        <a:t> current=f last(_time) as </a:t>
                      </a:r>
                      <a:r>
                        <a:rPr lang="en-US" sz="1400" dirty="0" err="1">
                          <a:effectLst/>
                        </a:rPr>
                        <a:t>last_time</a:t>
                      </a:r>
                      <a:r>
                        <a:rPr lang="en-US" sz="1400" dirty="0">
                          <a:effectLst/>
                        </a:rPr>
                        <a:t> by </a:t>
                      </a:r>
                      <a:r>
                        <a:rPr lang="en-US" sz="1400" dirty="0" err="1">
                          <a:effectLst/>
                        </a:rPr>
                        <a:t>src_ip,dest_ip,dest_port</a:t>
                      </a:r>
                      <a:r>
                        <a:rPr lang="en-US" sz="1400" dirty="0">
                          <a:effectLst/>
                        </a:rPr>
                        <a:t> | </a:t>
                      </a:r>
                      <a:r>
                        <a:rPr lang="en-US" sz="1400" dirty="0" err="1">
                          <a:effectLst/>
                        </a:rPr>
                        <a:t>eval</a:t>
                      </a:r>
                      <a:r>
                        <a:rPr lang="en-US" sz="1400" dirty="0">
                          <a:effectLst/>
                        </a:rPr>
                        <a:t> gap=</a:t>
                      </a:r>
                      <a:r>
                        <a:rPr lang="en-US" sz="1400" dirty="0" err="1">
                          <a:effectLst/>
                        </a:rPr>
                        <a:t>last_time</a:t>
                      </a:r>
                      <a:r>
                        <a:rPr lang="en-US" sz="1400" dirty="0">
                          <a:effectLst/>
                        </a:rPr>
                        <a:t> - _time| stats count </a:t>
                      </a:r>
                      <a:r>
                        <a:rPr lang="en-US" sz="1400" dirty="0" err="1">
                          <a:effectLst/>
                        </a:rPr>
                        <a:t>avg</a:t>
                      </a:r>
                      <a:r>
                        <a:rPr lang="en-US" sz="1400" dirty="0">
                          <a:effectLst/>
                        </a:rPr>
                        <a:t>(gap) AS </a:t>
                      </a:r>
                      <a:r>
                        <a:rPr lang="en-US" sz="1400" dirty="0" err="1">
                          <a:effectLst/>
                        </a:rPr>
                        <a:t>AverageBeaconTime</a:t>
                      </a:r>
                      <a:r>
                        <a:rPr lang="en-US" sz="1400" dirty="0">
                          <a:effectLst/>
                        </a:rPr>
                        <a:t> </a:t>
                      </a:r>
                      <a:r>
                        <a:rPr lang="en-US" sz="1400" dirty="0" err="1">
                          <a:effectLst/>
                        </a:rPr>
                        <a:t>var</a:t>
                      </a:r>
                      <a:r>
                        <a:rPr lang="en-US" sz="1400" dirty="0">
                          <a:effectLst/>
                        </a:rPr>
                        <a:t>(gap) AS </a:t>
                      </a:r>
                      <a:r>
                        <a:rPr lang="en-US" sz="1400" dirty="0" err="1">
                          <a:effectLst/>
                        </a:rPr>
                        <a:t>VarianceBeaconTime</a:t>
                      </a:r>
                      <a:r>
                        <a:rPr lang="en-US" sz="1400" dirty="0">
                          <a:effectLst/>
                        </a:rPr>
                        <a:t> </a:t>
                      </a:r>
                      <a:r>
                        <a:rPr lang="en-US" sz="1400" b="1" kern="1200" dirty="0">
                          <a:solidFill>
                            <a:schemeClr val="lt1"/>
                          </a:solidFill>
                          <a:effectLst/>
                          <a:latin typeface="+mn-lt"/>
                          <a:ea typeface="+mn-ea"/>
                          <a:cs typeface="+mn-cs"/>
                        </a:rPr>
                        <a:t>BY </a:t>
                      </a:r>
                      <a:r>
                        <a:rPr lang="en-US" sz="1400" b="1" kern="1200" dirty="0" err="1">
                          <a:solidFill>
                            <a:schemeClr val="lt1"/>
                          </a:solidFill>
                          <a:effectLst/>
                          <a:latin typeface="+mn-lt"/>
                          <a:ea typeface="+mn-ea"/>
                          <a:cs typeface="+mn-cs"/>
                        </a:rPr>
                        <a:t>src_ip,dest_ip,dest_port</a:t>
                      </a:r>
                      <a:r>
                        <a:rPr lang="en-US" sz="1400" b="1" kern="1200" dirty="0">
                          <a:solidFill>
                            <a:schemeClr val="lt1"/>
                          </a:solidFill>
                          <a:effectLst/>
                          <a:latin typeface="+mn-lt"/>
                          <a:ea typeface="+mn-ea"/>
                          <a:cs typeface="+mn-cs"/>
                        </a:rPr>
                        <a:t> </a:t>
                      </a:r>
                      <a:r>
                        <a:rPr lang="en-US" sz="1400" dirty="0">
                          <a:effectLst/>
                        </a:rPr>
                        <a:t>| </a:t>
                      </a:r>
                      <a:r>
                        <a:rPr lang="en-US" sz="1400" dirty="0" err="1">
                          <a:effectLst/>
                        </a:rPr>
                        <a:t>eval</a:t>
                      </a:r>
                      <a:r>
                        <a:rPr lang="en-US" sz="1400" dirty="0">
                          <a:effectLst/>
                        </a:rPr>
                        <a:t> </a:t>
                      </a:r>
                      <a:r>
                        <a:rPr lang="en-US" sz="1400" dirty="0" err="1">
                          <a:effectLst/>
                        </a:rPr>
                        <a:t>AverageBeaconTime</a:t>
                      </a:r>
                      <a:r>
                        <a:rPr lang="en-US" sz="1400" dirty="0">
                          <a:effectLst/>
                        </a:rPr>
                        <a:t>=round(AverageBeaconTime,3), </a:t>
                      </a:r>
                      <a:r>
                        <a:rPr lang="en-US" sz="1400" dirty="0" err="1">
                          <a:effectLst/>
                        </a:rPr>
                        <a:t>VarianceBeaconTime</a:t>
                      </a:r>
                      <a:r>
                        <a:rPr lang="en-US" sz="1400" dirty="0">
                          <a:effectLst/>
                        </a:rPr>
                        <a:t>=round(VarianceBeaconTime,3)</a:t>
                      </a:r>
                    </a:p>
                    <a:p>
                      <a:pPr marL="0" marR="0">
                        <a:lnSpc>
                          <a:spcPct val="107000"/>
                        </a:lnSpc>
                        <a:spcBef>
                          <a:spcPts val="0"/>
                        </a:spcBef>
                        <a:spcAft>
                          <a:spcPts val="0"/>
                        </a:spcAft>
                      </a:pPr>
                      <a:r>
                        <a:rPr lang="en-US" sz="1400" dirty="0">
                          <a:effectLst/>
                        </a:rPr>
                        <a:t>| sort -count</a:t>
                      </a:r>
                    </a:p>
                    <a:p>
                      <a:pPr marL="0" marR="0">
                        <a:lnSpc>
                          <a:spcPct val="107000"/>
                        </a:lnSpc>
                        <a:spcBef>
                          <a:spcPts val="0"/>
                        </a:spcBef>
                        <a:spcAft>
                          <a:spcPts val="0"/>
                        </a:spcAft>
                      </a:pPr>
                      <a:r>
                        <a:rPr lang="en-US" sz="1400" dirty="0">
                          <a:effectLst/>
                        </a:rPr>
                        <a:t>| where  count &gt; 2 AND </a:t>
                      </a:r>
                      <a:r>
                        <a:rPr lang="en-US" sz="1400" dirty="0" err="1">
                          <a:effectLst/>
                        </a:rPr>
                        <a:t>AverageBeaconTime</a:t>
                      </a:r>
                      <a:r>
                        <a:rPr lang="en-US" sz="1400" dirty="0">
                          <a:effectLst/>
                        </a:rPr>
                        <a:t>&gt;1.000 | </a:t>
                      </a:r>
                      <a:r>
                        <a:rPr lang="en-US" sz="1400" dirty="0" err="1">
                          <a:effectLst/>
                        </a:rPr>
                        <a:t>iplocation</a:t>
                      </a:r>
                      <a:r>
                        <a:rPr lang="en-US" sz="1400" dirty="0">
                          <a:effectLst/>
                        </a:rPr>
                        <a:t> </a:t>
                      </a:r>
                      <a:r>
                        <a:rPr lang="en-US" sz="1400" dirty="0" err="1">
                          <a:effectLst/>
                        </a:rPr>
                        <a:t>dest_ip</a:t>
                      </a:r>
                      <a:r>
                        <a:rPr lang="en-US" sz="1400" dirty="0">
                          <a:effectLst/>
                        </a:rPr>
                        <a:t> |search Country!="United States"</a:t>
                      </a:r>
                    </a:p>
                    <a:p>
                      <a:pPr marL="0" marR="0">
                        <a:lnSpc>
                          <a:spcPct val="107000"/>
                        </a:lnSpc>
                        <a:spcBef>
                          <a:spcPts val="0"/>
                        </a:spcBef>
                        <a:spcAft>
                          <a:spcPts val="0"/>
                        </a:spcAft>
                      </a:pPr>
                      <a:r>
                        <a:rPr lang="en-US" sz="1400" dirty="0">
                          <a:effectLst/>
                        </a:rPr>
                        <a:t>| table </a:t>
                      </a:r>
                      <a:r>
                        <a:rPr lang="en-US" sz="1400" dirty="0" err="1">
                          <a:effectLst/>
                        </a:rPr>
                        <a:t>src_ip,dest_ip,dest_port</a:t>
                      </a:r>
                      <a:r>
                        <a:rPr lang="en-US" sz="1400" dirty="0">
                          <a:effectLst/>
                        </a:rPr>
                        <a:t>, Country, </a:t>
                      </a:r>
                      <a:r>
                        <a:rPr lang="en-US" sz="1400" dirty="0" err="1">
                          <a:effectLst/>
                        </a:rPr>
                        <a:t>VarianceBeaconTime</a:t>
                      </a:r>
                      <a:r>
                        <a:rPr lang="en-US" sz="1400" dirty="0">
                          <a:effectLst/>
                        </a:rPr>
                        <a:t>  count </a:t>
                      </a:r>
                      <a:r>
                        <a:rPr lang="en-US" sz="1400" dirty="0" err="1">
                          <a:effectLst/>
                        </a:rPr>
                        <a:t>AverageBeaconTime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563712779"/>
                  </a:ext>
                </a:extLst>
              </a:tr>
            </a:tbl>
          </a:graphicData>
        </a:graphic>
      </p:graphicFrame>
      <p:sp>
        <p:nvSpPr>
          <p:cNvPr id="7" name="Rectangle 6"/>
          <p:cNvSpPr/>
          <p:nvPr/>
        </p:nvSpPr>
        <p:spPr>
          <a:xfrm>
            <a:off x="387752" y="2851100"/>
            <a:ext cx="11274364" cy="3158557"/>
          </a:xfrm>
          <a:prstGeom prst="rect">
            <a:avLst/>
          </a:prstGeom>
        </p:spPr>
        <p:txBody>
          <a:bodyPr wrap="square">
            <a:spAutoFit/>
          </a:bodyPr>
          <a:lstStyle/>
          <a:p>
            <a:pPr>
              <a:lnSpc>
                <a:spcPct val="107000"/>
              </a:lnSpc>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Beaconing can occur at different rates and conditions which are typically scripted.  This means that beaconing activity can occur on a time, when </a:t>
            </a:r>
            <a:r>
              <a:rPr lang="en-US" dirty="0" err="1">
                <a:latin typeface="Calibri" panose="020F0502020204030204" pitchFamily="34" charset="0"/>
                <a:ea typeface="Calibri" panose="020F0502020204030204" pitchFamily="34" charset="0"/>
                <a:cs typeface="Times New Roman" panose="02020603050405020304" pitchFamily="18" charset="0"/>
              </a:rPr>
              <a:t>bootup</a:t>
            </a:r>
            <a:r>
              <a:rPr lang="en-US" dirty="0">
                <a:latin typeface="Calibri" panose="020F0502020204030204" pitchFamily="34" charset="0"/>
                <a:ea typeface="Calibri" panose="020F0502020204030204" pitchFamily="34" charset="0"/>
                <a:cs typeface="Times New Roman" panose="02020603050405020304" pitchFamily="18" charset="0"/>
              </a:rPr>
              <a:t> as part of a process, when certain activities are done on the system, etc.  This rule provides statistics which is gives information as to the Average Beacon Time (</a:t>
            </a:r>
            <a:r>
              <a:rPr lang="en-US" dirty="0" err="1">
                <a:latin typeface="Calibri" panose="020F0502020204030204" pitchFamily="34" charset="0"/>
                <a:ea typeface="Calibri" panose="020F0502020204030204" pitchFamily="34" charset="0"/>
                <a:cs typeface="Times New Roman" panose="02020603050405020304" pitchFamily="18" charset="0"/>
              </a:rPr>
              <a:t>AverageBeaconTime</a:t>
            </a:r>
            <a:r>
              <a:rPr lang="en-US" dirty="0">
                <a:latin typeface="Calibri" panose="020F0502020204030204" pitchFamily="34" charset="0"/>
                <a:ea typeface="Calibri" panose="020F0502020204030204" pitchFamily="34" charset="0"/>
                <a:cs typeface="Times New Roman" panose="02020603050405020304" pitchFamily="18" charset="0"/>
              </a:rPr>
              <a:t>) or the average time between each subsequent request from each asset. Then statistically what the variances the average time is from the norm of it’s own traffic.  For example, an </a:t>
            </a:r>
            <a:r>
              <a:rPr lang="en-US" dirty="0" err="1">
                <a:latin typeface="Calibri" panose="020F0502020204030204" pitchFamily="34" charset="0"/>
                <a:ea typeface="Calibri" panose="020F0502020204030204" pitchFamily="34" charset="0"/>
                <a:cs typeface="Times New Roman" panose="02020603050405020304" pitchFamily="18" charset="0"/>
              </a:rPr>
              <a:t>AverageBeaconTime</a:t>
            </a:r>
            <a:r>
              <a:rPr lang="en-US" dirty="0">
                <a:latin typeface="Calibri" panose="020F0502020204030204" pitchFamily="34" charset="0"/>
                <a:ea typeface="Calibri" panose="020F0502020204030204" pitchFamily="34" charset="0"/>
                <a:cs typeface="Times New Roman" panose="02020603050405020304" pitchFamily="18" charset="0"/>
              </a:rPr>
              <a:t> value of “60” seconds with a </a:t>
            </a:r>
            <a:r>
              <a:rPr lang="en-US" dirty="0" err="1">
                <a:latin typeface="Calibri" panose="020F0502020204030204" pitchFamily="34" charset="0"/>
                <a:ea typeface="Calibri" panose="020F0502020204030204" pitchFamily="34" charset="0"/>
                <a:cs typeface="Times New Roman" panose="02020603050405020304" pitchFamily="18" charset="0"/>
              </a:rPr>
              <a:t>VarianceBeaconTime</a:t>
            </a:r>
            <a:r>
              <a:rPr lang="en-US" dirty="0">
                <a:latin typeface="Calibri" panose="020F0502020204030204" pitchFamily="34" charset="0"/>
                <a:ea typeface="Calibri" panose="020F0502020204030204" pitchFamily="34" charset="0"/>
                <a:cs typeface="Times New Roman" panose="02020603050405020304" pitchFamily="18" charset="0"/>
              </a:rPr>
              <a:t> of “0” would indicate that all requests from the SRC_IP to DST_IP happen within 60 seconds of each other.  </a:t>
            </a:r>
            <a:r>
              <a:rPr lang="en-US" dirty="0">
                <a:solidFill>
                  <a:srgbClr val="C00000"/>
                </a:solidFill>
                <a:latin typeface="Calibri" panose="020F0502020204030204" pitchFamily="34" charset="0"/>
                <a:ea typeface="Calibri" panose="020F0502020204030204" pitchFamily="34" charset="0"/>
                <a:cs typeface="Times New Roman" panose="02020603050405020304" pitchFamily="18" charset="0"/>
              </a:rPr>
              <a:t>This would be a clear indication of a high potential scripted beaconing behavior to an ONOCUS IP address.</a:t>
            </a:r>
          </a:p>
          <a:p>
            <a:pPr>
              <a:lnSpc>
                <a:spcPct val="107000"/>
              </a:lnSpc>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Additionally, since the statistics is derived from the distinct SRC_IP and DST_IP, we should also always look for where you have one SRC_IP and multiple DST_IPs of similar average beacon traffic with a low variance. </a:t>
            </a:r>
            <a:r>
              <a:rPr lang="en-US" dirty="0">
                <a:solidFill>
                  <a:srgbClr val="C00000"/>
                </a:solidFill>
                <a:latin typeface="Calibri" panose="020F0502020204030204" pitchFamily="34" charset="0"/>
                <a:ea typeface="Calibri" panose="020F0502020204030204" pitchFamily="34" charset="0"/>
                <a:cs typeface="Times New Roman" panose="02020603050405020304" pitchFamily="18" charset="0"/>
              </a:rPr>
              <a:t>This would be an example of a single IP that is doing beaconing behavior to multiple IPs which are OCONUS.  </a:t>
            </a:r>
          </a:p>
        </p:txBody>
      </p:sp>
    </p:spTree>
    <p:extLst>
      <p:ext uri="{BB962C8B-B14F-4D97-AF65-F5344CB8AC3E}">
        <p14:creationId xmlns:p14="http://schemas.microsoft.com/office/powerpoint/2010/main" val="386865800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4184"/>
            <a:ext cx="11284352" cy="535531"/>
          </a:xfrm>
        </p:spPr>
        <p:txBody>
          <a:bodyPr/>
          <a:lstStyle/>
          <a:p>
            <a:r>
              <a:rPr lang="en-US" dirty="0"/>
              <a:t>Tactical Searches for Anomalous Behavior</a:t>
            </a:r>
          </a:p>
        </p:txBody>
      </p:sp>
      <p:sp>
        <p:nvSpPr>
          <p:cNvPr id="4" name="Text Placeholder 3"/>
          <p:cNvSpPr>
            <a:spLocks noGrp="1"/>
          </p:cNvSpPr>
          <p:nvPr>
            <p:ph type="body" sz="quarter" idx="11"/>
          </p:nvPr>
        </p:nvSpPr>
        <p:spPr>
          <a:xfrm>
            <a:off x="387752" y="916184"/>
            <a:ext cx="6700838" cy="719171"/>
          </a:xfrm>
        </p:spPr>
        <p:txBody>
          <a:bodyPr/>
          <a:lstStyle/>
          <a:p>
            <a:r>
              <a:rPr lang="en-US" b="1" i="1" dirty="0" err="1">
                <a:solidFill>
                  <a:srgbClr val="2F5496"/>
                </a:solidFill>
                <a:latin typeface="Calibri Light" panose="020F0302020204030204" pitchFamily="34" charset="0"/>
                <a:ea typeface="Times New Roman" panose="02020603050405020304" pitchFamily="18" charset="0"/>
                <a:cs typeface="Times New Roman" panose="02020603050405020304" pitchFamily="18" charset="0"/>
              </a:rPr>
              <a:t>Exfil</a:t>
            </a:r>
            <a:r>
              <a:rPr lang="en-US" b="1" i="1" dirty="0">
                <a:solidFill>
                  <a:srgbClr val="2F5496"/>
                </a:solidFill>
                <a:latin typeface="Calibri Light" panose="020F0302020204030204" pitchFamily="34" charset="0"/>
                <a:ea typeface="Times New Roman" panose="02020603050405020304" pitchFamily="18" charset="0"/>
                <a:cs typeface="Times New Roman" panose="02020603050405020304" pitchFamily="18" charset="0"/>
              </a:rPr>
              <a:t> Watch: Beacon to None Category Domain:</a:t>
            </a:r>
          </a:p>
          <a:p>
            <a:endParaRPr lang="en-US" dirty="0"/>
          </a:p>
        </p:txBody>
      </p:sp>
      <p:graphicFrame>
        <p:nvGraphicFramePr>
          <p:cNvPr id="6" name="Table 5"/>
          <p:cNvGraphicFramePr>
            <a:graphicFrameLocks noGrp="1"/>
          </p:cNvGraphicFramePr>
          <p:nvPr/>
        </p:nvGraphicFramePr>
        <p:xfrm>
          <a:off x="442950" y="1329549"/>
          <a:ext cx="10841402" cy="1816164"/>
        </p:xfrm>
        <a:graphic>
          <a:graphicData uri="http://schemas.openxmlformats.org/drawingml/2006/table">
            <a:tbl>
              <a:tblPr firstRow="1" firstCol="1" bandRow="1">
                <a:tableStyleId>{5C22544A-7EE6-4342-B048-85BDC9FD1C3A}</a:tableStyleId>
              </a:tblPr>
              <a:tblGrid>
                <a:gridCol w="10841402">
                  <a:extLst>
                    <a:ext uri="{9D8B030D-6E8A-4147-A177-3AD203B41FA5}">
                      <a16:colId xmlns:a16="http://schemas.microsoft.com/office/drawing/2014/main" val="3849696359"/>
                    </a:ext>
                  </a:extLst>
                </a:gridCol>
              </a:tblGrid>
              <a:tr h="1688180">
                <a:tc>
                  <a:txBody>
                    <a:bodyPr/>
                    <a:lstStyle/>
                    <a:p>
                      <a:pPr marL="0" marR="0">
                        <a:lnSpc>
                          <a:spcPct val="107000"/>
                        </a:lnSpc>
                        <a:spcBef>
                          <a:spcPts val="0"/>
                        </a:spcBef>
                        <a:spcAft>
                          <a:spcPts val="0"/>
                        </a:spcAft>
                      </a:pPr>
                      <a:r>
                        <a:rPr lang="en-US" sz="1400" dirty="0" err="1">
                          <a:effectLst/>
                        </a:rPr>
                        <a:t>sourcetype</a:t>
                      </a:r>
                      <a:r>
                        <a:rPr lang="en-US" sz="1400" dirty="0">
                          <a:effectLst/>
                        </a:rPr>
                        <a:t>=“FIREWALL" category=none</a:t>
                      </a:r>
                    </a:p>
                    <a:p>
                      <a:pPr marL="0" marR="0">
                        <a:lnSpc>
                          <a:spcPct val="107000"/>
                        </a:lnSpc>
                        <a:spcBef>
                          <a:spcPts val="0"/>
                        </a:spcBef>
                        <a:spcAft>
                          <a:spcPts val="0"/>
                        </a:spcAft>
                      </a:pPr>
                      <a:r>
                        <a:rPr lang="en-US" sz="1400" dirty="0">
                          <a:effectLst/>
                        </a:rPr>
                        <a:t>|</a:t>
                      </a:r>
                      <a:r>
                        <a:rPr lang="en-US" sz="1400" dirty="0" err="1">
                          <a:effectLst/>
                        </a:rPr>
                        <a:t>streamstats</a:t>
                      </a:r>
                      <a:r>
                        <a:rPr lang="en-US" sz="1400" dirty="0">
                          <a:effectLst/>
                        </a:rPr>
                        <a:t> current=f last(_time) as </a:t>
                      </a:r>
                      <a:r>
                        <a:rPr lang="en-US" sz="1400" dirty="0" err="1">
                          <a:effectLst/>
                        </a:rPr>
                        <a:t>last_time</a:t>
                      </a:r>
                      <a:r>
                        <a:rPr lang="en-US" sz="1400" dirty="0">
                          <a:effectLst/>
                        </a:rPr>
                        <a:t> by </a:t>
                      </a:r>
                      <a:r>
                        <a:rPr lang="en-US" sz="1400" dirty="0" err="1">
                          <a:effectLst/>
                        </a:rPr>
                        <a:t>dest</a:t>
                      </a:r>
                      <a:r>
                        <a:rPr lang="en-US" sz="1400" dirty="0">
                          <a:effectLst/>
                        </a:rPr>
                        <a:t> </a:t>
                      </a:r>
                    </a:p>
                    <a:p>
                      <a:pPr marL="0" marR="0">
                        <a:lnSpc>
                          <a:spcPct val="107000"/>
                        </a:lnSpc>
                        <a:spcBef>
                          <a:spcPts val="0"/>
                        </a:spcBef>
                        <a:spcAft>
                          <a:spcPts val="0"/>
                        </a:spcAft>
                      </a:pPr>
                      <a:r>
                        <a:rPr lang="en-US" sz="1400" dirty="0">
                          <a:effectLst/>
                        </a:rPr>
                        <a:t>| </a:t>
                      </a:r>
                      <a:r>
                        <a:rPr lang="en-US" sz="1400" dirty="0" err="1">
                          <a:effectLst/>
                        </a:rPr>
                        <a:t>eval</a:t>
                      </a:r>
                      <a:r>
                        <a:rPr lang="en-US" sz="1400" dirty="0">
                          <a:effectLst/>
                        </a:rPr>
                        <a:t> gap=</a:t>
                      </a:r>
                      <a:r>
                        <a:rPr lang="en-US" sz="1400" dirty="0" err="1">
                          <a:effectLst/>
                        </a:rPr>
                        <a:t>last_time</a:t>
                      </a:r>
                      <a:r>
                        <a:rPr lang="en-US" sz="1400" dirty="0">
                          <a:effectLst/>
                        </a:rPr>
                        <a:t> - _time</a:t>
                      </a:r>
                    </a:p>
                    <a:p>
                      <a:pPr marL="0" marR="0">
                        <a:lnSpc>
                          <a:spcPct val="107000"/>
                        </a:lnSpc>
                        <a:spcBef>
                          <a:spcPts val="0"/>
                        </a:spcBef>
                        <a:spcAft>
                          <a:spcPts val="0"/>
                        </a:spcAft>
                      </a:pPr>
                      <a:r>
                        <a:rPr lang="en-US" sz="1400" dirty="0">
                          <a:effectLst/>
                        </a:rPr>
                        <a:t>| stats count </a:t>
                      </a:r>
                      <a:r>
                        <a:rPr lang="en-US" sz="1400" dirty="0" err="1">
                          <a:effectLst/>
                        </a:rPr>
                        <a:t>avg</a:t>
                      </a:r>
                      <a:r>
                        <a:rPr lang="en-US" sz="1400" dirty="0">
                          <a:effectLst/>
                        </a:rPr>
                        <a:t>(gap) AS </a:t>
                      </a:r>
                      <a:r>
                        <a:rPr lang="en-US" sz="1400" dirty="0" err="1">
                          <a:effectLst/>
                        </a:rPr>
                        <a:t>AverageBeaconTime</a:t>
                      </a:r>
                      <a:r>
                        <a:rPr lang="en-US" sz="1400" dirty="0">
                          <a:effectLst/>
                        </a:rPr>
                        <a:t> </a:t>
                      </a:r>
                      <a:r>
                        <a:rPr lang="en-US" sz="1400" dirty="0" err="1">
                          <a:effectLst/>
                        </a:rPr>
                        <a:t>var</a:t>
                      </a:r>
                      <a:r>
                        <a:rPr lang="en-US" sz="1400" dirty="0">
                          <a:effectLst/>
                        </a:rPr>
                        <a:t>(gap) AS </a:t>
                      </a:r>
                      <a:r>
                        <a:rPr lang="en-US" sz="1400" dirty="0" err="1">
                          <a:effectLst/>
                        </a:rPr>
                        <a:t>VarianceBeaconTime</a:t>
                      </a:r>
                      <a:r>
                        <a:rPr lang="en-US" sz="1400" dirty="0">
                          <a:effectLst/>
                        </a:rPr>
                        <a:t> BY </a:t>
                      </a:r>
                      <a:r>
                        <a:rPr lang="en-US" sz="1400" dirty="0" err="1">
                          <a:effectLst/>
                        </a:rPr>
                        <a:t>dest,category,c_ip</a:t>
                      </a:r>
                      <a:r>
                        <a:rPr lang="en-US" sz="1400" dirty="0">
                          <a:effectLst/>
                        </a:rPr>
                        <a:t> </a:t>
                      </a:r>
                    </a:p>
                    <a:p>
                      <a:pPr marL="0" marR="0">
                        <a:lnSpc>
                          <a:spcPct val="107000"/>
                        </a:lnSpc>
                        <a:spcBef>
                          <a:spcPts val="0"/>
                        </a:spcBef>
                        <a:spcAft>
                          <a:spcPts val="0"/>
                        </a:spcAft>
                      </a:pPr>
                      <a:r>
                        <a:rPr lang="en-US" sz="1400" dirty="0">
                          <a:effectLst/>
                        </a:rPr>
                        <a:t>| </a:t>
                      </a:r>
                      <a:r>
                        <a:rPr lang="en-US" sz="1400" dirty="0" err="1">
                          <a:effectLst/>
                        </a:rPr>
                        <a:t>eval</a:t>
                      </a:r>
                      <a:r>
                        <a:rPr lang="en-US" sz="1400" dirty="0">
                          <a:effectLst/>
                        </a:rPr>
                        <a:t> </a:t>
                      </a:r>
                      <a:r>
                        <a:rPr lang="en-US" sz="1400" dirty="0" err="1">
                          <a:effectLst/>
                        </a:rPr>
                        <a:t>AverageBeaconTime</a:t>
                      </a:r>
                      <a:r>
                        <a:rPr lang="en-US" sz="1400" dirty="0">
                          <a:effectLst/>
                        </a:rPr>
                        <a:t>=round(AverageBeaconTime,3), </a:t>
                      </a:r>
                      <a:r>
                        <a:rPr lang="en-US" sz="1400" dirty="0" err="1">
                          <a:effectLst/>
                        </a:rPr>
                        <a:t>VarianceBeaconTime</a:t>
                      </a:r>
                      <a:r>
                        <a:rPr lang="en-US" sz="1400" dirty="0">
                          <a:effectLst/>
                        </a:rPr>
                        <a:t>=round(VarianceBeaconTime,3)</a:t>
                      </a:r>
                    </a:p>
                    <a:p>
                      <a:pPr marL="0" marR="0">
                        <a:lnSpc>
                          <a:spcPct val="107000"/>
                        </a:lnSpc>
                        <a:spcBef>
                          <a:spcPts val="0"/>
                        </a:spcBef>
                        <a:spcAft>
                          <a:spcPts val="0"/>
                        </a:spcAft>
                      </a:pPr>
                      <a:r>
                        <a:rPr lang="en-US" sz="1400" dirty="0">
                          <a:effectLst/>
                        </a:rPr>
                        <a:t>| sort -count</a:t>
                      </a:r>
                    </a:p>
                    <a:p>
                      <a:pPr marL="0" marR="0">
                        <a:lnSpc>
                          <a:spcPct val="107000"/>
                        </a:lnSpc>
                        <a:spcBef>
                          <a:spcPts val="0"/>
                        </a:spcBef>
                        <a:spcAft>
                          <a:spcPts val="0"/>
                        </a:spcAft>
                      </a:pPr>
                      <a:r>
                        <a:rPr lang="en-US" sz="1400" dirty="0">
                          <a:effectLst/>
                        </a:rPr>
                        <a:t>| where </a:t>
                      </a:r>
                      <a:r>
                        <a:rPr lang="en-US" sz="1400" dirty="0" err="1">
                          <a:effectLst/>
                        </a:rPr>
                        <a:t>VarianceBeaconTime</a:t>
                      </a:r>
                      <a:r>
                        <a:rPr lang="en-US" sz="1400" dirty="0">
                          <a:effectLst/>
                        </a:rPr>
                        <a:t> &lt; 3600 AND count &gt; 20 AND </a:t>
                      </a:r>
                      <a:r>
                        <a:rPr lang="en-US" sz="1400" dirty="0" err="1">
                          <a:effectLst/>
                        </a:rPr>
                        <a:t>AverageBeaconTime</a:t>
                      </a:r>
                      <a:r>
                        <a:rPr lang="en-US" sz="1400" dirty="0">
                          <a:effectLst/>
                        </a:rPr>
                        <a:t>&gt;30.000 AND </a:t>
                      </a:r>
                      <a:r>
                        <a:rPr lang="en-US" sz="1400" dirty="0" err="1">
                          <a:effectLst/>
                        </a:rPr>
                        <a:t>AverageBeaconTime</a:t>
                      </a:r>
                      <a:r>
                        <a:rPr lang="en-US" sz="1400" dirty="0">
                          <a:effectLst/>
                        </a:rPr>
                        <a:t>&lt;91.000</a:t>
                      </a:r>
                    </a:p>
                    <a:p>
                      <a:pPr marL="0" marR="0">
                        <a:lnSpc>
                          <a:spcPct val="107000"/>
                        </a:lnSpc>
                        <a:spcBef>
                          <a:spcPts val="0"/>
                        </a:spcBef>
                        <a:spcAft>
                          <a:spcPts val="0"/>
                        </a:spcAft>
                      </a:pPr>
                      <a:r>
                        <a:rPr lang="en-US" sz="1400" dirty="0">
                          <a:effectLst/>
                        </a:rPr>
                        <a:t>| table </a:t>
                      </a:r>
                      <a:r>
                        <a:rPr lang="en-US" sz="1400" dirty="0" err="1">
                          <a:effectLst/>
                        </a:rPr>
                        <a:t>c_ip</a:t>
                      </a:r>
                      <a:r>
                        <a:rPr lang="en-US" sz="1400" dirty="0">
                          <a:effectLst/>
                        </a:rPr>
                        <a:t>, </a:t>
                      </a:r>
                      <a:r>
                        <a:rPr lang="en-US" sz="1400" dirty="0" err="1">
                          <a:effectLst/>
                        </a:rPr>
                        <a:t>dest</a:t>
                      </a:r>
                      <a:r>
                        <a:rPr lang="en-US" sz="1400" dirty="0">
                          <a:effectLst/>
                        </a:rPr>
                        <a:t>, category, </a:t>
                      </a:r>
                      <a:r>
                        <a:rPr lang="en-US" sz="1400" dirty="0" err="1">
                          <a:effectLst/>
                        </a:rPr>
                        <a:t>VarianceBeaconTime</a:t>
                      </a:r>
                      <a:r>
                        <a:rPr lang="en-US" sz="1400" dirty="0">
                          <a:effectLst/>
                        </a:rPr>
                        <a:t>,  count, </a:t>
                      </a:r>
                      <a:r>
                        <a:rPr lang="en-US" sz="1400" dirty="0" err="1">
                          <a:effectLst/>
                        </a:rPr>
                        <a:t>AverageBeaconTime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0418526"/>
                  </a:ext>
                </a:extLst>
              </a:tr>
            </a:tbl>
          </a:graphicData>
        </a:graphic>
      </p:graphicFrame>
      <p:sp>
        <p:nvSpPr>
          <p:cNvPr id="7" name="Rectangle 6"/>
          <p:cNvSpPr/>
          <p:nvPr/>
        </p:nvSpPr>
        <p:spPr>
          <a:xfrm>
            <a:off x="387751" y="3166818"/>
            <a:ext cx="11049505" cy="981423"/>
          </a:xfrm>
          <a:prstGeom prst="rect">
            <a:avLst/>
          </a:prstGeom>
        </p:spPr>
        <p:txBody>
          <a:bodyPr wrap="square">
            <a:spAutoFit/>
          </a:bodyPr>
          <a:lstStyle/>
          <a:p>
            <a:pPr>
              <a:lnSpc>
                <a:spcPct val="107000"/>
              </a:lnSpc>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This rule is a combination of “No Category Domains” and “Firewall beacon OCONUS” looking for scripted and repeated beaconing traffic to categories of “none”.   This rule could benefit in coverage from adding additional sources such as “malicious sources”, “malicious outbound data/botnets”, “</a:t>
            </a:r>
            <a:r>
              <a:rPr lang="en-US" dirty="0" err="1">
                <a:latin typeface="Calibri" panose="020F0502020204030204" pitchFamily="34" charset="0"/>
                <a:ea typeface="Calibri" panose="020F0502020204030204" pitchFamily="34" charset="0"/>
                <a:cs typeface="Times New Roman" panose="02020603050405020304" pitchFamily="18" charset="0"/>
              </a:rPr>
              <a:t>blocklists</a:t>
            </a:r>
            <a:r>
              <a:rPr lang="en-US" dirty="0">
                <a:latin typeface="Calibri" panose="020F0502020204030204" pitchFamily="34" charset="0"/>
                <a:ea typeface="Calibri" panose="020F0502020204030204" pitchFamily="34" charset="0"/>
                <a:cs typeface="Times New Roman" panose="02020603050405020304" pitchFamily="18" charset="0"/>
              </a:rPr>
              <a:t>”, etc. </a:t>
            </a:r>
          </a:p>
        </p:txBody>
      </p:sp>
      <p:sp>
        <p:nvSpPr>
          <p:cNvPr id="8" name="Rectangle 7"/>
          <p:cNvSpPr/>
          <p:nvPr/>
        </p:nvSpPr>
        <p:spPr>
          <a:xfrm>
            <a:off x="491802" y="4187206"/>
            <a:ext cx="10841402" cy="1919693"/>
          </a:xfrm>
          <a:prstGeom prst="rect">
            <a:avLst/>
          </a:prstGeom>
          <a:solidFill>
            <a:srgbClr val="286483"/>
          </a:solidFill>
        </p:spPr>
        <p:txBody>
          <a:bodyPr wrap="square">
            <a:spAutoFit/>
          </a:bodyPr>
          <a:lstStyle/>
          <a:p>
            <a:pPr defTabSz="914428">
              <a:lnSpc>
                <a:spcPct val="107000"/>
              </a:lnSpc>
            </a:pPr>
            <a:r>
              <a:rPr lang="en-US" sz="1400" b="1" dirty="0" err="1">
                <a:solidFill>
                  <a:schemeClr val="lt1"/>
                </a:solidFill>
              </a:rPr>
              <a:t>sourcetype</a:t>
            </a:r>
            <a:r>
              <a:rPr lang="en-US" sz="1400" b="1" dirty="0">
                <a:solidFill>
                  <a:schemeClr val="lt1"/>
                </a:solidFill>
              </a:rPr>
              <a:t>=“FIREWALL" </a:t>
            </a:r>
          </a:p>
          <a:p>
            <a:pPr defTabSz="914428">
              <a:lnSpc>
                <a:spcPct val="107000"/>
              </a:lnSpc>
            </a:pPr>
            <a:r>
              <a:rPr lang="en-US" sz="1400" b="1" dirty="0">
                <a:solidFill>
                  <a:schemeClr val="lt1"/>
                </a:solidFill>
              </a:rPr>
              <a:t>|</a:t>
            </a:r>
            <a:r>
              <a:rPr lang="en-US" sz="1400" b="1" dirty="0" err="1">
                <a:solidFill>
                  <a:schemeClr val="lt1"/>
                </a:solidFill>
              </a:rPr>
              <a:t>streamstats</a:t>
            </a:r>
            <a:r>
              <a:rPr lang="en-US" sz="1400" b="1" dirty="0">
                <a:solidFill>
                  <a:schemeClr val="lt1"/>
                </a:solidFill>
              </a:rPr>
              <a:t> current=f last(_time) as </a:t>
            </a:r>
            <a:r>
              <a:rPr lang="en-US" sz="1400" b="1" dirty="0" err="1">
                <a:solidFill>
                  <a:schemeClr val="lt1"/>
                </a:solidFill>
              </a:rPr>
              <a:t>last_time</a:t>
            </a:r>
            <a:r>
              <a:rPr lang="en-US" sz="1400" b="1" dirty="0">
                <a:solidFill>
                  <a:schemeClr val="lt1"/>
                </a:solidFill>
              </a:rPr>
              <a:t> by </a:t>
            </a:r>
            <a:r>
              <a:rPr lang="en-US" sz="1400" b="1" dirty="0" err="1">
                <a:solidFill>
                  <a:schemeClr val="lt1"/>
                </a:solidFill>
              </a:rPr>
              <a:t>dest</a:t>
            </a:r>
            <a:r>
              <a:rPr lang="en-US" sz="1400" b="1" dirty="0">
                <a:solidFill>
                  <a:schemeClr val="lt1"/>
                </a:solidFill>
              </a:rPr>
              <a:t> </a:t>
            </a:r>
          </a:p>
          <a:p>
            <a:pPr defTabSz="914428">
              <a:lnSpc>
                <a:spcPct val="107000"/>
              </a:lnSpc>
            </a:pPr>
            <a:r>
              <a:rPr lang="en-US" sz="1400" b="1" dirty="0">
                <a:solidFill>
                  <a:schemeClr val="lt1"/>
                </a:solidFill>
              </a:rPr>
              <a:t>| </a:t>
            </a:r>
            <a:r>
              <a:rPr lang="en-US" sz="1400" b="1" dirty="0" err="1">
                <a:solidFill>
                  <a:schemeClr val="lt1"/>
                </a:solidFill>
              </a:rPr>
              <a:t>eval</a:t>
            </a:r>
            <a:r>
              <a:rPr lang="en-US" sz="1400" b="1" dirty="0">
                <a:solidFill>
                  <a:schemeClr val="lt1"/>
                </a:solidFill>
              </a:rPr>
              <a:t> gap=</a:t>
            </a:r>
            <a:r>
              <a:rPr lang="en-US" sz="1400" b="1" dirty="0" err="1">
                <a:solidFill>
                  <a:schemeClr val="lt1"/>
                </a:solidFill>
              </a:rPr>
              <a:t>last_time</a:t>
            </a:r>
            <a:r>
              <a:rPr lang="en-US" sz="1400" b="1" dirty="0">
                <a:solidFill>
                  <a:schemeClr val="lt1"/>
                </a:solidFill>
              </a:rPr>
              <a:t> - _time</a:t>
            </a:r>
          </a:p>
          <a:p>
            <a:pPr defTabSz="914428">
              <a:lnSpc>
                <a:spcPct val="107000"/>
              </a:lnSpc>
            </a:pPr>
            <a:r>
              <a:rPr lang="en-US" sz="1400" b="1" dirty="0">
                <a:solidFill>
                  <a:schemeClr val="lt1"/>
                </a:solidFill>
              </a:rPr>
              <a:t>| stats count </a:t>
            </a:r>
            <a:r>
              <a:rPr lang="en-US" sz="1400" b="1" dirty="0" err="1">
                <a:solidFill>
                  <a:schemeClr val="lt1"/>
                </a:solidFill>
              </a:rPr>
              <a:t>avg</a:t>
            </a:r>
            <a:r>
              <a:rPr lang="en-US" sz="1400" b="1" dirty="0">
                <a:solidFill>
                  <a:schemeClr val="lt1"/>
                </a:solidFill>
              </a:rPr>
              <a:t>(gap) AS </a:t>
            </a:r>
            <a:r>
              <a:rPr lang="en-US" sz="1400" b="1" dirty="0" err="1">
                <a:solidFill>
                  <a:schemeClr val="lt1"/>
                </a:solidFill>
              </a:rPr>
              <a:t>AverageBeaconTime</a:t>
            </a:r>
            <a:r>
              <a:rPr lang="en-US" sz="1400" b="1" dirty="0">
                <a:solidFill>
                  <a:schemeClr val="lt1"/>
                </a:solidFill>
              </a:rPr>
              <a:t> </a:t>
            </a:r>
            <a:r>
              <a:rPr lang="en-US" sz="1400" b="1" dirty="0" err="1">
                <a:solidFill>
                  <a:schemeClr val="lt1"/>
                </a:solidFill>
              </a:rPr>
              <a:t>var</a:t>
            </a:r>
            <a:r>
              <a:rPr lang="en-US" sz="1400" b="1" dirty="0">
                <a:solidFill>
                  <a:schemeClr val="lt1"/>
                </a:solidFill>
              </a:rPr>
              <a:t>(gap) AS </a:t>
            </a:r>
            <a:r>
              <a:rPr lang="en-US" sz="1400" b="1" dirty="0" err="1">
                <a:solidFill>
                  <a:schemeClr val="lt1"/>
                </a:solidFill>
              </a:rPr>
              <a:t>VarianceBeaconTime</a:t>
            </a:r>
            <a:r>
              <a:rPr lang="en-US" sz="1400" b="1" dirty="0">
                <a:solidFill>
                  <a:schemeClr val="lt1"/>
                </a:solidFill>
              </a:rPr>
              <a:t> BY </a:t>
            </a:r>
            <a:r>
              <a:rPr lang="en-US" sz="1400" b="1" dirty="0" err="1">
                <a:solidFill>
                  <a:schemeClr val="lt1"/>
                </a:solidFill>
              </a:rPr>
              <a:t>dest,category,c_ip</a:t>
            </a:r>
            <a:r>
              <a:rPr lang="en-US" sz="1400" b="1" dirty="0">
                <a:solidFill>
                  <a:schemeClr val="lt1"/>
                </a:solidFill>
              </a:rPr>
              <a:t> </a:t>
            </a:r>
          </a:p>
          <a:p>
            <a:pPr defTabSz="914428">
              <a:lnSpc>
                <a:spcPct val="107000"/>
              </a:lnSpc>
            </a:pPr>
            <a:r>
              <a:rPr lang="en-US" sz="1400" b="1" dirty="0">
                <a:solidFill>
                  <a:schemeClr val="lt1"/>
                </a:solidFill>
              </a:rPr>
              <a:t>| </a:t>
            </a:r>
            <a:r>
              <a:rPr lang="en-US" sz="1400" b="1" dirty="0" err="1">
                <a:solidFill>
                  <a:schemeClr val="lt1"/>
                </a:solidFill>
              </a:rPr>
              <a:t>eval</a:t>
            </a:r>
            <a:r>
              <a:rPr lang="en-US" sz="1400" b="1" dirty="0">
                <a:solidFill>
                  <a:schemeClr val="lt1"/>
                </a:solidFill>
              </a:rPr>
              <a:t> </a:t>
            </a:r>
            <a:r>
              <a:rPr lang="en-US" sz="1400" b="1" dirty="0" err="1">
                <a:solidFill>
                  <a:schemeClr val="lt1"/>
                </a:solidFill>
              </a:rPr>
              <a:t>AverageBeaconTime</a:t>
            </a:r>
            <a:r>
              <a:rPr lang="en-US" sz="1400" b="1" dirty="0">
                <a:solidFill>
                  <a:schemeClr val="lt1"/>
                </a:solidFill>
              </a:rPr>
              <a:t>=round(AverageBeaconTime,3), </a:t>
            </a:r>
            <a:r>
              <a:rPr lang="en-US" sz="1400" b="1" dirty="0" err="1">
                <a:solidFill>
                  <a:schemeClr val="lt1"/>
                </a:solidFill>
              </a:rPr>
              <a:t>VarianceBeaconTime</a:t>
            </a:r>
            <a:r>
              <a:rPr lang="en-US" sz="1400" b="1" dirty="0">
                <a:solidFill>
                  <a:schemeClr val="lt1"/>
                </a:solidFill>
              </a:rPr>
              <a:t>=round(VarianceBeaconTime,3)</a:t>
            </a:r>
            <a:br>
              <a:rPr lang="en-US" sz="1400" b="1" dirty="0">
                <a:solidFill>
                  <a:schemeClr val="lt1"/>
                </a:solidFill>
              </a:rPr>
            </a:br>
            <a:r>
              <a:rPr lang="en-US" sz="1400" b="1" dirty="0">
                <a:solidFill>
                  <a:schemeClr val="lt1"/>
                </a:solidFill>
              </a:rPr>
              <a:t>| sort -count</a:t>
            </a:r>
            <a:br>
              <a:rPr lang="en-US" sz="1400" b="1" dirty="0">
                <a:solidFill>
                  <a:schemeClr val="lt1"/>
                </a:solidFill>
              </a:rPr>
            </a:br>
            <a:r>
              <a:rPr lang="en-US" sz="1400" b="1" dirty="0">
                <a:solidFill>
                  <a:schemeClr val="lt1"/>
                </a:solidFill>
              </a:rPr>
              <a:t>| where </a:t>
            </a:r>
            <a:r>
              <a:rPr lang="en-US" sz="1400" b="1" dirty="0" err="1">
                <a:solidFill>
                  <a:schemeClr val="lt1"/>
                </a:solidFill>
              </a:rPr>
              <a:t>VarianceBeaconTime</a:t>
            </a:r>
            <a:r>
              <a:rPr lang="en-US" sz="1400" b="1" dirty="0">
                <a:solidFill>
                  <a:schemeClr val="lt1"/>
                </a:solidFill>
              </a:rPr>
              <a:t> &lt; 3600 AND count &gt; 2 AND </a:t>
            </a:r>
            <a:r>
              <a:rPr lang="en-US" sz="1400" b="1" dirty="0" err="1">
                <a:solidFill>
                  <a:schemeClr val="lt1"/>
                </a:solidFill>
              </a:rPr>
              <a:t>AverageBeaconTime</a:t>
            </a:r>
            <a:r>
              <a:rPr lang="en-US" sz="1400" b="1" dirty="0">
                <a:solidFill>
                  <a:schemeClr val="lt1"/>
                </a:solidFill>
              </a:rPr>
              <a:t>&gt;1.000</a:t>
            </a:r>
            <a:br>
              <a:rPr lang="en-US" sz="1400" b="1" dirty="0">
                <a:solidFill>
                  <a:schemeClr val="lt1"/>
                </a:solidFill>
              </a:rPr>
            </a:br>
            <a:r>
              <a:rPr lang="en-US" sz="1400" b="1" dirty="0">
                <a:solidFill>
                  <a:schemeClr val="lt1"/>
                </a:solidFill>
              </a:rPr>
              <a:t>| table </a:t>
            </a:r>
            <a:r>
              <a:rPr lang="en-US" sz="1400" b="1" dirty="0" err="1">
                <a:solidFill>
                  <a:schemeClr val="lt1"/>
                </a:solidFill>
              </a:rPr>
              <a:t>c_ip,dest,category</a:t>
            </a:r>
            <a:r>
              <a:rPr lang="en-US" sz="1400" b="1" dirty="0">
                <a:solidFill>
                  <a:schemeClr val="lt1"/>
                </a:solidFill>
              </a:rPr>
              <a:t> </a:t>
            </a:r>
            <a:r>
              <a:rPr lang="en-US" sz="1400" b="1" dirty="0" err="1">
                <a:solidFill>
                  <a:schemeClr val="lt1"/>
                </a:solidFill>
              </a:rPr>
              <a:t>VarianceBeaconTime</a:t>
            </a:r>
            <a:r>
              <a:rPr lang="en-US" sz="1400" b="1" dirty="0">
                <a:solidFill>
                  <a:schemeClr val="lt1"/>
                </a:solidFill>
              </a:rPr>
              <a:t> count </a:t>
            </a:r>
            <a:r>
              <a:rPr lang="en-US" sz="1400" b="1" dirty="0" err="1">
                <a:solidFill>
                  <a:schemeClr val="lt1"/>
                </a:solidFill>
              </a:rPr>
              <a:t>AverageBeaconTime</a:t>
            </a:r>
            <a:endParaRPr lang="en-US" sz="1400" b="1" dirty="0">
              <a:solidFill>
                <a:schemeClr val="lt1"/>
              </a:solidFill>
            </a:endParaRPr>
          </a:p>
        </p:txBody>
      </p:sp>
      <p:sp>
        <p:nvSpPr>
          <p:cNvPr id="10" name="Rectangle 9"/>
          <p:cNvSpPr/>
          <p:nvPr/>
        </p:nvSpPr>
        <p:spPr>
          <a:xfrm>
            <a:off x="4078514" y="5597907"/>
            <a:ext cx="3695195" cy="242110"/>
          </a:xfrm>
          <a:prstGeom prst="rect">
            <a:avLst/>
          </a:prstGeom>
          <a:noFill/>
          <a:ln w="508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5486399" y="2696194"/>
            <a:ext cx="5159859" cy="203742"/>
          </a:xfrm>
          <a:prstGeom prst="rect">
            <a:avLst/>
          </a:prstGeom>
          <a:noFill/>
          <a:ln w="508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2885748" y="4269792"/>
            <a:ext cx="852423" cy="193654"/>
          </a:xfrm>
          <a:prstGeom prst="rect">
            <a:avLst/>
          </a:prstGeom>
          <a:noFill/>
          <a:ln w="508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2885748" y="1352527"/>
            <a:ext cx="1157223" cy="229941"/>
          </a:xfrm>
          <a:prstGeom prst="rect">
            <a:avLst/>
          </a:prstGeom>
          <a:noFill/>
          <a:ln w="508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6127596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4184"/>
            <a:ext cx="11284352" cy="535531"/>
          </a:xfrm>
        </p:spPr>
        <p:txBody>
          <a:bodyPr/>
          <a:lstStyle/>
          <a:p>
            <a:r>
              <a:rPr lang="en-US" dirty="0"/>
              <a:t>Tactical Searches for Anomalous Behavior</a:t>
            </a:r>
          </a:p>
        </p:txBody>
      </p:sp>
      <p:sp>
        <p:nvSpPr>
          <p:cNvPr id="4" name="Text Placeholder 3"/>
          <p:cNvSpPr>
            <a:spLocks noGrp="1"/>
          </p:cNvSpPr>
          <p:nvPr>
            <p:ph type="body" sz="quarter" idx="11"/>
          </p:nvPr>
        </p:nvSpPr>
        <p:spPr>
          <a:xfrm>
            <a:off x="387752" y="1061914"/>
            <a:ext cx="10436767" cy="480131"/>
          </a:xfrm>
        </p:spPr>
        <p:txBody>
          <a:bodyPr/>
          <a:lstStyle/>
          <a:p>
            <a:r>
              <a:rPr lang="en-US" b="1" i="1" dirty="0">
                <a:solidFill>
                  <a:srgbClr val="2F5496"/>
                </a:solidFill>
                <a:latin typeface="Calibri Light" panose="020F0302020204030204" pitchFamily="34" charset="0"/>
                <a:ea typeface="Times New Roman" panose="02020603050405020304" pitchFamily="18" charset="0"/>
                <a:cs typeface="Times New Roman" panose="02020603050405020304" pitchFamily="18" charset="0"/>
              </a:rPr>
              <a:t>Phish: </a:t>
            </a:r>
            <a:r>
              <a:rPr lang="en-US" b="1" i="1" dirty="0" err="1">
                <a:solidFill>
                  <a:srgbClr val="2F5496"/>
                </a:solidFill>
                <a:latin typeface="Calibri Light" panose="020F0302020204030204" pitchFamily="34" charset="0"/>
                <a:ea typeface="Times New Roman" panose="02020603050405020304" pitchFamily="18" charset="0"/>
                <a:cs typeface="Times New Roman" panose="02020603050405020304" pitchFamily="18" charset="0"/>
              </a:rPr>
              <a:t>Winword</a:t>
            </a:r>
            <a:r>
              <a:rPr lang="en-US" b="1" i="1" dirty="0">
                <a:solidFill>
                  <a:srgbClr val="2F5496"/>
                </a:solidFill>
                <a:latin typeface="Calibri Light" panose="020F0302020204030204" pitchFamily="34" charset="0"/>
                <a:ea typeface="Times New Roman" panose="02020603050405020304" pitchFamily="18" charset="0"/>
                <a:cs typeface="Times New Roman" panose="02020603050405020304" pitchFamily="18" charset="0"/>
              </a:rPr>
              <a:t> / Outlook / EXCEL calling </a:t>
            </a:r>
            <a:r>
              <a:rPr lang="en-US" b="1" i="1" dirty="0" err="1">
                <a:solidFill>
                  <a:srgbClr val="2F5496"/>
                </a:solidFill>
                <a:latin typeface="Calibri Light" panose="020F0302020204030204" pitchFamily="34" charset="0"/>
                <a:ea typeface="Times New Roman" panose="02020603050405020304" pitchFamily="18" charset="0"/>
                <a:cs typeface="Times New Roman" panose="02020603050405020304" pitchFamily="18" charset="0"/>
              </a:rPr>
              <a:t>cmd</a:t>
            </a:r>
            <a:r>
              <a:rPr lang="en-US" b="1" i="1" dirty="0">
                <a:solidFill>
                  <a:srgbClr val="2F5496"/>
                </a:solidFill>
                <a:latin typeface="Calibri Light" panose="020F0302020204030204" pitchFamily="34" charset="0"/>
                <a:ea typeface="Times New Roman" panose="02020603050405020304" pitchFamily="18" charset="0"/>
                <a:cs typeface="Times New Roman" panose="02020603050405020304" pitchFamily="18" charset="0"/>
              </a:rPr>
              <a:t> or </a:t>
            </a:r>
            <a:r>
              <a:rPr lang="en-US" b="1" i="1" dirty="0" err="1">
                <a:solidFill>
                  <a:srgbClr val="2F5496"/>
                </a:solidFill>
                <a:latin typeface="Calibri Light" panose="020F0302020204030204" pitchFamily="34" charset="0"/>
                <a:ea typeface="Times New Roman" panose="02020603050405020304" pitchFamily="18" charset="0"/>
                <a:cs typeface="Times New Roman" panose="02020603050405020304" pitchFamily="18" charset="0"/>
              </a:rPr>
              <a:t>powershell</a:t>
            </a:r>
            <a:r>
              <a:rPr lang="en-US" b="1" i="1" dirty="0">
                <a:solidFill>
                  <a:srgbClr val="2F5496"/>
                </a:solidFill>
                <a:latin typeface="Calibri Light" panose="020F0302020204030204" pitchFamily="34" charset="0"/>
                <a:ea typeface="Times New Roman" panose="02020603050405020304" pitchFamily="18" charset="0"/>
                <a:cs typeface="Times New Roman" panose="02020603050405020304" pitchFamily="18" charset="0"/>
              </a:rPr>
              <a:t> (4h)</a:t>
            </a:r>
          </a:p>
        </p:txBody>
      </p:sp>
      <p:graphicFrame>
        <p:nvGraphicFramePr>
          <p:cNvPr id="6" name="Table 5"/>
          <p:cNvGraphicFramePr>
            <a:graphicFrameLocks noGrp="1"/>
          </p:cNvGraphicFramePr>
          <p:nvPr>
            <p:extLst>
              <p:ext uri="{D42A27DB-BD31-4B8C-83A1-F6EECF244321}">
                <p14:modId xmlns:p14="http://schemas.microsoft.com/office/powerpoint/2010/main" val="3496047003"/>
              </p:ext>
            </p:extLst>
          </p:nvPr>
        </p:nvGraphicFramePr>
        <p:xfrm>
          <a:off x="449520" y="1738982"/>
          <a:ext cx="11078449" cy="1202097"/>
        </p:xfrm>
        <a:graphic>
          <a:graphicData uri="http://schemas.openxmlformats.org/drawingml/2006/table">
            <a:tbl>
              <a:tblPr firstRow="1" firstCol="1" bandRow="1">
                <a:tableStyleId>{5C22544A-7EE6-4342-B048-85BDC9FD1C3A}</a:tableStyleId>
              </a:tblPr>
              <a:tblGrid>
                <a:gridCol w="11078449">
                  <a:extLst>
                    <a:ext uri="{9D8B030D-6E8A-4147-A177-3AD203B41FA5}">
                      <a16:colId xmlns:a16="http://schemas.microsoft.com/office/drawing/2014/main" val="1933258438"/>
                    </a:ext>
                  </a:extLst>
                </a:gridCol>
              </a:tblGrid>
              <a:tr h="1202097">
                <a:tc>
                  <a:txBody>
                    <a:bodyPr/>
                    <a:lstStyle/>
                    <a:p>
                      <a:pPr marL="0" marR="0">
                        <a:lnSpc>
                          <a:spcPct val="107000"/>
                        </a:lnSpc>
                        <a:spcBef>
                          <a:spcPts val="0"/>
                        </a:spcBef>
                        <a:spcAft>
                          <a:spcPts val="0"/>
                        </a:spcAft>
                      </a:pPr>
                      <a:r>
                        <a:rPr lang="en-US" sz="1400" dirty="0">
                          <a:effectLst/>
                        </a:rPr>
                        <a:t>index=* </a:t>
                      </a:r>
                      <a:r>
                        <a:rPr lang="en-US" sz="1400" dirty="0" err="1">
                          <a:effectLst/>
                        </a:rPr>
                        <a:t>sourcetype</a:t>
                      </a:r>
                      <a:r>
                        <a:rPr lang="en-US" sz="1400" dirty="0">
                          <a:effectLst/>
                        </a:rPr>
                        <a:t>="</a:t>
                      </a:r>
                      <a:r>
                        <a:rPr lang="en-US" sz="1400" dirty="0" err="1">
                          <a:effectLst/>
                        </a:rPr>
                        <a:t>WinEventLog:Security</a:t>
                      </a:r>
                      <a:r>
                        <a:rPr lang="en-US" sz="1400" dirty="0">
                          <a:effectLst/>
                        </a:rPr>
                        <a:t>" OR </a:t>
                      </a:r>
                      <a:r>
                        <a:rPr lang="en-US" sz="1400" dirty="0" err="1">
                          <a:effectLst/>
                        </a:rPr>
                        <a:t>sourcetype</a:t>
                      </a:r>
                      <a:r>
                        <a:rPr lang="en-US" sz="1400" dirty="0">
                          <a:effectLst/>
                        </a:rPr>
                        <a:t>="</a:t>
                      </a:r>
                      <a:r>
                        <a:rPr lang="en-US" sz="1400" dirty="0" err="1">
                          <a:effectLst/>
                        </a:rPr>
                        <a:t>WinHostMon</a:t>
                      </a:r>
                      <a:r>
                        <a:rPr lang="en-US" sz="1400" dirty="0">
                          <a:effectLst/>
                        </a:rPr>
                        <a:t>"  </a:t>
                      </a:r>
                      <a:r>
                        <a:rPr lang="en-US" sz="1400" dirty="0" err="1">
                          <a:effectLst/>
                        </a:rPr>
                        <a:t>Creator_Process_Name</a:t>
                      </a:r>
                      <a:r>
                        <a:rPr lang="en-US" sz="1400" dirty="0">
                          <a:effectLst/>
                        </a:rPr>
                        <a:t>="C:\\Program Files\\Microsoft Office\\root\\Office16\\OUTLOOK.EXE" OR </a:t>
                      </a:r>
                      <a:r>
                        <a:rPr lang="en-US" sz="1400" dirty="0" err="1">
                          <a:effectLst/>
                        </a:rPr>
                        <a:t>Creator_Process_Name</a:t>
                      </a:r>
                      <a:r>
                        <a:rPr lang="en-US" sz="1400" dirty="0">
                          <a:effectLst/>
                        </a:rPr>
                        <a:t>="C:\\Program Files\\Microsoft Office\\root\\Office16\\WINWORD.EXE" OR </a:t>
                      </a:r>
                      <a:r>
                        <a:rPr lang="en-US" sz="1400" dirty="0" err="1">
                          <a:effectLst/>
                        </a:rPr>
                        <a:t>Creator_Process_Name</a:t>
                      </a:r>
                      <a:r>
                        <a:rPr lang="en-US" sz="1400" dirty="0">
                          <a:effectLst/>
                        </a:rPr>
                        <a:t>="C:\\Program Files\\Microsoft Office\\root\\Office16\\EXCEL.EXE" (</a:t>
                      </a:r>
                      <a:r>
                        <a:rPr lang="en-US" sz="1400" dirty="0" err="1">
                          <a:effectLst/>
                        </a:rPr>
                        <a:t>Process_Command_Line</a:t>
                      </a:r>
                      <a:r>
                        <a:rPr lang="en-US" sz="1400" dirty="0">
                          <a:effectLst/>
                        </a:rPr>
                        <a:t>=*cmd.exe* OR </a:t>
                      </a:r>
                      <a:r>
                        <a:rPr lang="en-US" sz="1400" dirty="0" err="1">
                          <a:effectLst/>
                        </a:rPr>
                        <a:t>Process_Command_Line</a:t>
                      </a:r>
                      <a:r>
                        <a:rPr lang="en-US" sz="1400" dirty="0">
                          <a:effectLst/>
                        </a:rPr>
                        <a:t>=*powershell.exe*) AND </a:t>
                      </a:r>
                      <a:r>
                        <a:rPr lang="en-US" sz="1400" dirty="0" err="1">
                          <a:effectLst/>
                        </a:rPr>
                        <a:t>Process_Command_Line</a:t>
                      </a:r>
                      <a:r>
                        <a:rPr lang="en-US" sz="1400" dirty="0">
                          <a:effectLst/>
                        </a:rPr>
                        <a:t>!="C:\\WINDOWS\\system32\\cmd.exe /c \"\"\\*" | stats count by </a:t>
                      </a:r>
                      <a:r>
                        <a:rPr lang="en-US" sz="1400" dirty="0" err="1">
                          <a:effectLst/>
                        </a:rPr>
                        <a:t>Creator_Process_Name,Process_Command_Line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698341035"/>
                  </a:ext>
                </a:extLst>
              </a:tr>
            </a:tbl>
          </a:graphicData>
        </a:graphic>
      </p:graphicFrame>
      <p:sp>
        <p:nvSpPr>
          <p:cNvPr id="7" name="Rectangle 6"/>
          <p:cNvSpPr/>
          <p:nvPr/>
        </p:nvSpPr>
        <p:spPr>
          <a:xfrm>
            <a:off x="339798" y="2872456"/>
            <a:ext cx="11512403" cy="1367234"/>
          </a:xfrm>
          <a:prstGeom prst="rect">
            <a:avLst/>
          </a:prstGeom>
        </p:spPr>
        <p:txBody>
          <a:bodyPr wrap="square">
            <a:spAutoFit/>
          </a:bodyPr>
          <a:lstStyle/>
          <a:p>
            <a:pPr>
              <a:lnSpc>
                <a:spcPct val="107000"/>
              </a:lnSpc>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Original process parent and child path of office.doc </a:t>
            </a:r>
            <a:r>
              <a:rPr lang="en-US" dirty="0">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r>
              <a:rPr lang="en-US" dirty="0">
                <a:latin typeface="Calibri" panose="020F0502020204030204" pitchFamily="34" charset="0"/>
                <a:ea typeface="Calibri" panose="020F0502020204030204" pitchFamily="34" charset="0"/>
                <a:cs typeface="Times New Roman" panose="02020603050405020304" pitchFamily="18" charset="0"/>
              </a:rPr>
              <a:t> </a:t>
            </a:r>
            <a:r>
              <a:rPr lang="en-US" dirty="0" err="1">
                <a:latin typeface="Calibri" panose="020F0502020204030204" pitchFamily="34" charset="0"/>
                <a:ea typeface="Calibri" panose="020F0502020204030204" pitchFamily="34" charset="0"/>
                <a:cs typeface="Times New Roman" panose="02020603050405020304" pitchFamily="18" charset="0"/>
              </a:rPr>
              <a:t>cmd</a:t>
            </a:r>
            <a:r>
              <a:rPr lang="en-US" dirty="0">
                <a:latin typeface="Calibri" panose="020F0502020204030204" pitchFamily="34" charset="0"/>
                <a:ea typeface="Calibri" panose="020F0502020204030204" pitchFamily="34" charset="0"/>
                <a:cs typeface="Times New Roman" panose="02020603050405020304" pitchFamily="18" charset="0"/>
              </a:rPr>
              <a:t> </a:t>
            </a:r>
            <a:r>
              <a:rPr lang="en-US" dirty="0">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r>
              <a:rPr lang="en-US" dirty="0">
                <a:latin typeface="Calibri" panose="020F0502020204030204" pitchFamily="34" charset="0"/>
                <a:ea typeface="Calibri" panose="020F0502020204030204" pitchFamily="34" charset="0"/>
                <a:cs typeface="Times New Roman" panose="02020603050405020304" pitchFamily="18" charset="0"/>
              </a:rPr>
              <a:t> PS to include a new evasion technique.  </a:t>
            </a:r>
          </a:p>
          <a:p>
            <a:pPr>
              <a:lnSpc>
                <a:spcPct val="107000"/>
              </a:lnSpc>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“the </a:t>
            </a:r>
            <a:r>
              <a:rPr lang="en-US" dirty="0" err="1">
                <a:latin typeface="Calibri" panose="020F0502020204030204" pitchFamily="34" charset="0"/>
                <a:ea typeface="Calibri" panose="020F0502020204030204" pitchFamily="34" charset="0"/>
                <a:cs typeface="Times New Roman" panose="02020603050405020304" pitchFamily="18" charset="0"/>
              </a:rPr>
              <a:t>Emotet</a:t>
            </a:r>
            <a:r>
              <a:rPr lang="en-US" dirty="0">
                <a:latin typeface="Calibri" panose="020F0502020204030204" pitchFamily="34" charset="0"/>
                <a:ea typeface="Calibri" panose="020F0502020204030204" pitchFamily="34" charset="0"/>
                <a:cs typeface="Times New Roman" panose="02020603050405020304" pitchFamily="18" charset="0"/>
              </a:rPr>
              <a:t> VBA Macro is using a WMI (windows management instrumentation) call to launch the subsequent attack code. For such WMI invocation via the Win32 Process class, the parent process of "</a:t>
            </a:r>
            <a:r>
              <a:rPr lang="en-US" dirty="0" err="1">
                <a:latin typeface="Calibri" panose="020F0502020204030204" pitchFamily="34" charset="0"/>
                <a:ea typeface="Calibri" panose="020F0502020204030204" pitchFamily="34" charset="0"/>
                <a:cs typeface="Times New Roman" panose="02020603050405020304" pitchFamily="18" charset="0"/>
              </a:rPr>
              <a:t>cmd</a:t>
            </a:r>
            <a:r>
              <a:rPr lang="en-US" dirty="0">
                <a:latin typeface="Calibri" panose="020F0502020204030204" pitchFamily="34" charset="0"/>
                <a:ea typeface="Calibri" panose="020F0502020204030204" pitchFamily="34" charset="0"/>
                <a:cs typeface="Times New Roman" panose="02020603050405020304" pitchFamily="18" charset="0"/>
              </a:rPr>
              <a:t>" ends up being WmiPrvSe.exe, which in turn is launched from "</a:t>
            </a:r>
            <a:r>
              <a:rPr lang="en-US" dirty="0" err="1">
                <a:latin typeface="Calibri" panose="020F0502020204030204" pitchFamily="34" charset="0"/>
                <a:ea typeface="Calibri" panose="020F0502020204030204" pitchFamily="34" charset="0"/>
                <a:cs typeface="Times New Roman" panose="02020603050405020304" pitchFamily="18" charset="0"/>
              </a:rPr>
              <a:t>svchost</a:t>
            </a:r>
            <a:r>
              <a:rPr lang="en-US" dirty="0">
                <a:latin typeface="Calibri" panose="020F0502020204030204" pitchFamily="34" charset="0"/>
                <a:ea typeface="Calibri" panose="020F0502020204030204" pitchFamily="34" charset="0"/>
                <a:cs typeface="Times New Roman" panose="02020603050405020304" pitchFamily="18" charset="0"/>
              </a:rPr>
              <a:t>". Therefore, "</a:t>
            </a:r>
            <a:r>
              <a:rPr lang="en-US" dirty="0" err="1">
                <a:latin typeface="Calibri" panose="020F0502020204030204" pitchFamily="34" charset="0"/>
                <a:ea typeface="Calibri" panose="020F0502020204030204" pitchFamily="34" charset="0"/>
                <a:cs typeface="Times New Roman" panose="02020603050405020304" pitchFamily="18" charset="0"/>
              </a:rPr>
              <a:t>cmd</a:t>
            </a:r>
            <a:r>
              <a:rPr lang="en-US" dirty="0">
                <a:latin typeface="Calibri" panose="020F0502020204030204" pitchFamily="34" charset="0"/>
                <a:ea typeface="Calibri" panose="020F0502020204030204" pitchFamily="34" charset="0"/>
                <a:cs typeface="Times New Roman" panose="02020603050405020304" pitchFamily="18" charset="0"/>
              </a:rPr>
              <a:t>" is not a child process of Word”</a:t>
            </a:r>
          </a:p>
        </p:txBody>
      </p:sp>
      <p:sp>
        <p:nvSpPr>
          <p:cNvPr id="8" name="Rectangle 7"/>
          <p:cNvSpPr/>
          <p:nvPr/>
        </p:nvSpPr>
        <p:spPr>
          <a:xfrm>
            <a:off x="449520" y="4211798"/>
            <a:ext cx="10515600" cy="388696"/>
          </a:xfrm>
          <a:prstGeom prst="rect">
            <a:avLst/>
          </a:prstGeom>
        </p:spPr>
        <p:txBody>
          <a:bodyPr wrap="square">
            <a:spAutoFit/>
          </a:bodyPr>
          <a:lstStyle/>
          <a:p>
            <a:pPr>
              <a:lnSpc>
                <a:spcPct val="107000"/>
              </a:lnSpc>
              <a:spcAft>
                <a:spcPts val="800"/>
              </a:spcAft>
            </a:pPr>
            <a:r>
              <a:rPr lang="en-US"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3"/>
              </a:rPr>
              <a:t>https://isc.sans.edu/forums/diary/Emotet+vs+Windows+Attack+Surface+Reduction/27036/</a:t>
            </a:r>
            <a:endParaRPr lang="en-US" dirty="0">
              <a:latin typeface="Calibri" panose="020F0502020204030204" pitchFamily="34" charset="0"/>
              <a:ea typeface="Calibri" panose="020F0502020204030204" pitchFamily="34" charset="0"/>
              <a:cs typeface="Times New Roman" panose="02020603050405020304" pitchFamily="18" charset="0"/>
            </a:endParaRPr>
          </a:p>
        </p:txBody>
      </p:sp>
      <p:sp>
        <p:nvSpPr>
          <p:cNvPr id="9" name="Text Placeholder 3"/>
          <p:cNvSpPr>
            <a:spLocks noGrp="1"/>
          </p:cNvSpPr>
          <p:nvPr>
            <p:ph type="body" sz="quarter" idx="11"/>
          </p:nvPr>
        </p:nvSpPr>
        <p:spPr>
          <a:xfrm>
            <a:off x="387752" y="4747437"/>
            <a:ext cx="6700838" cy="719171"/>
          </a:xfrm>
        </p:spPr>
        <p:txBody>
          <a:bodyPr/>
          <a:lstStyle/>
          <a:p>
            <a:r>
              <a:rPr lang="en-US" b="1" i="1" dirty="0" err="1">
                <a:solidFill>
                  <a:srgbClr val="2F5496"/>
                </a:solidFill>
                <a:latin typeface="Calibri Light" panose="020F0302020204030204" pitchFamily="34" charset="0"/>
                <a:ea typeface="Times New Roman" panose="02020603050405020304" pitchFamily="18" charset="0"/>
                <a:cs typeface="Times New Roman" panose="02020603050405020304" pitchFamily="18" charset="0"/>
              </a:rPr>
              <a:t>Powershell</a:t>
            </a:r>
            <a:r>
              <a:rPr lang="en-US" b="1" i="1" dirty="0">
                <a:solidFill>
                  <a:srgbClr val="2F5496"/>
                </a:solidFill>
                <a:latin typeface="Calibri Light" panose="020F0302020204030204" pitchFamily="34" charset="0"/>
                <a:ea typeface="Times New Roman" panose="02020603050405020304" pitchFamily="18" charset="0"/>
                <a:cs typeface="Times New Roman" panose="02020603050405020304" pitchFamily="18" charset="0"/>
              </a:rPr>
              <a:t> download </a:t>
            </a:r>
            <a:r>
              <a:rPr lang="en-US" b="1" i="1" dirty="0" err="1">
                <a:solidFill>
                  <a:srgbClr val="2F5496"/>
                </a:solidFill>
                <a:latin typeface="Calibri Light" panose="020F0302020204030204" pitchFamily="34" charset="0"/>
                <a:ea typeface="Times New Roman" panose="02020603050405020304" pitchFamily="18" charset="0"/>
                <a:cs typeface="Times New Roman" panose="02020603050405020304" pitchFamily="18" charset="0"/>
              </a:rPr>
              <a:t>commandlets</a:t>
            </a:r>
            <a:r>
              <a:rPr lang="en-US" b="1" i="1" dirty="0">
                <a:solidFill>
                  <a:srgbClr val="2F5496"/>
                </a:solidFill>
                <a:latin typeface="Calibri Light" panose="020F0302020204030204" pitchFamily="34" charset="0"/>
                <a:ea typeface="Times New Roman" panose="02020603050405020304" pitchFamily="18" charset="0"/>
                <a:cs typeface="Times New Roman" panose="02020603050405020304" pitchFamily="18" charset="0"/>
              </a:rPr>
              <a:t> (24h)</a:t>
            </a:r>
          </a:p>
          <a:p>
            <a:endParaRPr lang="en-US" dirty="0"/>
          </a:p>
        </p:txBody>
      </p:sp>
      <p:sp>
        <p:nvSpPr>
          <p:cNvPr id="11" name="Rectangle 10"/>
          <p:cNvSpPr/>
          <p:nvPr/>
        </p:nvSpPr>
        <p:spPr>
          <a:xfrm>
            <a:off x="641532" y="5714464"/>
            <a:ext cx="8853268" cy="388696"/>
          </a:xfrm>
          <a:prstGeom prst="rect">
            <a:avLst/>
          </a:prstGeom>
        </p:spPr>
        <p:txBody>
          <a:bodyPr wrap="square">
            <a:spAutoFit/>
          </a:bodyPr>
          <a:lstStyle/>
          <a:p>
            <a:pPr>
              <a:lnSpc>
                <a:spcPct val="107000"/>
              </a:lnSpc>
              <a:spcAft>
                <a:spcPts val="800"/>
              </a:spcAft>
            </a:pPr>
            <a:r>
              <a:rPr lang="en-US"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4"/>
              </a:rPr>
              <a:t>https://isc.sans.edu/forums/diary/Maldoc+Analysis+With+CyberChef/26968/</a:t>
            </a:r>
            <a:endParaRPr lang="en-US" dirty="0">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12" name="Table 11"/>
          <p:cNvGraphicFramePr>
            <a:graphicFrameLocks noGrp="1"/>
          </p:cNvGraphicFramePr>
          <p:nvPr>
            <p:extLst>
              <p:ext uri="{D42A27DB-BD31-4B8C-83A1-F6EECF244321}">
                <p14:modId xmlns:p14="http://schemas.microsoft.com/office/powerpoint/2010/main" val="833187394"/>
              </p:ext>
            </p:extLst>
          </p:nvPr>
        </p:nvGraphicFramePr>
        <p:xfrm>
          <a:off x="449520" y="5199662"/>
          <a:ext cx="11078450" cy="533891"/>
        </p:xfrm>
        <a:graphic>
          <a:graphicData uri="http://schemas.openxmlformats.org/drawingml/2006/table">
            <a:tbl>
              <a:tblPr firstRow="1" firstCol="1" bandRow="1">
                <a:tableStyleId>{5C22544A-7EE6-4342-B048-85BDC9FD1C3A}</a:tableStyleId>
              </a:tblPr>
              <a:tblGrid>
                <a:gridCol w="11078450">
                  <a:extLst>
                    <a:ext uri="{9D8B030D-6E8A-4147-A177-3AD203B41FA5}">
                      <a16:colId xmlns:a16="http://schemas.microsoft.com/office/drawing/2014/main" val="1933258438"/>
                    </a:ext>
                  </a:extLst>
                </a:gridCol>
              </a:tblGrid>
              <a:tr h="533891">
                <a:tc>
                  <a:txBody>
                    <a:bodyPr/>
                    <a:lstStyle/>
                    <a:p>
                      <a:r>
                        <a:rPr lang="en-US" sz="1400" dirty="0" err="1">
                          <a:latin typeface="+mj-lt"/>
                          <a:ea typeface="Calibri" panose="020F0502020204030204" pitchFamily="34" charset="0"/>
                          <a:cs typeface="Times New Roman" panose="02020603050405020304" pitchFamily="18" charset="0"/>
                        </a:rPr>
                        <a:t>sourcetype</a:t>
                      </a:r>
                      <a:r>
                        <a:rPr lang="en-US" sz="1400" dirty="0">
                          <a:latin typeface="+mj-lt"/>
                          <a:ea typeface="Calibri" panose="020F0502020204030204" pitchFamily="34" charset="0"/>
                          <a:cs typeface="Times New Roman" panose="02020603050405020304" pitchFamily="18" charset="0"/>
                        </a:rPr>
                        <a:t>="</a:t>
                      </a:r>
                      <a:r>
                        <a:rPr lang="en-US" sz="1400" dirty="0" err="1">
                          <a:latin typeface="+mj-lt"/>
                          <a:ea typeface="Calibri" panose="020F0502020204030204" pitchFamily="34" charset="0"/>
                          <a:cs typeface="Times New Roman" panose="02020603050405020304" pitchFamily="18" charset="0"/>
                        </a:rPr>
                        <a:t>WinEventLog:Microsoft-Windows-PowerShell</a:t>
                      </a:r>
                      <a:r>
                        <a:rPr lang="en-US" sz="1400" dirty="0">
                          <a:latin typeface="+mj-lt"/>
                          <a:ea typeface="Calibri" panose="020F0502020204030204" pitchFamily="34" charset="0"/>
                          <a:cs typeface="Times New Roman" panose="02020603050405020304" pitchFamily="18" charset="0"/>
                        </a:rPr>
                        <a:t>/Operational" Message!="*Author=\"Microsoft Corporation\"*" AND (</a:t>
                      </a:r>
                      <a:r>
                        <a:rPr lang="en-US" sz="1400" dirty="0" err="1">
                          <a:latin typeface="+mj-lt"/>
                          <a:ea typeface="Calibri" panose="020F0502020204030204" pitchFamily="34" charset="0"/>
                          <a:cs typeface="Times New Roman" panose="02020603050405020304" pitchFamily="18" charset="0"/>
                        </a:rPr>
                        <a:t>downloadstring</a:t>
                      </a:r>
                      <a:r>
                        <a:rPr lang="en-US" sz="1400" dirty="0">
                          <a:latin typeface="+mj-lt"/>
                          <a:ea typeface="Calibri" panose="020F0502020204030204" pitchFamily="34" charset="0"/>
                          <a:cs typeface="Times New Roman" panose="02020603050405020304" pitchFamily="18" charset="0"/>
                        </a:rPr>
                        <a:t> OR </a:t>
                      </a:r>
                      <a:r>
                        <a:rPr lang="en-US" sz="1400" dirty="0" err="1">
                          <a:latin typeface="+mj-lt"/>
                          <a:ea typeface="Calibri" panose="020F0502020204030204" pitchFamily="34" charset="0"/>
                          <a:cs typeface="Times New Roman" panose="02020603050405020304" pitchFamily="18" charset="0"/>
                        </a:rPr>
                        <a:t>WebClient</a:t>
                      </a:r>
                      <a:r>
                        <a:rPr lang="en-US" sz="1400" dirty="0">
                          <a:latin typeface="+mj-lt"/>
                          <a:ea typeface="Calibri" panose="020F0502020204030204" pitchFamily="34" charset="0"/>
                          <a:cs typeface="Times New Roman" panose="02020603050405020304" pitchFamily="18" charset="0"/>
                        </a:rPr>
                        <a:t> OR </a:t>
                      </a:r>
                      <a:r>
                        <a:rPr lang="en-US" sz="1400" dirty="0" err="1">
                          <a:latin typeface="+mj-lt"/>
                          <a:ea typeface="Calibri" panose="020F0502020204030204" pitchFamily="34" charset="0"/>
                          <a:cs typeface="Times New Roman" panose="02020603050405020304" pitchFamily="18" charset="0"/>
                        </a:rPr>
                        <a:t>WebRequest</a:t>
                      </a:r>
                      <a:r>
                        <a:rPr lang="en-US" sz="1400" dirty="0">
                          <a:latin typeface="+mj-lt"/>
                          <a:ea typeface="Calibri" panose="020F0502020204030204" pitchFamily="34" charset="0"/>
                          <a:cs typeface="Times New Roman" panose="02020603050405020304" pitchFamily="18" charset="0"/>
                        </a:rPr>
                        <a:t> OR </a:t>
                      </a:r>
                      <a:r>
                        <a:rPr lang="en-US" sz="1400" dirty="0" err="1">
                          <a:latin typeface="+mj-lt"/>
                          <a:ea typeface="Calibri" panose="020F0502020204030204" pitchFamily="34" charset="0"/>
                          <a:cs typeface="Times New Roman" panose="02020603050405020304" pitchFamily="18" charset="0"/>
                        </a:rPr>
                        <a:t>BitsTransfer</a:t>
                      </a:r>
                      <a:r>
                        <a:rPr lang="en-US" sz="1400" dirty="0">
                          <a:latin typeface="+mj-lt"/>
                          <a:ea typeface="Calibri" panose="020F0502020204030204" pitchFamily="34" charset="0"/>
                          <a:cs typeface="Times New Roman" panose="02020603050405020304" pitchFamily="18" charset="0"/>
                        </a:rPr>
                        <a:t>) Path!="C:\\ProgramData\\Amazon\\*" Path!="C:\\WINDOWS\\ccmcache\*" | table Message</a:t>
                      </a:r>
                      <a:endParaRPr lang="en-US" sz="1400" dirty="0">
                        <a:latin typeface="+mj-lt"/>
                      </a:endParaRPr>
                    </a:p>
                  </a:txBody>
                  <a:tcPr marL="68580" marR="68580" marT="0" marB="0"/>
                </a:tc>
                <a:extLst>
                  <a:ext uri="{0D108BD9-81ED-4DB2-BD59-A6C34878D82A}">
                    <a16:rowId xmlns:a16="http://schemas.microsoft.com/office/drawing/2014/main" val="1698341035"/>
                  </a:ext>
                </a:extLst>
              </a:tr>
            </a:tbl>
          </a:graphicData>
        </a:graphic>
      </p:graphicFrame>
    </p:spTree>
    <p:extLst>
      <p:ext uri="{BB962C8B-B14F-4D97-AF65-F5344CB8AC3E}">
        <p14:creationId xmlns:p14="http://schemas.microsoft.com/office/powerpoint/2010/main" val="26808843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38F6D17B-86A9-453E-AFCD-9132E66955EF}"/>
              </a:ext>
            </a:extLst>
          </p:cNvPr>
          <p:cNvSpPr>
            <a:spLocks noGrp="1"/>
          </p:cNvSpPr>
          <p:nvPr>
            <p:ph type="body" sz="quarter" idx="11"/>
          </p:nvPr>
        </p:nvSpPr>
        <p:spPr>
          <a:xfrm>
            <a:off x="2549944" y="3596985"/>
            <a:ext cx="6700838" cy="480131"/>
          </a:xfrm>
        </p:spPr>
        <p:txBody>
          <a:bodyPr/>
          <a:lstStyle/>
          <a:p>
            <a:pPr marL="0" indent="0" algn="ctr">
              <a:buNone/>
            </a:pPr>
            <a:r>
              <a:rPr lang="en-US" dirty="0">
                <a:latin typeface="Avenir Next LT Pro Light" panose="020B0304020202020204" pitchFamily="34" charset="0"/>
              </a:rPr>
              <a:t>THE RISING THREAT</a:t>
            </a:r>
          </a:p>
        </p:txBody>
      </p:sp>
    </p:spTree>
    <p:extLst>
      <p:ext uri="{BB962C8B-B14F-4D97-AF65-F5344CB8AC3E}">
        <p14:creationId xmlns:p14="http://schemas.microsoft.com/office/powerpoint/2010/main" val="4744041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7752" y="154184"/>
            <a:ext cx="10896600" cy="701731"/>
          </a:xfrm>
        </p:spPr>
        <p:txBody>
          <a:bodyPr/>
          <a:lstStyle/>
          <a:p>
            <a:r>
              <a:rPr lang="en-US" dirty="0">
                <a:latin typeface="Avenir Next LT Pro Light" panose="020B0304020202020204" pitchFamily="34" charset="0"/>
              </a:rPr>
              <a:t>Actors at Various Levels</a:t>
            </a:r>
          </a:p>
        </p:txBody>
      </p:sp>
      <p:sp>
        <p:nvSpPr>
          <p:cNvPr id="3" name="Text Placeholder 2"/>
          <p:cNvSpPr>
            <a:spLocks noGrp="1"/>
          </p:cNvSpPr>
          <p:nvPr>
            <p:ph type="body" sz="quarter" idx="4294967295"/>
          </p:nvPr>
        </p:nvSpPr>
        <p:spPr>
          <a:xfrm>
            <a:off x="945932" y="6220187"/>
            <a:ext cx="10121462" cy="460404"/>
          </a:xfrm>
        </p:spPr>
        <p:txBody>
          <a:bodyPr>
            <a:normAutofit/>
          </a:bodyPr>
          <a:lstStyle/>
          <a:p>
            <a:pPr marL="0" indent="0" algn="ctr">
              <a:buNone/>
            </a:pPr>
            <a:r>
              <a:rPr lang="en-US" sz="2000" dirty="0">
                <a:latin typeface="Avenir Next LT Pro Light" panose="020B0304020202020204" pitchFamily="34" charset="0"/>
              </a:rPr>
              <a:t>Nation State and Organized </a:t>
            </a:r>
            <a:r>
              <a:rPr lang="en-US" sz="2000" dirty="0" err="1">
                <a:latin typeface="Avenir Next LT Pro Light" panose="020B0304020202020204" pitchFamily="34" charset="0"/>
              </a:rPr>
              <a:t>eCrime</a:t>
            </a:r>
            <a:r>
              <a:rPr lang="en-US" sz="2000" dirty="0">
                <a:latin typeface="Avenir Next LT Pro Light" panose="020B0304020202020204" pitchFamily="34" charset="0"/>
              </a:rPr>
              <a:t> continues to take the spotlight</a:t>
            </a:r>
          </a:p>
        </p:txBody>
      </p:sp>
      <p:sp>
        <p:nvSpPr>
          <p:cNvPr id="5" name="Content Placeholder 2"/>
          <p:cNvSpPr txBox="1">
            <a:spLocks/>
          </p:cNvSpPr>
          <p:nvPr/>
        </p:nvSpPr>
        <p:spPr>
          <a:xfrm>
            <a:off x="8413307" y="1319411"/>
            <a:ext cx="3819924" cy="4815957"/>
          </a:xfrm>
        </p:spPr>
        <p:txBody>
          <a:bodyPr>
            <a:noAutofit/>
          </a:bodyPr>
          <a:lstStyle>
            <a:lvl1pPr marL="0" indent="0" algn="l" defTabSz="914428" rtl="0" eaLnBrk="1" latinLnBrk="0" hangingPunct="1">
              <a:lnSpc>
                <a:spcPct val="90000"/>
              </a:lnSpc>
              <a:spcBef>
                <a:spcPts val="1000"/>
              </a:spcBef>
              <a:buFont typeface="Arial" panose="020B0604020202020204" pitchFamily="34" charset="0"/>
              <a:buNone/>
              <a:defRPr sz="1800" kern="1200" baseline="0">
                <a:solidFill>
                  <a:schemeClr val="tx1"/>
                </a:solidFill>
                <a:latin typeface="Arial" panose="020B0604020202020204" pitchFamily="34" charset="0"/>
                <a:ea typeface="+mn-ea"/>
                <a:cs typeface="+mn-cs"/>
              </a:defRPr>
            </a:lvl1pPr>
            <a:lvl2pPr marL="685822" indent="-228608" algn="l" defTabSz="914428" rtl="0" eaLnBrk="1" latinLnBrk="0" hangingPunct="1">
              <a:lnSpc>
                <a:spcPct val="90000"/>
              </a:lnSpc>
              <a:spcBef>
                <a:spcPts val="500"/>
              </a:spcBef>
              <a:buClr>
                <a:srgbClr val="BAD405"/>
              </a:buClr>
              <a:buSzPct val="150000"/>
              <a:buFont typeface="Arial" panose="020B0604020202020204" pitchFamily="34" charset="0"/>
              <a:buChar char="•"/>
              <a:defRPr sz="1600" kern="1200" baseline="0">
                <a:solidFill>
                  <a:schemeClr val="tx1"/>
                </a:solidFill>
                <a:latin typeface="Arial" panose="020B0604020202020204" pitchFamily="34" charset="0"/>
                <a:ea typeface="+mn-ea"/>
                <a:cs typeface="+mn-cs"/>
              </a:defRPr>
            </a:lvl2pPr>
            <a:lvl3pPr marL="1143036" indent="-228608" algn="l" defTabSz="914428" rtl="0" eaLnBrk="1" latinLnBrk="0" hangingPunct="1">
              <a:lnSpc>
                <a:spcPct val="90000"/>
              </a:lnSpc>
              <a:spcBef>
                <a:spcPts val="500"/>
              </a:spcBef>
              <a:buClr>
                <a:srgbClr val="BAD405"/>
              </a:buClr>
              <a:buSzPct val="150000"/>
              <a:buFont typeface="Arial" panose="020B0604020202020204" pitchFamily="34" charset="0"/>
              <a:buChar char="•"/>
              <a:defRPr sz="1400" kern="1200" baseline="0">
                <a:solidFill>
                  <a:schemeClr val="tx1"/>
                </a:solidFill>
                <a:latin typeface="Arial" panose="020B0604020202020204" pitchFamily="34" charset="0"/>
                <a:ea typeface="+mn-ea"/>
                <a:cs typeface="+mn-cs"/>
              </a:defRPr>
            </a:lvl3pPr>
            <a:lvl4pPr marL="1371643" indent="0" algn="l" defTabSz="914428"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057465" indent="-228608" algn="l" defTabSz="914428"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5pPr>
            <a:lvl6pPr marL="2514679" indent="-228608" algn="l" defTabSz="91442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93" indent="-228608" algn="l" defTabSz="91442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107" indent="-228608" algn="l" defTabSz="91442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322" indent="-228608" algn="l" defTabSz="91442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400" b="1" dirty="0">
                <a:latin typeface="Avenir Next LT Pro Light" panose="020B0304020202020204" pitchFamily="34" charset="0"/>
                <a:cs typeface="Arial" panose="020B0604020202020204" pitchFamily="34" charset="0"/>
              </a:rPr>
              <a:t>Nation State</a:t>
            </a:r>
          </a:p>
          <a:p>
            <a:pPr lvl="1">
              <a:spcBef>
                <a:spcPts val="0"/>
              </a:spcBef>
            </a:pPr>
            <a:r>
              <a:rPr lang="en-US" sz="1200" dirty="0">
                <a:latin typeface="Avenir Next LT Pro Light" panose="020B0304020202020204" pitchFamily="34" charset="0"/>
                <a:cs typeface="Arial" panose="020B0604020202020204" pitchFamily="34" charset="0"/>
              </a:rPr>
              <a:t>Political Motivation (Achieve Nuclear Deterrent, Terrorism, )</a:t>
            </a:r>
          </a:p>
          <a:p>
            <a:pPr lvl="1">
              <a:spcBef>
                <a:spcPts val="0"/>
              </a:spcBef>
            </a:pPr>
            <a:r>
              <a:rPr lang="en-US" sz="1200" dirty="0">
                <a:latin typeface="Avenir Next LT Pro Light" panose="020B0304020202020204" pitchFamily="34" charset="0"/>
                <a:cs typeface="Arial" panose="020B0604020202020204" pitchFamily="34" charset="0"/>
              </a:rPr>
              <a:t>Espionage, Credential Harvesting, Destruction, Denial of service, Social Engineering, </a:t>
            </a:r>
            <a:r>
              <a:rPr lang="en-US" sz="1200" dirty="0" err="1">
                <a:latin typeface="Avenir Next LT Pro Light" panose="020B0304020202020204" pitchFamily="34" charset="0"/>
                <a:cs typeface="Arial" panose="020B0604020202020204" pitchFamily="34" charset="0"/>
              </a:rPr>
              <a:t>etc</a:t>
            </a:r>
            <a:endParaRPr lang="en-US" sz="1200" dirty="0">
              <a:latin typeface="Avenir Next LT Pro Light" panose="020B0304020202020204" pitchFamily="34" charset="0"/>
              <a:cs typeface="Arial" panose="020B0604020202020204" pitchFamily="34" charset="0"/>
            </a:endParaRPr>
          </a:p>
          <a:p>
            <a:pPr lvl="1">
              <a:spcBef>
                <a:spcPts val="0"/>
              </a:spcBef>
            </a:pPr>
            <a:r>
              <a:rPr lang="en-US" sz="1200" dirty="0">
                <a:latin typeface="Avenir Next LT Pro Light" panose="020B0304020202020204" pitchFamily="34" charset="0"/>
                <a:cs typeface="Arial" panose="020B0604020202020204" pitchFamily="34" charset="0"/>
              </a:rPr>
              <a:t>Countries,  Government Institutions, </a:t>
            </a:r>
          </a:p>
          <a:p>
            <a:pPr lvl="1">
              <a:spcBef>
                <a:spcPts val="0"/>
              </a:spcBef>
            </a:pPr>
            <a:r>
              <a:rPr lang="en-US" sz="1200" dirty="0">
                <a:latin typeface="Avenir Next LT Pro Light" panose="020B0304020202020204" pitchFamily="34" charset="0"/>
                <a:cs typeface="Arial" panose="020B0604020202020204" pitchFamily="34" charset="0"/>
              </a:rPr>
              <a:t>Group Names: Pseudonyms: </a:t>
            </a:r>
            <a:r>
              <a:rPr lang="en-US" sz="1200" dirty="0" err="1">
                <a:latin typeface="Avenir Next LT Pro Light" panose="020B0304020202020204" pitchFamily="34" charset="0"/>
                <a:cs typeface="Arial" panose="020B0604020202020204" pitchFamily="34" charset="0"/>
              </a:rPr>
              <a:t>Sednit</a:t>
            </a:r>
            <a:r>
              <a:rPr lang="en-US" sz="1200" dirty="0">
                <a:latin typeface="Avenir Next LT Pro Light" panose="020B0304020202020204" pitchFamily="34" charset="0"/>
                <a:cs typeface="Arial" panose="020B0604020202020204" pitchFamily="34" charset="0"/>
              </a:rPr>
              <a:t>, APT28, Fancy Bear, Pawn Storm, </a:t>
            </a:r>
            <a:r>
              <a:rPr lang="en-US" sz="1200" dirty="0" err="1">
                <a:latin typeface="Avenir Next LT Pro Light" panose="020B0304020202020204" pitchFamily="34" charset="0"/>
                <a:cs typeface="Arial" panose="020B0604020202020204" pitchFamily="34" charset="0"/>
              </a:rPr>
              <a:t>TsarTeam</a:t>
            </a:r>
            <a:r>
              <a:rPr lang="en-US" sz="1200" dirty="0">
                <a:latin typeface="Avenir Next LT Pro Light" panose="020B0304020202020204" pitchFamily="34" charset="0"/>
                <a:cs typeface="Arial" panose="020B0604020202020204" pitchFamily="34" charset="0"/>
              </a:rPr>
              <a:t>, </a:t>
            </a:r>
            <a:r>
              <a:rPr lang="en-US" sz="1200" dirty="0" err="1">
                <a:latin typeface="Avenir Next LT Pro Light" panose="020B0304020202020204" pitchFamily="34" charset="0"/>
                <a:cs typeface="Arial" panose="020B0604020202020204" pitchFamily="34" charset="0"/>
              </a:rPr>
              <a:t>Sofacy</a:t>
            </a:r>
            <a:r>
              <a:rPr lang="en-US" sz="1200" dirty="0">
                <a:latin typeface="Avenir Next LT Pro Light" panose="020B0304020202020204" pitchFamily="34" charset="0"/>
                <a:cs typeface="Arial" panose="020B0604020202020204" pitchFamily="34" charset="0"/>
              </a:rPr>
              <a:t>, Cozy Bear, APT29, Cozy Duke, Office Monkeys, </a:t>
            </a:r>
            <a:r>
              <a:rPr lang="en-US" sz="1200" dirty="0" err="1">
                <a:latin typeface="Avenir Next LT Pro Light" panose="020B0304020202020204" pitchFamily="34" charset="0"/>
                <a:cs typeface="Arial" panose="020B0604020202020204" pitchFamily="34" charset="0"/>
              </a:rPr>
              <a:t>Turla</a:t>
            </a:r>
            <a:r>
              <a:rPr lang="en-US" sz="1200" dirty="0">
                <a:latin typeface="Avenir Next LT Pro Light" panose="020B0304020202020204" pitchFamily="34" charset="0"/>
                <a:cs typeface="Arial" panose="020B0604020202020204" pitchFamily="34" charset="0"/>
              </a:rPr>
              <a:t>, Snake, Funnel Cake, Lazarus Group, Guardians of Peace, ZINC, </a:t>
            </a:r>
            <a:r>
              <a:rPr lang="en-US" sz="1200" dirty="0" err="1">
                <a:latin typeface="Avenir Next LT Pro Light" panose="020B0304020202020204" pitchFamily="34" charset="0"/>
                <a:cs typeface="Arial" panose="020B0604020202020204" pitchFamily="34" charset="0"/>
              </a:rPr>
              <a:t>Honeybadger</a:t>
            </a:r>
            <a:r>
              <a:rPr lang="en-US" sz="1200" dirty="0">
                <a:latin typeface="Avenir Next LT Pro Light" panose="020B0304020202020204" pitchFamily="34" charset="0"/>
                <a:cs typeface="Arial" panose="020B0604020202020204" pitchFamily="34" charset="0"/>
              </a:rPr>
              <a:t>, </a:t>
            </a:r>
            <a:r>
              <a:rPr lang="en-US" sz="1200" dirty="0" err="1">
                <a:latin typeface="Avenir Next LT Pro Light" panose="020B0304020202020204" pitchFamily="34" charset="0"/>
                <a:cs typeface="Arial" panose="020B0604020202020204" pitchFamily="34" charset="0"/>
              </a:rPr>
              <a:t>WhoisTeam</a:t>
            </a:r>
            <a:r>
              <a:rPr lang="en-US" sz="1200" dirty="0">
                <a:latin typeface="Avenir Next LT Pro Light" panose="020B0304020202020204" pitchFamily="34" charset="0"/>
                <a:cs typeface="Arial" panose="020B0604020202020204" pitchFamily="34" charset="0"/>
              </a:rPr>
              <a:t>, </a:t>
            </a:r>
            <a:r>
              <a:rPr lang="en-US" sz="1200" dirty="0" err="1">
                <a:latin typeface="Avenir Next LT Pro Light" panose="020B0304020202020204" pitchFamily="34" charset="0"/>
                <a:cs typeface="Arial" panose="020B0604020202020204" pitchFamily="34" charset="0"/>
              </a:rPr>
              <a:t>OperationTroy</a:t>
            </a:r>
            <a:r>
              <a:rPr lang="en-US" sz="1200" dirty="0">
                <a:latin typeface="Avenir Next LT Pro Light" panose="020B0304020202020204" pitchFamily="34" charset="0"/>
                <a:cs typeface="Arial" panose="020B0604020202020204" pitchFamily="34" charset="0"/>
              </a:rPr>
              <a:t>, </a:t>
            </a:r>
            <a:r>
              <a:rPr lang="en-US" sz="1200" dirty="0" err="1">
                <a:latin typeface="Avenir Next LT Pro Light" panose="020B0304020202020204" pitchFamily="34" charset="0"/>
                <a:cs typeface="Arial" panose="020B0604020202020204" pitchFamily="34" charset="0"/>
              </a:rPr>
              <a:t>DarkSeoul</a:t>
            </a:r>
            <a:endParaRPr lang="en-US" sz="1200" dirty="0">
              <a:latin typeface="Avenir Next LT Pro Light" panose="020B0304020202020204" pitchFamily="34" charset="0"/>
              <a:cs typeface="Arial" panose="020B0604020202020204" pitchFamily="34" charset="0"/>
            </a:endParaRPr>
          </a:p>
          <a:p>
            <a:r>
              <a:rPr lang="en-US" sz="1400" b="1" dirty="0">
                <a:latin typeface="Avenir Next LT Pro Light" panose="020B0304020202020204" pitchFamily="34" charset="0"/>
                <a:cs typeface="Arial" panose="020B0604020202020204" pitchFamily="34" charset="0"/>
              </a:rPr>
              <a:t>Criminal</a:t>
            </a:r>
          </a:p>
          <a:p>
            <a:pPr lvl="1">
              <a:spcBef>
                <a:spcPts val="0"/>
              </a:spcBef>
            </a:pPr>
            <a:r>
              <a:rPr lang="en-US" sz="1200" dirty="0">
                <a:latin typeface="Avenir Next LT Pro Light" panose="020B0304020202020204" pitchFamily="34" charset="0"/>
                <a:cs typeface="Arial" panose="020B0604020202020204" pitchFamily="34" charset="0"/>
              </a:rPr>
              <a:t>Monetary Gain</a:t>
            </a:r>
          </a:p>
          <a:p>
            <a:pPr lvl="1">
              <a:spcBef>
                <a:spcPts val="0"/>
              </a:spcBef>
            </a:pPr>
            <a:r>
              <a:rPr lang="en-US" sz="1200" dirty="0">
                <a:latin typeface="Avenir Next LT Pro Light" panose="020B0304020202020204" pitchFamily="34" charset="0"/>
                <a:cs typeface="Arial" panose="020B0604020202020204" pitchFamily="34" charset="0"/>
              </a:rPr>
              <a:t>Ransom, Credential Harvesting, </a:t>
            </a:r>
            <a:r>
              <a:rPr lang="en-US" sz="1200" dirty="0" err="1">
                <a:latin typeface="Avenir Next LT Pro Light" panose="020B0304020202020204" pitchFamily="34" charset="0"/>
                <a:cs typeface="Arial" panose="020B0604020202020204" pitchFamily="34" charset="0"/>
              </a:rPr>
              <a:t>etc</a:t>
            </a:r>
            <a:endParaRPr lang="en-US" sz="1200" dirty="0">
              <a:latin typeface="Avenir Next LT Pro Light" panose="020B0304020202020204" pitchFamily="34" charset="0"/>
              <a:cs typeface="Arial" panose="020B0604020202020204" pitchFamily="34" charset="0"/>
            </a:endParaRPr>
          </a:p>
          <a:p>
            <a:pPr lvl="1">
              <a:spcBef>
                <a:spcPts val="0"/>
              </a:spcBef>
            </a:pPr>
            <a:r>
              <a:rPr lang="en-US" sz="1200" dirty="0">
                <a:latin typeface="Avenir Next LT Pro Light" panose="020B0304020202020204" pitchFamily="34" charset="0"/>
                <a:cs typeface="Arial" panose="020B0604020202020204" pitchFamily="34" charset="0"/>
              </a:rPr>
              <a:t>All, Consumers</a:t>
            </a:r>
          </a:p>
          <a:p>
            <a:r>
              <a:rPr lang="en-US" sz="1400" b="1" dirty="0" err="1">
                <a:latin typeface="Avenir Next LT Pro Light" panose="020B0304020202020204" pitchFamily="34" charset="0"/>
                <a:cs typeface="Arial" panose="020B0604020202020204" pitchFamily="34" charset="0"/>
              </a:rPr>
              <a:t>Hactivist</a:t>
            </a:r>
            <a:endParaRPr lang="en-US" sz="1400" b="1" dirty="0">
              <a:latin typeface="Avenir Next LT Pro Light" panose="020B0304020202020204" pitchFamily="34" charset="0"/>
              <a:cs typeface="Arial" panose="020B0604020202020204" pitchFamily="34" charset="0"/>
            </a:endParaRPr>
          </a:p>
          <a:p>
            <a:pPr lvl="1">
              <a:spcBef>
                <a:spcPts val="0"/>
              </a:spcBef>
            </a:pPr>
            <a:r>
              <a:rPr lang="en-US" sz="1200" dirty="0">
                <a:latin typeface="Avenir Next LT Pro Light" panose="020B0304020202020204" pitchFamily="34" charset="0"/>
                <a:cs typeface="Arial" panose="020B0604020202020204" pitchFamily="34" charset="0"/>
              </a:rPr>
              <a:t>Activism</a:t>
            </a:r>
          </a:p>
          <a:p>
            <a:pPr lvl="1">
              <a:spcBef>
                <a:spcPts val="0"/>
              </a:spcBef>
            </a:pPr>
            <a:r>
              <a:rPr lang="en-US" sz="1200" dirty="0">
                <a:latin typeface="Avenir Next LT Pro Light" panose="020B0304020202020204" pitchFamily="34" charset="0"/>
                <a:cs typeface="Arial" panose="020B0604020202020204" pitchFamily="34" charset="0"/>
              </a:rPr>
              <a:t>Denial of Service, Destruction, Public Statement, </a:t>
            </a:r>
            <a:r>
              <a:rPr lang="en-US" sz="1200" dirty="0" err="1">
                <a:latin typeface="Avenir Next LT Pro Light" panose="020B0304020202020204" pitchFamily="34" charset="0"/>
                <a:cs typeface="Arial" panose="020B0604020202020204" pitchFamily="34" charset="0"/>
              </a:rPr>
              <a:t>etc</a:t>
            </a:r>
            <a:endParaRPr lang="en-US" sz="1200" dirty="0">
              <a:latin typeface="Avenir Next LT Pro Light" panose="020B0304020202020204" pitchFamily="34" charset="0"/>
              <a:cs typeface="Arial" panose="020B0604020202020204" pitchFamily="34" charset="0"/>
            </a:endParaRPr>
          </a:p>
          <a:p>
            <a:pPr lvl="1">
              <a:spcBef>
                <a:spcPts val="0"/>
              </a:spcBef>
            </a:pPr>
            <a:r>
              <a:rPr lang="en-US" sz="1200" dirty="0">
                <a:latin typeface="Avenir Next LT Pro Light" panose="020B0304020202020204" pitchFamily="34" charset="0"/>
                <a:cs typeface="Arial" panose="020B0604020202020204" pitchFamily="34" charset="0"/>
              </a:rPr>
              <a:t>Countries, Institutions, Anyone who disagrees with viewpoints or promotes censorship</a:t>
            </a:r>
          </a:p>
          <a:p>
            <a:pPr lvl="1">
              <a:spcBef>
                <a:spcPts val="0"/>
              </a:spcBef>
            </a:pPr>
            <a:r>
              <a:rPr lang="en-US" sz="1200" dirty="0">
                <a:latin typeface="Avenir Next LT Pro Light" panose="020B0304020202020204" pitchFamily="34" charset="0"/>
                <a:cs typeface="Arial" panose="020B0604020202020204" pitchFamily="34" charset="0"/>
              </a:rPr>
              <a:t>Anonymous, </a:t>
            </a:r>
            <a:r>
              <a:rPr lang="en-US" sz="1200" dirty="0" err="1">
                <a:latin typeface="Avenir Next LT Pro Light" panose="020B0304020202020204" pitchFamily="34" charset="0"/>
                <a:cs typeface="Arial" panose="020B0604020202020204" pitchFamily="34" charset="0"/>
              </a:rPr>
              <a:t>Lulzsec</a:t>
            </a:r>
            <a:endParaRPr lang="en-US" sz="1200" dirty="0">
              <a:latin typeface="Avenir Next LT Pro Light" panose="020B0304020202020204" pitchFamily="34" charset="0"/>
              <a:cs typeface="Arial" panose="020B0604020202020204" pitchFamily="34" charset="0"/>
            </a:endParaRPr>
          </a:p>
        </p:txBody>
      </p:sp>
      <p:graphicFrame>
        <p:nvGraphicFramePr>
          <p:cNvPr id="6" name="Diagram 5"/>
          <p:cNvGraphicFramePr/>
          <p:nvPr>
            <p:extLst>
              <p:ext uri="{D42A27DB-BD31-4B8C-83A1-F6EECF244321}">
                <p14:modId xmlns:p14="http://schemas.microsoft.com/office/powerpoint/2010/main" val="2344600431"/>
              </p:ext>
            </p:extLst>
          </p:nvPr>
        </p:nvGraphicFramePr>
        <p:xfrm>
          <a:off x="-581435" y="1082569"/>
          <a:ext cx="7178449" cy="47856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Down Arrow 6"/>
          <p:cNvSpPr/>
          <p:nvPr/>
        </p:nvSpPr>
        <p:spPr>
          <a:xfrm>
            <a:off x="1026750" y="1276614"/>
            <a:ext cx="902154" cy="4061214"/>
          </a:xfrm>
          <a:prstGeom prst="downArrow">
            <a:avLst/>
          </a:prstGeom>
          <a:gradFill flip="none" rotWithShape="1">
            <a:gsLst>
              <a:gs pos="0">
                <a:schemeClr val="accent2">
                  <a:lumMod val="90000"/>
                  <a:lumOff val="10000"/>
                  <a:shade val="30000"/>
                  <a:satMod val="115000"/>
                </a:schemeClr>
              </a:gs>
              <a:gs pos="50000">
                <a:schemeClr val="accent2">
                  <a:lumMod val="90000"/>
                  <a:lumOff val="10000"/>
                  <a:shade val="67500"/>
                  <a:satMod val="115000"/>
                </a:schemeClr>
              </a:gs>
              <a:gs pos="100000">
                <a:schemeClr val="accent2">
                  <a:lumMod val="90000"/>
                  <a:lumOff val="10000"/>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AU" dirty="0">
                <a:latin typeface="Avenir Next LT Pro Light" panose="020B0304020202020204" pitchFamily="34" charset="0"/>
              </a:rPr>
              <a:t>Volume</a:t>
            </a:r>
          </a:p>
        </p:txBody>
      </p:sp>
      <p:sp>
        <p:nvSpPr>
          <p:cNvPr id="8" name="Down Arrow 7"/>
          <p:cNvSpPr/>
          <p:nvPr/>
        </p:nvSpPr>
        <p:spPr>
          <a:xfrm rot="10800000">
            <a:off x="273923" y="1203370"/>
            <a:ext cx="902154" cy="4041394"/>
          </a:xfrm>
          <a:prstGeom prst="downArrow">
            <a:avLst/>
          </a:prstGeom>
          <a:gradFill flip="none" rotWithShape="1">
            <a:gsLst>
              <a:gs pos="0">
                <a:srgbClr val="9B2743">
                  <a:shade val="30000"/>
                  <a:satMod val="115000"/>
                </a:srgbClr>
              </a:gs>
              <a:gs pos="50000">
                <a:srgbClr val="9B2743">
                  <a:shade val="67500"/>
                  <a:satMod val="115000"/>
                </a:srgbClr>
              </a:gs>
              <a:gs pos="100000">
                <a:srgbClr val="9B2743">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AU" dirty="0">
                <a:latin typeface="Avenir Next LT Pro Light" panose="020B0304020202020204" pitchFamily="34" charset="0"/>
              </a:rPr>
              <a:t>Resources</a:t>
            </a:r>
          </a:p>
        </p:txBody>
      </p:sp>
      <p:sp>
        <p:nvSpPr>
          <p:cNvPr id="9" name="Left Brace 8"/>
          <p:cNvSpPr/>
          <p:nvPr/>
        </p:nvSpPr>
        <p:spPr>
          <a:xfrm rot="10800000">
            <a:off x="5478374" y="4217604"/>
            <a:ext cx="333691" cy="723734"/>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a:p>
        </p:txBody>
      </p:sp>
      <p:sp>
        <p:nvSpPr>
          <p:cNvPr id="10" name="Left Brace 9"/>
          <p:cNvSpPr/>
          <p:nvPr/>
        </p:nvSpPr>
        <p:spPr>
          <a:xfrm rot="10800000">
            <a:off x="5478375" y="2737668"/>
            <a:ext cx="333691" cy="666469"/>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a:p>
        </p:txBody>
      </p:sp>
      <p:sp>
        <p:nvSpPr>
          <p:cNvPr id="11" name="Left Brace 10"/>
          <p:cNvSpPr/>
          <p:nvPr/>
        </p:nvSpPr>
        <p:spPr>
          <a:xfrm rot="10800000">
            <a:off x="5478375" y="1642245"/>
            <a:ext cx="333691" cy="509485"/>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a:p>
        </p:txBody>
      </p:sp>
      <p:grpSp>
        <p:nvGrpSpPr>
          <p:cNvPr id="12" name="Group 11"/>
          <p:cNvGrpSpPr/>
          <p:nvPr/>
        </p:nvGrpSpPr>
        <p:grpSpPr>
          <a:xfrm>
            <a:off x="5850077" y="1589899"/>
            <a:ext cx="2534323" cy="566424"/>
            <a:chOff x="3230302" y="481133"/>
            <a:chExt cx="3110661" cy="566424"/>
          </a:xfrm>
          <a:scene3d>
            <a:camera prst="orthographicFront">
              <a:rot lat="0" lon="0" rev="0"/>
            </a:camera>
            <a:lightRig rig="contrasting" dir="t">
              <a:rot lat="0" lon="0" rev="1200000"/>
            </a:lightRig>
          </a:scene3d>
        </p:grpSpPr>
        <p:sp>
          <p:nvSpPr>
            <p:cNvPr id="13" name="Rounded Rectangle 12"/>
            <p:cNvSpPr/>
            <p:nvPr/>
          </p:nvSpPr>
          <p:spPr>
            <a:xfrm>
              <a:off x="3230302" y="481133"/>
              <a:ext cx="3110661" cy="566424"/>
            </a:xfrm>
            <a:prstGeom prst="roundRect">
              <a:avLst/>
            </a:prstGeom>
            <a:sp3d z="300000" contourW="19050" prstMaterial="metal">
              <a:bevelT w="88900" h="203200"/>
              <a:bevelB w="165100" h="254000"/>
            </a:sp3d>
          </p:spPr>
          <p:style>
            <a:lnRef idx="0">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4" name="Rounded Rectangle 4"/>
            <p:cNvSpPr txBox="1"/>
            <p:nvPr/>
          </p:nvSpPr>
          <p:spPr>
            <a:xfrm>
              <a:off x="3257953" y="508784"/>
              <a:ext cx="3055359" cy="511122"/>
            </a:xfrm>
            <a:prstGeom prst="rect">
              <a:avLst/>
            </a:prstGeom>
            <a:sp3d z="30000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a:latin typeface="Avenir Next LT Pro Light" panose="020B0304020202020204" pitchFamily="34" charset="0"/>
                </a:rPr>
                <a:t>Creates Vulnerabilities using Full Spectrum</a:t>
              </a:r>
              <a:endParaRPr lang="en-US" sz="1200" kern="1200" dirty="0">
                <a:latin typeface="Avenir Next LT Pro Light" panose="020B0304020202020204" pitchFamily="34" charset="0"/>
              </a:endParaRPr>
            </a:p>
          </p:txBody>
        </p:sp>
      </p:grpSp>
      <p:grpSp>
        <p:nvGrpSpPr>
          <p:cNvPr id="15" name="Group 14"/>
          <p:cNvGrpSpPr/>
          <p:nvPr/>
        </p:nvGrpSpPr>
        <p:grpSpPr>
          <a:xfrm>
            <a:off x="5822426" y="2811058"/>
            <a:ext cx="2534323" cy="566424"/>
            <a:chOff x="3230302" y="481133"/>
            <a:chExt cx="3110661" cy="566424"/>
          </a:xfrm>
          <a:scene3d>
            <a:camera prst="orthographicFront">
              <a:rot lat="0" lon="0" rev="0"/>
            </a:camera>
            <a:lightRig rig="contrasting" dir="t">
              <a:rot lat="0" lon="0" rev="1200000"/>
            </a:lightRig>
          </a:scene3d>
        </p:grpSpPr>
        <p:sp>
          <p:nvSpPr>
            <p:cNvPr id="16" name="Rounded Rectangle 15"/>
            <p:cNvSpPr/>
            <p:nvPr/>
          </p:nvSpPr>
          <p:spPr>
            <a:xfrm>
              <a:off x="3230302" y="481133"/>
              <a:ext cx="3110661" cy="566424"/>
            </a:xfrm>
            <a:prstGeom prst="roundRect">
              <a:avLst/>
            </a:prstGeom>
            <a:sp3d z="300000" contourW="19050" prstMaterial="metal">
              <a:bevelT w="88900" h="203200"/>
              <a:bevelB w="165100" h="254000"/>
            </a:sp3d>
          </p:spPr>
          <p:style>
            <a:lnRef idx="0">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7" name="Rounded Rectangle 4"/>
            <p:cNvSpPr txBox="1"/>
            <p:nvPr/>
          </p:nvSpPr>
          <p:spPr>
            <a:xfrm>
              <a:off x="3257953" y="508784"/>
              <a:ext cx="3055359" cy="511122"/>
            </a:xfrm>
            <a:prstGeom prst="rect">
              <a:avLst/>
            </a:prstGeom>
            <a:sp3d z="30000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a:latin typeface="Avenir Next LT Pro Light" panose="020B0304020202020204" pitchFamily="34" charset="0"/>
                </a:rPr>
                <a:t>Discovers Unknown Vulnerabilities</a:t>
              </a:r>
              <a:endParaRPr lang="en-US" sz="1200" kern="1200" dirty="0">
                <a:latin typeface="Avenir Next LT Pro Light" panose="020B0304020202020204" pitchFamily="34" charset="0"/>
              </a:endParaRPr>
            </a:p>
          </p:txBody>
        </p:sp>
      </p:grpSp>
      <p:grpSp>
        <p:nvGrpSpPr>
          <p:cNvPr id="18" name="Group 17"/>
          <p:cNvGrpSpPr/>
          <p:nvPr/>
        </p:nvGrpSpPr>
        <p:grpSpPr>
          <a:xfrm>
            <a:off x="5812065" y="4321206"/>
            <a:ext cx="2534323" cy="566424"/>
            <a:chOff x="3230302" y="481133"/>
            <a:chExt cx="3110661" cy="566424"/>
          </a:xfrm>
          <a:scene3d>
            <a:camera prst="orthographicFront">
              <a:rot lat="0" lon="0" rev="0"/>
            </a:camera>
            <a:lightRig rig="contrasting" dir="t">
              <a:rot lat="0" lon="0" rev="1200000"/>
            </a:lightRig>
          </a:scene3d>
        </p:grpSpPr>
        <p:sp>
          <p:nvSpPr>
            <p:cNvPr id="19" name="Rounded Rectangle 18"/>
            <p:cNvSpPr/>
            <p:nvPr/>
          </p:nvSpPr>
          <p:spPr>
            <a:xfrm>
              <a:off x="3230302" y="481133"/>
              <a:ext cx="3110661" cy="566424"/>
            </a:xfrm>
            <a:prstGeom prst="roundRect">
              <a:avLst/>
            </a:prstGeom>
            <a:sp3d z="300000" contourW="19050" prstMaterial="metal">
              <a:bevelT w="88900" h="203200"/>
              <a:bevelB w="165100" h="254000"/>
            </a:sp3d>
          </p:spPr>
          <p:style>
            <a:lnRef idx="0">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0" name="Rounded Rectangle 4"/>
            <p:cNvSpPr txBox="1"/>
            <p:nvPr/>
          </p:nvSpPr>
          <p:spPr>
            <a:xfrm>
              <a:off x="3257953" y="508784"/>
              <a:ext cx="3055359" cy="511122"/>
            </a:xfrm>
            <a:prstGeom prst="rect">
              <a:avLst/>
            </a:prstGeom>
            <a:sp3d z="30000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a:latin typeface="Avenir Next LT Pro Light" panose="020B0304020202020204" pitchFamily="34" charset="0"/>
                </a:rPr>
                <a:t>Exploits pre-existing, known vulnerabilities</a:t>
              </a:r>
              <a:endParaRPr lang="en-US" sz="1200" kern="1200" dirty="0">
                <a:latin typeface="Avenir Next LT Pro Light" panose="020B0304020202020204" pitchFamily="34" charset="0"/>
              </a:endParaRPr>
            </a:p>
          </p:txBody>
        </p:sp>
      </p:grpSp>
      <p:sp>
        <p:nvSpPr>
          <p:cNvPr id="22" name="5-Point Star 21"/>
          <p:cNvSpPr/>
          <p:nvPr/>
        </p:nvSpPr>
        <p:spPr>
          <a:xfrm>
            <a:off x="5169273" y="1388907"/>
            <a:ext cx="421716" cy="421716"/>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5-Point Star 22"/>
          <p:cNvSpPr/>
          <p:nvPr/>
        </p:nvSpPr>
        <p:spPr>
          <a:xfrm>
            <a:off x="5169273" y="2151730"/>
            <a:ext cx="421716" cy="421716"/>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788222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7752" y="154184"/>
            <a:ext cx="10896600" cy="701731"/>
          </a:xfrm>
        </p:spPr>
        <p:txBody>
          <a:bodyPr/>
          <a:lstStyle/>
          <a:p>
            <a:r>
              <a:rPr lang="en-US" dirty="0">
                <a:latin typeface="Avenir Next LT Pro Light" panose="020B0304020202020204" pitchFamily="34" charset="0"/>
              </a:rPr>
              <a:t>Ransomware takes the stage</a:t>
            </a:r>
          </a:p>
        </p:txBody>
      </p:sp>
      <p:sp>
        <p:nvSpPr>
          <p:cNvPr id="41" name="Rectangle 40"/>
          <p:cNvSpPr/>
          <p:nvPr/>
        </p:nvSpPr>
        <p:spPr>
          <a:xfrm>
            <a:off x="203265" y="4449277"/>
            <a:ext cx="6966529" cy="584775"/>
          </a:xfrm>
          <a:prstGeom prst="rect">
            <a:avLst/>
          </a:prstGeom>
        </p:spPr>
        <p:txBody>
          <a:bodyPr wrap="square">
            <a:spAutoFit/>
          </a:bodyPr>
          <a:lstStyle/>
          <a:p>
            <a:r>
              <a:rPr lang="en-US" sz="1600" dirty="0" err="1">
                <a:solidFill>
                  <a:srgbClr val="44474D"/>
                </a:solidFill>
                <a:latin typeface="Avenir Next LT Pro Light" panose="020B0304020202020204" pitchFamily="34" charset="0"/>
              </a:rPr>
              <a:t>Mandiant</a:t>
            </a:r>
            <a:r>
              <a:rPr lang="en-US" sz="1600" dirty="0">
                <a:solidFill>
                  <a:srgbClr val="44474D"/>
                </a:solidFill>
                <a:latin typeface="Avenir Next LT Pro Light" panose="020B0304020202020204" pitchFamily="34" charset="0"/>
              </a:rPr>
              <a:t> experts have reported that there were twice as many ransomware-involved investigations in 2020 than 2019. </a:t>
            </a:r>
          </a:p>
        </p:txBody>
      </p:sp>
      <p:sp>
        <p:nvSpPr>
          <p:cNvPr id="43" name="Rectangle 42"/>
          <p:cNvSpPr/>
          <p:nvPr/>
        </p:nvSpPr>
        <p:spPr>
          <a:xfrm>
            <a:off x="3656011" y="6264328"/>
            <a:ext cx="3347391" cy="246221"/>
          </a:xfrm>
          <a:prstGeom prst="rect">
            <a:avLst/>
          </a:prstGeom>
        </p:spPr>
        <p:txBody>
          <a:bodyPr wrap="none">
            <a:spAutoFit/>
          </a:bodyPr>
          <a:lstStyle/>
          <a:p>
            <a:r>
              <a:rPr lang="en-US" sz="1000" dirty="0">
                <a:hlinkClick r:id="rId3"/>
              </a:rPr>
              <a:t>https://vision.fireeye.com/editions/11/11-m-trends.html#</a:t>
            </a:r>
            <a:r>
              <a:rPr lang="en-US" sz="1000" dirty="0"/>
              <a:t> </a:t>
            </a:r>
          </a:p>
        </p:txBody>
      </p:sp>
      <p:sp>
        <p:nvSpPr>
          <p:cNvPr id="45" name="Rectangle 44"/>
          <p:cNvSpPr/>
          <p:nvPr/>
        </p:nvSpPr>
        <p:spPr>
          <a:xfrm>
            <a:off x="838547" y="3973054"/>
            <a:ext cx="6581775" cy="246221"/>
          </a:xfrm>
          <a:prstGeom prst="rect">
            <a:avLst/>
          </a:prstGeom>
        </p:spPr>
        <p:txBody>
          <a:bodyPr wrap="square">
            <a:spAutoFit/>
          </a:bodyPr>
          <a:lstStyle/>
          <a:p>
            <a:r>
              <a:rPr lang="en-US" sz="1000" dirty="0">
                <a:hlinkClick r:id="rId4"/>
              </a:rPr>
              <a:t>https://www.fortinet.com/content/dam/fortinet/assets/threat-reports/report-threat-landscape-2021.pdf</a:t>
            </a:r>
            <a:r>
              <a:rPr lang="en-US" sz="1000" dirty="0"/>
              <a:t> </a:t>
            </a:r>
          </a:p>
        </p:txBody>
      </p:sp>
      <p:pic>
        <p:nvPicPr>
          <p:cNvPr id="46" name="Picture 45"/>
          <p:cNvPicPr>
            <a:picLocks noChangeAspect="1"/>
          </p:cNvPicPr>
          <p:nvPr/>
        </p:nvPicPr>
        <p:blipFill>
          <a:blip r:embed="rId5"/>
          <a:stretch>
            <a:fillRect/>
          </a:stretch>
        </p:blipFill>
        <p:spPr>
          <a:xfrm>
            <a:off x="357255" y="1131916"/>
            <a:ext cx="6581775" cy="2788156"/>
          </a:xfrm>
          <a:prstGeom prst="rect">
            <a:avLst/>
          </a:prstGeom>
        </p:spPr>
      </p:pic>
      <p:pic>
        <p:nvPicPr>
          <p:cNvPr id="47" name="Picture 2" descr="Figure 8. Cryptocurrency miners were the most detected malware, with long-running family WannaCry in the second spot: The 10 most detected malware families in the first half of 202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83047" y="1131916"/>
            <a:ext cx="4850363" cy="5132412"/>
          </a:xfrm>
          <a:prstGeom prst="rect">
            <a:avLst/>
          </a:prstGeom>
          <a:noFill/>
          <a:extLst>
            <a:ext uri="{909E8E84-426E-40DD-AFC4-6F175D3DCCD1}">
              <a14:hiddenFill xmlns:a14="http://schemas.microsoft.com/office/drawing/2010/main">
                <a:solidFill>
                  <a:srgbClr val="FFFFFF"/>
                </a:solidFill>
              </a14:hiddenFill>
            </a:ext>
          </a:extLst>
        </p:spPr>
      </p:pic>
      <p:sp>
        <p:nvSpPr>
          <p:cNvPr id="48" name="Rectangle 47"/>
          <p:cNvSpPr/>
          <p:nvPr/>
        </p:nvSpPr>
        <p:spPr>
          <a:xfrm>
            <a:off x="8137114" y="6376231"/>
            <a:ext cx="4368319" cy="430887"/>
          </a:xfrm>
          <a:prstGeom prst="rect">
            <a:avLst/>
          </a:prstGeom>
        </p:spPr>
        <p:txBody>
          <a:bodyPr wrap="square">
            <a:spAutoFit/>
          </a:bodyPr>
          <a:lstStyle/>
          <a:p>
            <a:r>
              <a:rPr lang="en-US" sz="1050" dirty="0">
                <a:hlinkClick r:id="rId7"/>
              </a:rPr>
              <a:t>https://www.trendmicro.com/en_us/research/21/i/midyear-2021-cybersecurity-landscape-review.html</a:t>
            </a:r>
            <a:r>
              <a:rPr lang="en-US" sz="1050" dirty="0"/>
              <a:t> </a:t>
            </a:r>
          </a:p>
        </p:txBody>
      </p:sp>
      <p:sp>
        <p:nvSpPr>
          <p:cNvPr id="49" name="TextBox 48"/>
          <p:cNvSpPr txBox="1"/>
          <p:nvPr/>
        </p:nvSpPr>
        <p:spPr>
          <a:xfrm>
            <a:off x="1210607" y="1122326"/>
            <a:ext cx="2590608" cy="646331"/>
          </a:xfrm>
          <a:prstGeom prst="rect">
            <a:avLst/>
          </a:prstGeom>
          <a:solidFill>
            <a:schemeClr val="bg1"/>
          </a:solidFill>
          <a:ln>
            <a:solidFill>
              <a:schemeClr val="tx1"/>
            </a:solidFill>
          </a:ln>
        </p:spPr>
        <p:txBody>
          <a:bodyPr wrap="square" rtlCol="0">
            <a:spAutoFit/>
          </a:bodyPr>
          <a:lstStyle/>
          <a:p>
            <a:r>
              <a:rPr lang="en-US" dirty="0">
                <a:latin typeface="Avenir Next LT Pro Light" panose="020B0304020202020204" pitchFamily="34" charset="0"/>
              </a:rPr>
              <a:t>Ransomware  volume in last 12 months</a:t>
            </a:r>
          </a:p>
        </p:txBody>
      </p:sp>
      <p:sp>
        <p:nvSpPr>
          <p:cNvPr id="50" name="Rectangle 49"/>
          <p:cNvSpPr/>
          <p:nvPr/>
        </p:nvSpPr>
        <p:spPr>
          <a:xfrm>
            <a:off x="5733878" y="1928001"/>
            <a:ext cx="1396157" cy="584775"/>
          </a:xfrm>
          <a:prstGeom prst="rect">
            <a:avLst/>
          </a:prstGeom>
          <a:solidFill>
            <a:schemeClr val="bg1"/>
          </a:solidFill>
          <a:ln>
            <a:solidFill>
              <a:schemeClr val="tx1"/>
            </a:solidFill>
          </a:ln>
        </p:spPr>
        <p:txBody>
          <a:bodyPr wrap="square">
            <a:spAutoFit/>
          </a:bodyPr>
          <a:lstStyle/>
          <a:p>
            <a:pPr algn="ctr"/>
            <a:r>
              <a:rPr lang="en-US" sz="1600" b="1" u="sng" dirty="0">
                <a:latin typeface="Avenir Next LT Pro Light" panose="020B0304020202020204" pitchFamily="34" charset="0"/>
              </a:rPr>
              <a:t>10.7x increase</a:t>
            </a:r>
            <a:endParaRPr lang="en-US" sz="1600" dirty="0">
              <a:latin typeface="Avenir Next LT Pro Light" panose="020B0304020202020204" pitchFamily="34" charset="0"/>
            </a:endParaRPr>
          </a:p>
        </p:txBody>
      </p:sp>
      <p:sp>
        <p:nvSpPr>
          <p:cNvPr id="51" name="Rectangle 50"/>
          <p:cNvSpPr/>
          <p:nvPr/>
        </p:nvSpPr>
        <p:spPr>
          <a:xfrm>
            <a:off x="192757" y="5264054"/>
            <a:ext cx="6963784" cy="830997"/>
          </a:xfrm>
          <a:prstGeom prst="rect">
            <a:avLst/>
          </a:prstGeom>
        </p:spPr>
        <p:txBody>
          <a:bodyPr wrap="square">
            <a:spAutoFit/>
          </a:bodyPr>
          <a:lstStyle/>
          <a:p>
            <a:r>
              <a:rPr lang="en-US" sz="1600" dirty="0">
                <a:solidFill>
                  <a:srgbClr val="44474D"/>
                </a:solidFill>
                <a:latin typeface="Avenir Next LT Pro Light" panose="020B0304020202020204" pitchFamily="34" charset="0"/>
              </a:rPr>
              <a:t>“Multifaceted extortion and ransomware are the most prevalent threats to organizations. In this year’s report, direct financial gain was the likely motive for at least 36% of the intrusions we investigated. </a:t>
            </a:r>
            <a:endParaRPr lang="en-US" sz="1600" dirty="0">
              <a:latin typeface="Avenir Next LT Pro Light" panose="020B0304020202020204" pitchFamily="34" charset="0"/>
            </a:endParaRPr>
          </a:p>
        </p:txBody>
      </p:sp>
    </p:spTree>
    <p:extLst>
      <p:ext uri="{BB962C8B-B14F-4D97-AF65-F5344CB8AC3E}">
        <p14:creationId xmlns:p14="http://schemas.microsoft.com/office/powerpoint/2010/main" val="6639820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7752" y="154184"/>
            <a:ext cx="10896600" cy="701731"/>
          </a:xfrm>
        </p:spPr>
        <p:txBody>
          <a:bodyPr/>
          <a:lstStyle/>
          <a:p>
            <a:r>
              <a:rPr lang="en-US" dirty="0">
                <a:latin typeface="Avenir Next LT Pro Light" panose="020B0304020202020204" pitchFamily="34" charset="0"/>
              </a:rPr>
              <a:t>New Patters </a:t>
            </a:r>
          </a:p>
        </p:txBody>
      </p:sp>
      <p:sp>
        <p:nvSpPr>
          <p:cNvPr id="6" name="Rectangle 5"/>
          <p:cNvSpPr/>
          <p:nvPr/>
        </p:nvSpPr>
        <p:spPr>
          <a:xfrm>
            <a:off x="2044164" y="5659642"/>
            <a:ext cx="1787608" cy="246221"/>
          </a:xfrm>
          <a:prstGeom prst="rect">
            <a:avLst/>
          </a:prstGeom>
        </p:spPr>
        <p:txBody>
          <a:bodyPr wrap="square">
            <a:spAutoFit/>
          </a:bodyPr>
          <a:lstStyle/>
          <a:p>
            <a:r>
              <a:rPr lang="en-US" sz="1000" i="1" dirty="0">
                <a:latin typeface="Arial" panose="020B0604020202020204" pitchFamily="34" charset="0"/>
                <a:cs typeface="Arial" panose="020B0604020202020204" pitchFamily="34" charset="0"/>
              </a:rPr>
              <a:t>Ref: FireEye </a:t>
            </a:r>
            <a:r>
              <a:rPr lang="en-US" sz="1000" i="1" dirty="0" err="1">
                <a:latin typeface="Arial" panose="020B0604020202020204" pitchFamily="34" charset="0"/>
                <a:cs typeface="Arial" panose="020B0604020202020204" pitchFamily="34" charset="0"/>
              </a:rPr>
              <a:t>mtrends</a:t>
            </a:r>
            <a:r>
              <a:rPr lang="en-US" sz="1000" i="1" dirty="0">
                <a:latin typeface="Arial" panose="020B0604020202020204" pitchFamily="34" charset="0"/>
                <a:cs typeface="Arial" panose="020B0604020202020204" pitchFamily="34" charset="0"/>
              </a:rPr>
              <a:t> 2021</a:t>
            </a:r>
          </a:p>
        </p:txBody>
      </p:sp>
      <p:cxnSp>
        <p:nvCxnSpPr>
          <p:cNvPr id="10" name="Straight Connector 9"/>
          <p:cNvCxnSpPr/>
          <p:nvPr/>
        </p:nvCxnSpPr>
        <p:spPr>
          <a:xfrm>
            <a:off x="6361138" y="1767974"/>
            <a:ext cx="0" cy="4341928"/>
          </a:xfrm>
          <a:prstGeom prst="line">
            <a:avLst/>
          </a:prstGeom>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326052" y="1925628"/>
            <a:ext cx="5848196" cy="1477328"/>
          </a:xfrm>
          <a:prstGeom prst="rect">
            <a:avLst/>
          </a:prstGeom>
        </p:spPr>
        <p:txBody>
          <a:bodyPr wrap="square">
            <a:spAutoFit/>
          </a:bodyPr>
          <a:lstStyle/>
          <a:p>
            <a:r>
              <a:rPr lang="en-US" b="1" dirty="0" err="1">
                <a:latin typeface="Avenir Next LT Pro Light" panose="020B0304020202020204" pitchFamily="34" charset="0"/>
              </a:rPr>
              <a:t>Crowdstrike</a:t>
            </a:r>
            <a:r>
              <a:rPr lang="en-US" dirty="0">
                <a:latin typeface="Avenir Next LT Pro Light" panose="020B0304020202020204" pitchFamily="34" charset="0"/>
              </a:rPr>
              <a:t>: “</a:t>
            </a:r>
            <a:r>
              <a:rPr lang="en-US" dirty="0" err="1">
                <a:latin typeface="Avenir Next LT Pro Light" panose="020B0304020202020204" pitchFamily="34" charset="0"/>
              </a:rPr>
              <a:t>OverWatch</a:t>
            </a:r>
            <a:r>
              <a:rPr lang="en-US" dirty="0">
                <a:latin typeface="Avenir Next LT Pro Light" panose="020B0304020202020204" pitchFamily="34" charset="0"/>
              </a:rPr>
              <a:t> has tracked a 60% increase in interactive intrusion activity in the past year… of all of the detections indexed by </a:t>
            </a:r>
            <a:r>
              <a:rPr lang="en-US" dirty="0" err="1">
                <a:latin typeface="Avenir Next LT Pro Light" panose="020B0304020202020204" pitchFamily="34" charset="0"/>
              </a:rPr>
              <a:t>CrowdStrike</a:t>
            </a:r>
            <a:r>
              <a:rPr lang="en-US" dirty="0">
                <a:latin typeface="Avenir Next LT Pro Light" panose="020B0304020202020204" pitchFamily="34" charset="0"/>
              </a:rPr>
              <a:t> Threat Graph® in the past three months, 68% were </a:t>
            </a:r>
            <a:r>
              <a:rPr lang="en-US" b="1" dirty="0">
                <a:latin typeface="Avenir Next LT Pro Light" panose="020B0304020202020204" pitchFamily="34" charset="0"/>
              </a:rPr>
              <a:t>malware-free.</a:t>
            </a:r>
            <a:r>
              <a:rPr lang="en-US" dirty="0">
                <a:latin typeface="Avenir Next LT Pro Light" panose="020B0304020202020204" pitchFamily="34" charset="0"/>
              </a:rPr>
              <a:t>”</a:t>
            </a:r>
          </a:p>
        </p:txBody>
      </p:sp>
      <p:pic>
        <p:nvPicPr>
          <p:cNvPr id="18" name="Picture 17"/>
          <p:cNvPicPr>
            <a:picLocks noChangeAspect="1"/>
          </p:cNvPicPr>
          <p:nvPr/>
        </p:nvPicPr>
        <p:blipFill>
          <a:blip r:embed="rId3">
            <a:clrChange>
              <a:clrFrom>
                <a:srgbClr val="FAFAF8"/>
              </a:clrFrom>
              <a:clrTo>
                <a:srgbClr val="FAFAF8">
                  <a:alpha val="0"/>
                </a:srgbClr>
              </a:clrTo>
            </a:clrChange>
          </a:blip>
          <a:stretch>
            <a:fillRect/>
          </a:stretch>
        </p:blipFill>
        <p:spPr>
          <a:xfrm>
            <a:off x="6855740" y="1856298"/>
            <a:ext cx="4428612" cy="4109021"/>
          </a:xfrm>
          <a:prstGeom prst="rect">
            <a:avLst/>
          </a:prstGeom>
        </p:spPr>
      </p:pic>
      <p:pic>
        <p:nvPicPr>
          <p:cNvPr id="26" name="Picture 25"/>
          <p:cNvPicPr>
            <a:picLocks noChangeAspect="1"/>
          </p:cNvPicPr>
          <p:nvPr/>
        </p:nvPicPr>
        <p:blipFill>
          <a:blip r:embed="rId4"/>
          <a:stretch>
            <a:fillRect/>
          </a:stretch>
        </p:blipFill>
        <p:spPr>
          <a:xfrm>
            <a:off x="139162" y="4125573"/>
            <a:ext cx="5984805" cy="1555683"/>
          </a:xfrm>
          <a:prstGeom prst="rect">
            <a:avLst/>
          </a:prstGeom>
        </p:spPr>
      </p:pic>
      <p:sp>
        <p:nvSpPr>
          <p:cNvPr id="29" name="Rectangle 28"/>
          <p:cNvSpPr/>
          <p:nvPr/>
        </p:nvSpPr>
        <p:spPr>
          <a:xfrm>
            <a:off x="6548029" y="5979097"/>
            <a:ext cx="5878758" cy="261610"/>
          </a:xfrm>
          <a:prstGeom prst="rect">
            <a:avLst/>
          </a:prstGeom>
        </p:spPr>
        <p:txBody>
          <a:bodyPr wrap="square">
            <a:spAutoFit/>
          </a:bodyPr>
          <a:lstStyle/>
          <a:p>
            <a:r>
              <a:rPr lang="en-US" sz="1100" dirty="0">
                <a:hlinkClick r:id="rId5"/>
              </a:rPr>
              <a:t>https://go.crowdstrike.com/rs/281-OBQ-266/images/Report2021ThreatHunting.pdf</a:t>
            </a:r>
            <a:r>
              <a:rPr lang="en-US" sz="1100" dirty="0"/>
              <a:t> </a:t>
            </a:r>
          </a:p>
        </p:txBody>
      </p:sp>
      <p:sp>
        <p:nvSpPr>
          <p:cNvPr id="31" name="Rectangle 30"/>
          <p:cNvSpPr/>
          <p:nvPr/>
        </p:nvSpPr>
        <p:spPr>
          <a:xfrm>
            <a:off x="1502076" y="3822195"/>
            <a:ext cx="3558613" cy="369332"/>
          </a:xfrm>
          <a:prstGeom prst="rect">
            <a:avLst/>
          </a:prstGeom>
        </p:spPr>
        <p:txBody>
          <a:bodyPr wrap="square">
            <a:spAutoFit/>
          </a:bodyPr>
          <a:lstStyle/>
          <a:p>
            <a:r>
              <a:rPr lang="en-US" b="1" u="sng" dirty="0">
                <a:latin typeface="Arial" panose="020B0604020202020204" pitchFamily="34" charset="0"/>
                <a:cs typeface="Arial" panose="020B0604020202020204" pitchFamily="34" charset="0"/>
              </a:rPr>
              <a:t>FireEye top MITRE TTPs</a:t>
            </a:r>
          </a:p>
        </p:txBody>
      </p:sp>
      <p:cxnSp>
        <p:nvCxnSpPr>
          <p:cNvPr id="32" name="Straight Arrow Connector 31"/>
          <p:cNvCxnSpPr/>
          <p:nvPr/>
        </p:nvCxnSpPr>
        <p:spPr>
          <a:xfrm flipH="1">
            <a:off x="3372286" y="3149693"/>
            <a:ext cx="1640114" cy="208366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4" name="5-Point Star 33"/>
          <p:cNvSpPr/>
          <p:nvPr/>
        </p:nvSpPr>
        <p:spPr>
          <a:xfrm>
            <a:off x="416780" y="4544993"/>
            <a:ext cx="421716" cy="421716"/>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9EEE7826-A8B8-433E-8630-2C1ECD9FA932}"/>
              </a:ext>
            </a:extLst>
          </p:cNvPr>
          <p:cNvSpPr txBox="1"/>
          <p:nvPr/>
        </p:nvSpPr>
        <p:spPr>
          <a:xfrm>
            <a:off x="1124627" y="1356275"/>
            <a:ext cx="3636579" cy="369332"/>
          </a:xfrm>
          <a:prstGeom prst="rect">
            <a:avLst/>
          </a:prstGeom>
          <a:noFill/>
        </p:spPr>
        <p:txBody>
          <a:bodyPr wrap="square" rtlCol="0">
            <a:spAutoFit/>
          </a:bodyPr>
          <a:lstStyle/>
          <a:p>
            <a:pPr algn="ctr"/>
            <a:r>
              <a:rPr lang="en-US" dirty="0">
                <a:latin typeface="Avenir Next LT Pro Light" panose="020B0304020202020204" pitchFamily="34" charset="0"/>
              </a:rPr>
              <a:t>A TROUBLING TREND</a:t>
            </a:r>
          </a:p>
        </p:txBody>
      </p:sp>
      <p:cxnSp>
        <p:nvCxnSpPr>
          <p:cNvPr id="5" name="Straight Connector 4">
            <a:extLst>
              <a:ext uri="{FF2B5EF4-FFF2-40B4-BE49-F238E27FC236}">
                <a16:creationId xmlns:a16="http://schemas.microsoft.com/office/drawing/2014/main" id="{2B8ED42A-E823-4DD8-8C0C-9AD061FCBAB0}"/>
              </a:ext>
            </a:extLst>
          </p:cNvPr>
          <p:cNvCxnSpPr/>
          <p:nvPr/>
        </p:nvCxnSpPr>
        <p:spPr>
          <a:xfrm>
            <a:off x="6957848" y="1788228"/>
            <a:ext cx="4347524" cy="0"/>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F85C7953-377C-4E73-B7F1-2F413DB34337}"/>
              </a:ext>
            </a:extLst>
          </p:cNvPr>
          <p:cNvSpPr txBox="1"/>
          <p:nvPr/>
        </p:nvSpPr>
        <p:spPr>
          <a:xfrm>
            <a:off x="7409776" y="1427068"/>
            <a:ext cx="3636579" cy="369332"/>
          </a:xfrm>
          <a:prstGeom prst="rect">
            <a:avLst/>
          </a:prstGeom>
          <a:noFill/>
        </p:spPr>
        <p:txBody>
          <a:bodyPr wrap="square" rtlCol="0">
            <a:spAutoFit/>
          </a:bodyPr>
          <a:lstStyle/>
          <a:p>
            <a:pPr algn="ctr"/>
            <a:r>
              <a:rPr lang="en-US" dirty="0">
                <a:latin typeface="Avenir Next LT Pro Light" panose="020B0304020202020204" pitchFamily="34" charset="0"/>
              </a:rPr>
              <a:t>TARGETS</a:t>
            </a:r>
          </a:p>
        </p:txBody>
      </p:sp>
      <p:cxnSp>
        <p:nvCxnSpPr>
          <p:cNvPr id="16" name="Straight Connector 15">
            <a:extLst>
              <a:ext uri="{FF2B5EF4-FFF2-40B4-BE49-F238E27FC236}">
                <a16:creationId xmlns:a16="http://schemas.microsoft.com/office/drawing/2014/main" id="{871898F7-4093-4546-B4AD-D2AACDB9D7D9}"/>
              </a:ext>
            </a:extLst>
          </p:cNvPr>
          <p:cNvCxnSpPr/>
          <p:nvPr/>
        </p:nvCxnSpPr>
        <p:spPr>
          <a:xfrm>
            <a:off x="957802" y="1767974"/>
            <a:ext cx="4347524"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573009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38F6D17B-86A9-453E-AFCD-9132E66955EF}"/>
              </a:ext>
            </a:extLst>
          </p:cNvPr>
          <p:cNvSpPr>
            <a:spLocks noGrp="1"/>
          </p:cNvSpPr>
          <p:nvPr>
            <p:ph type="body" sz="quarter" idx="11"/>
          </p:nvPr>
        </p:nvSpPr>
        <p:spPr>
          <a:xfrm>
            <a:off x="2549944" y="3596985"/>
            <a:ext cx="6700838" cy="480131"/>
          </a:xfrm>
        </p:spPr>
        <p:txBody>
          <a:bodyPr/>
          <a:lstStyle/>
          <a:p>
            <a:pPr marL="0" indent="0" algn="ctr">
              <a:buNone/>
            </a:pPr>
            <a:r>
              <a:rPr lang="en-US" dirty="0">
                <a:latin typeface="Avenir Next LT Pro Light" panose="020B0304020202020204" pitchFamily="34" charset="0"/>
              </a:rPr>
              <a:t>THE RESPONSE</a:t>
            </a:r>
          </a:p>
        </p:txBody>
      </p:sp>
    </p:spTree>
    <p:extLst>
      <p:ext uri="{BB962C8B-B14F-4D97-AF65-F5344CB8AC3E}">
        <p14:creationId xmlns:p14="http://schemas.microsoft.com/office/powerpoint/2010/main" val="9167425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p:cNvPicPr>
            <a:picLocks noChangeAspect="1"/>
          </p:cNvPicPr>
          <p:nvPr/>
        </p:nvPicPr>
        <p:blipFill>
          <a:blip r:embed="rId3"/>
          <a:stretch>
            <a:fillRect/>
          </a:stretch>
        </p:blipFill>
        <p:spPr>
          <a:xfrm>
            <a:off x="6766144" y="1115463"/>
            <a:ext cx="1091812" cy="525040"/>
          </a:xfrm>
          <a:prstGeom prst="rect">
            <a:avLst/>
          </a:prstGeom>
        </p:spPr>
      </p:pic>
      <p:sp>
        <p:nvSpPr>
          <p:cNvPr id="24" name="Rectangle 23"/>
          <p:cNvSpPr/>
          <p:nvPr/>
        </p:nvSpPr>
        <p:spPr>
          <a:xfrm>
            <a:off x="690123" y="3857203"/>
            <a:ext cx="2535136" cy="9491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u="sng" dirty="0">
                <a:solidFill>
                  <a:schemeClr val="tx1"/>
                </a:solidFill>
                <a:latin typeface="Avenir Next LT Pro Light" panose="020B0304020202020204" pitchFamily="34" charset="0"/>
              </a:rPr>
              <a:t>CRUSADER</a:t>
            </a:r>
            <a:r>
              <a:rPr lang="en-US" sz="1400" dirty="0">
                <a:solidFill>
                  <a:schemeClr val="tx1"/>
                </a:solidFill>
                <a:latin typeface="Avenir Next LT Pro Light" panose="020B0304020202020204" pitchFamily="34" charset="0"/>
              </a:rPr>
              <a:t>: (Cyber Range for Understanding SOC Adversarial Defense and Emergency Response) Scalable and customized Cyber Range to support teams of defenders analyzing simulated attacks and hunting for customized full kill chain range of attack behaviors.</a:t>
            </a:r>
          </a:p>
        </p:txBody>
      </p:sp>
      <p:sp>
        <p:nvSpPr>
          <p:cNvPr id="25" name="Rectangle 24"/>
          <p:cNvSpPr/>
          <p:nvPr/>
        </p:nvSpPr>
        <p:spPr>
          <a:xfrm>
            <a:off x="6041253" y="3920371"/>
            <a:ext cx="2712020" cy="12118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20000"/>
              </a:spcBef>
              <a:spcAft>
                <a:spcPct val="0"/>
              </a:spcAft>
              <a:buClr>
                <a:srgbClr val="850F89"/>
              </a:buClr>
              <a:defRPr/>
            </a:pPr>
            <a:r>
              <a:rPr lang="en-US" sz="1400" b="1" u="sng" dirty="0">
                <a:solidFill>
                  <a:schemeClr val="tx1"/>
                </a:solidFill>
                <a:latin typeface="Avenir Next LT Pro Light" panose="020B0304020202020204" pitchFamily="34" charset="0"/>
              </a:rPr>
              <a:t>CARD</a:t>
            </a:r>
            <a:r>
              <a:rPr lang="en-US" sz="1400" dirty="0">
                <a:solidFill>
                  <a:schemeClr val="tx1"/>
                </a:solidFill>
                <a:latin typeface="Avenir Next LT Pro Light" panose="020B0304020202020204" pitchFamily="34" charset="0"/>
              </a:rPr>
              <a:t>: (Cyber Adversarial Reasoning Analytics) </a:t>
            </a:r>
            <a:r>
              <a:rPr lang="en-US" sz="1400" dirty="0">
                <a:solidFill>
                  <a:schemeClr val="tx1"/>
                </a:solidFill>
                <a:latin typeface="Avenir Next LT Pro Light" panose="020B0304020202020204" pitchFamily="34" charset="0"/>
                <a:ea typeface="MS PGothic" panose="020B0600070205080204" pitchFamily="34" charset="-128"/>
                <a:cs typeface="Arial" pitchFamily="34" charset="0"/>
              </a:rPr>
              <a:t>Presents</a:t>
            </a:r>
            <a:r>
              <a:rPr lang="en-US" sz="1400" dirty="0">
                <a:solidFill>
                  <a:srgbClr val="FF0000"/>
                </a:solidFill>
                <a:latin typeface="Avenir Next LT Pro Light" panose="020B0304020202020204" pitchFamily="34" charset="0"/>
                <a:ea typeface="MS PGothic" panose="020B0600070205080204" pitchFamily="34" charset="-128"/>
                <a:cs typeface="Arial" pitchFamily="34" charset="0"/>
              </a:rPr>
              <a:t> </a:t>
            </a:r>
            <a:r>
              <a:rPr lang="en-US" sz="1400" dirty="0">
                <a:solidFill>
                  <a:prstClr val="black"/>
                </a:solidFill>
                <a:latin typeface="Avenir Next LT Pro Light" panose="020B0304020202020204" pitchFamily="34" charset="0"/>
                <a:ea typeface="MS PGothic" panose="020B0600070205080204" pitchFamily="34" charset="-128"/>
                <a:cs typeface="Arial" pitchFamily="34" charset="0"/>
              </a:rPr>
              <a:t>context around adversarial cyber activity to enable decision making in near-real time. A platform to make sense of numerous alerts, disconnected data from various sensors, and threat intelligence to characterize threats. Ability to automate query and pivot tasks normally performed by highly technical analysts.</a:t>
            </a:r>
          </a:p>
        </p:txBody>
      </p:sp>
      <p:pic>
        <p:nvPicPr>
          <p:cNvPr id="26" name="Picture 25" descr="C:\Users\strunkjp\AppData\Local\Microsoft\Windows\INetCache\Content.Word\Leidos_Crusader_BadgeSIMP.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43056" y="1230716"/>
            <a:ext cx="395666" cy="438698"/>
          </a:xfrm>
          <a:prstGeom prst="rect">
            <a:avLst/>
          </a:prstGeom>
          <a:noFill/>
          <a:ln>
            <a:noFill/>
          </a:ln>
        </p:spPr>
      </p:pic>
      <p:grpSp>
        <p:nvGrpSpPr>
          <p:cNvPr id="27" name="Group 26">
            <a:extLst>
              <a:ext uri="{FF2B5EF4-FFF2-40B4-BE49-F238E27FC236}">
                <a16:creationId xmlns:a16="http://schemas.microsoft.com/office/drawing/2014/main" id="{7285B592-923E-8D4B-9C44-755184CBF515}"/>
              </a:ext>
            </a:extLst>
          </p:cNvPr>
          <p:cNvGrpSpPr/>
          <p:nvPr/>
        </p:nvGrpSpPr>
        <p:grpSpPr>
          <a:xfrm>
            <a:off x="4509246" y="1238893"/>
            <a:ext cx="665485" cy="502953"/>
            <a:chOff x="1666198" y="3528964"/>
            <a:chExt cx="4634111" cy="2918058"/>
          </a:xfrm>
        </p:grpSpPr>
        <p:pic>
          <p:nvPicPr>
            <p:cNvPr id="28" name="Picture 2" descr="Detecting the Change Points in a Time Series | by Dr. Dataman | Dataman in  AI | Medium">
              <a:extLst>
                <a:ext uri="{FF2B5EF4-FFF2-40B4-BE49-F238E27FC236}">
                  <a16:creationId xmlns:a16="http://schemas.microsoft.com/office/drawing/2014/main" id="{FC73A8B7-0808-E94C-B87F-C52B2FB0817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66198" y="3913372"/>
              <a:ext cx="4634111" cy="2533650"/>
            </a:xfrm>
            <a:prstGeom prst="rect">
              <a:avLst/>
            </a:prstGeom>
            <a:noFill/>
            <a:extLst>
              <a:ext uri="{909E8E84-426E-40DD-AFC4-6F175D3DCCD1}">
                <a14:hiddenFill xmlns:a14="http://schemas.microsoft.com/office/drawing/2010/main">
                  <a:solidFill>
                    <a:srgbClr val="FFFFFF"/>
                  </a:solidFill>
                </a14:hiddenFill>
              </a:ext>
            </a:extLst>
          </p:spPr>
        </p:pic>
        <p:sp>
          <p:nvSpPr>
            <p:cNvPr id="29" name="TextBox 28">
              <a:extLst>
                <a:ext uri="{FF2B5EF4-FFF2-40B4-BE49-F238E27FC236}">
                  <a16:creationId xmlns:a16="http://schemas.microsoft.com/office/drawing/2014/main" id="{043ED224-426D-F840-9111-F7C023594100}"/>
                </a:ext>
              </a:extLst>
            </p:cNvPr>
            <p:cNvSpPr txBox="1"/>
            <p:nvPr/>
          </p:nvSpPr>
          <p:spPr>
            <a:xfrm>
              <a:off x="2419694" y="3528964"/>
              <a:ext cx="494850" cy="906905"/>
            </a:xfrm>
            <a:prstGeom prst="rect">
              <a:avLst/>
            </a:prstGeom>
            <a:noFill/>
          </p:spPr>
          <p:txBody>
            <a:bodyPr wrap="none" rtlCol="0">
              <a:spAutoFit/>
            </a:bodyPr>
            <a:lstStyle/>
            <a:p>
              <a:pPr algn="ctr"/>
              <a:endParaRPr lang="en-US" sz="1600" dirty="0"/>
            </a:p>
          </p:txBody>
        </p:sp>
      </p:grpSp>
      <p:sp>
        <p:nvSpPr>
          <p:cNvPr id="32" name="TextBox 31">
            <a:extLst>
              <a:ext uri="{FF2B5EF4-FFF2-40B4-BE49-F238E27FC236}">
                <a16:creationId xmlns:a16="http://schemas.microsoft.com/office/drawing/2014/main" id="{43A027EC-572E-1949-939F-945F99E7FAAC}"/>
              </a:ext>
            </a:extLst>
          </p:cNvPr>
          <p:cNvSpPr txBox="1"/>
          <p:nvPr/>
        </p:nvSpPr>
        <p:spPr>
          <a:xfrm>
            <a:off x="7857956" y="2690703"/>
            <a:ext cx="184730" cy="338554"/>
          </a:xfrm>
          <a:prstGeom prst="rect">
            <a:avLst/>
          </a:prstGeom>
          <a:noFill/>
        </p:spPr>
        <p:txBody>
          <a:bodyPr wrap="none" rtlCol="0">
            <a:spAutoFit/>
          </a:bodyPr>
          <a:lstStyle/>
          <a:p>
            <a:pPr algn="ctr"/>
            <a:endParaRPr lang="en-US" sz="1600" dirty="0">
              <a:latin typeface="Avenir Next LT Pro Light" panose="020B0304020202020204" pitchFamily="34" charset="0"/>
            </a:endParaRPr>
          </a:p>
        </p:txBody>
      </p:sp>
      <p:pic>
        <p:nvPicPr>
          <p:cNvPr id="33" name="Picture 4" descr="Anomaly Detection with Time Series Forecasting | by adithya krishnan |  Towards Data Science">
            <a:extLst>
              <a:ext uri="{FF2B5EF4-FFF2-40B4-BE49-F238E27FC236}">
                <a16:creationId xmlns:a16="http://schemas.microsoft.com/office/drawing/2014/main" id="{81236389-40F1-0C4C-8D3E-87AC32E7FE5D}"/>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3306" t="7778" r="19413" b="60323"/>
          <a:stretch/>
        </p:blipFill>
        <p:spPr bwMode="auto">
          <a:xfrm>
            <a:off x="3704781" y="1189064"/>
            <a:ext cx="1137208" cy="575553"/>
          </a:xfrm>
          <a:prstGeom prst="rect">
            <a:avLst/>
          </a:prstGeom>
          <a:noFill/>
          <a:extLst>
            <a:ext uri="{909E8E84-426E-40DD-AFC4-6F175D3DCCD1}">
              <a14:hiddenFill xmlns:a14="http://schemas.microsoft.com/office/drawing/2010/main">
                <a:solidFill>
                  <a:srgbClr val="FFFFFF"/>
                </a:solidFill>
              </a14:hiddenFill>
            </a:ext>
          </a:extLst>
        </p:spPr>
      </p:pic>
      <p:sp>
        <p:nvSpPr>
          <p:cNvPr id="35" name="Rectangle 34"/>
          <p:cNvSpPr/>
          <p:nvPr/>
        </p:nvSpPr>
        <p:spPr>
          <a:xfrm>
            <a:off x="3415230" y="3333963"/>
            <a:ext cx="2406450" cy="19117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u="sng" dirty="0">
                <a:solidFill>
                  <a:schemeClr val="tx1"/>
                </a:solidFill>
                <a:latin typeface="Avenir Next LT Pro Light" panose="020B0304020202020204" pitchFamily="34" charset="0"/>
              </a:rPr>
              <a:t>Cyber AI/ML</a:t>
            </a:r>
            <a:r>
              <a:rPr lang="en-US" sz="1400" dirty="0">
                <a:solidFill>
                  <a:schemeClr val="tx1"/>
                </a:solidFill>
                <a:latin typeface="Avenir Next LT Pro Light" panose="020B0304020202020204" pitchFamily="34" charset="0"/>
              </a:rPr>
              <a:t>: Utilizing AI and Machine learning to find user behavior anomalies, create animated personas, and identifies ways to simultaneously developing tools for defense and offense capabilities (Subversion, Deception, Statistical Deviations).  </a:t>
            </a:r>
          </a:p>
        </p:txBody>
      </p:sp>
      <p:pic>
        <p:nvPicPr>
          <p:cNvPr id="55" name="Picture 54"/>
          <p:cNvPicPr>
            <a:picLocks noChangeAspect="1"/>
          </p:cNvPicPr>
          <p:nvPr/>
        </p:nvPicPr>
        <p:blipFill>
          <a:blip r:embed="rId7"/>
          <a:stretch>
            <a:fillRect/>
          </a:stretch>
        </p:blipFill>
        <p:spPr>
          <a:xfrm>
            <a:off x="9995414" y="1183831"/>
            <a:ext cx="342268" cy="790729"/>
          </a:xfrm>
          <a:prstGeom prst="rect">
            <a:avLst/>
          </a:prstGeom>
        </p:spPr>
      </p:pic>
      <p:sp>
        <p:nvSpPr>
          <p:cNvPr id="56" name="Rectangle 55"/>
          <p:cNvSpPr/>
          <p:nvPr/>
        </p:nvSpPr>
        <p:spPr>
          <a:xfrm>
            <a:off x="8921878" y="3405174"/>
            <a:ext cx="2565400" cy="11755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u="sng" dirty="0">
                <a:solidFill>
                  <a:schemeClr val="tx1"/>
                </a:solidFill>
                <a:latin typeface="Avenir Next LT Pro Light" panose="020B0304020202020204" pitchFamily="34" charset="0"/>
              </a:rPr>
              <a:t>AI Guided Threat Cards</a:t>
            </a:r>
            <a:r>
              <a:rPr lang="en-US" sz="1400" dirty="0">
                <a:solidFill>
                  <a:schemeClr val="tx1"/>
                </a:solidFill>
                <a:latin typeface="Avenir Next LT Pro Light" panose="020B0304020202020204" pitchFamily="34" charset="0"/>
              </a:rPr>
              <a:t>: aims to use cyber threat packages based on real threat TTPs coupled with AI/ML models against actual data to detect and respond to the TTPs the selected actor would leave behind in a real environment. </a:t>
            </a:r>
          </a:p>
        </p:txBody>
      </p:sp>
      <p:pic>
        <p:nvPicPr>
          <p:cNvPr id="57" name="Picture 56"/>
          <p:cNvPicPr>
            <a:picLocks noChangeAspect="1"/>
          </p:cNvPicPr>
          <p:nvPr/>
        </p:nvPicPr>
        <p:blipFill>
          <a:blip r:embed="rId8"/>
          <a:stretch>
            <a:fillRect/>
          </a:stretch>
        </p:blipFill>
        <p:spPr>
          <a:xfrm>
            <a:off x="9283538" y="1155029"/>
            <a:ext cx="1054144" cy="590072"/>
          </a:xfrm>
          <a:prstGeom prst="rect">
            <a:avLst/>
          </a:prstGeom>
        </p:spPr>
      </p:pic>
      <p:sp>
        <p:nvSpPr>
          <p:cNvPr id="58" name="Rectangle 57"/>
          <p:cNvSpPr/>
          <p:nvPr/>
        </p:nvSpPr>
        <p:spPr>
          <a:xfrm>
            <a:off x="2865425" y="4685088"/>
            <a:ext cx="966728" cy="1426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itle 1"/>
          <p:cNvSpPr txBox="1">
            <a:spLocks/>
          </p:cNvSpPr>
          <p:nvPr/>
        </p:nvSpPr>
        <p:spPr>
          <a:xfrm>
            <a:off x="387752" y="204984"/>
            <a:ext cx="10896600" cy="535531"/>
          </a:xfrm>
          <a:prstGeom prst="rect">
            <a:avLst/>
          </a:prstGeom>
        </p:spPr>
        <p:txBody>
          <a:bodyPr vert="horz" lIns="91440" tIns="45720" rIns="91440" bIns="45720" rtlCol="0" anchor="t" anchorCtr="0">
            <a:spAutoFit/>
          </a:bodyPr>
          <a:lstStyle>
            <a:lvl1pPr algn="l" defTabSz="914428" rtl="0" eaLnBrk="1" latinLnBrk="0" hangingPunct="1">
              <a:lnSpc>
                <a:spcPct val="90000"/>
              </a:lnSpc>
              <a:spcBef>
                <a:spcPct val="0"/>
              </a:spcBef>
              <a:buNone/>
              <a:defRPr sz="3200" kern="1200" baseline="0">
                <a:solidFill>
                  <a:schemeClr val="bg1"/>
                </a:solidFill>
                <a:latin typeface="Calibri" panose="020F0502020204030204" pitchFamily="34" charset="0"/>
                <a:ea typeface="+mj-ea"/>
                <a:cs typeface="Calibri" panose="020F0502020204030204" pitchFamily="34" charset="0"/>
              </a:defRPr>
            </a:lvl1pPr>
          </a:lstStyle>
          <a:p>
            <a:r>
              <a:rPr lang="en-US" dirty="0">
                <a:latin typeface="Avenir Next LT Pro Light" panose="020B0304020202020204" pitchFamily="34" charset="0"/>
              </a:rPr>
              <a:t>Four Areas of Defense </a:t>
            </a:r>
          </a:p>
        </p:txBody>
      </p:sp>
      <p:sp>
        <p:nvSpPr>
          <p:cNvPr id="2" name="Oval 1">
            <a:extLst>
              <a:ext uri="{FF2B5EF4-FFF2-40B4-BE49-F238E27FC236}">
                <a16:creationId xmlns:a16="http://schemas.microsoft.com/office/drawing/2014/main" id="{2C921780-1A26-41E3-AA9C-941D1163B1F3}"/>
              </a:ext>
            </a:extLst>
          </p:cNvPr>
          <p:cNvSpPr/>
          <p:nvPr/>
        </p:nvSpPr>
        <p:spPr>
          <a:xfrm>
            <a:off x="1309249" y="2078242"/>
            <a:ext cx="765842" cy="79072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Avenir Next LT Pro Light" panose="020B0304020202020204" pitchFamily="34" charset="0"/>
              </a:rPr>
              <a:t>1</a:t>
            </a:r>
            <a:endParaRPr lang="en-US" dirty="0">
              <a:latin typeface="Avenir Next LT Pro Light" panose="020B0304020202020204" pitchFamily="34" charset="0"/>
            </a:endParaRPr>
          </a:p>
        </p:txBody>
      </p:sp>
      <p:sp>
        <p:nvSpPr>
          <p:cNvPr id="19" name="Oval 18">
            <a:extLst>
              <a:ext uri="{FF2B5EF4-FFF2-40B4-BE49-F238E27FC236}">
                <a16:creationId xmlns:a16="http://schemas.microsoft.com/office/drawing/2014/main" id="{AC81F113-614D-40B3-9327-4BFA15ACAD56}"/>
              </a:ext>
            </a:extLst>
          </p:cNvPr>
          <p:cNvSpPr/>
          <p:nvPr/>
        </p:nvSpPr>
        <p:spPr>
          <a:xfrm>
            <a:off x="4077320" y="2040921"/>
            <a:ext cx="765842" cy="79072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Avenir Next LT Pro Light" panose="020B0304020202020204" pitchFamily="34" charset="0"/>
              </a:rPr>
              <a:t>2</a:t>
            </a:r>
            <a:endParaRPr lang="en-US" dirty="0">
              <a:latin typeface="Avenir Next LT Pro Light" panose="020B0304020202020204" pitchFamily="34" charset="0"/>
            </a:endParaRPr>
          </a:p>
        </p:txBody>
      </p:sp>
      <p:sp>
        <p:nvSpPr>
          <p:cNvPr id="20" name="Oval 19">
            <a:extLst>
              <a:ext uri="{FF2B5EF4-FFF2-40B4-BE49-F238E27FC236}">
                <a16:creationId xmlns:a16="http://schemas.microsoft.com/office/drawing/2014/main" id="{089D0236-D85C-47E9-AEAA-57DD5FE79A37}"/>
              </a:ext>
            </a:extLst>
          </p:cNvPr>
          <p:cNvSpPr/>
          <p:nvPr/>
        </p:nvSpPr>
        <p:spPr>
          <a:xfrm>
            <a:off x="6852392" y="2037696"/>
            <a:ext cx="765842" cy="79072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Avenir Next LT Pro Light" panose="020B0304020202020204" pitchFamily="34" charset="0"/>
              </a:rPr>
              <a:t>3</a:t>
            </a:r>
            <a:endParaRPr lang="en-US" dirty="0">
              <a:latin typeface="Avenir Next LT Pro Light" panose="020B0304020202020204" pitchFamily="34" charset="0"/>
            </a:endParaRPr>
          </a:p>
        </p:txBody>
      </p:sp>
      <p:sp>
        <p:nvSpPr>
          <p:cNvPr id="23" name="Oval 22">
            <a:extLst>
              <a:ext uri="{FF2B5EF4-FFF2-40B4-BE49-F238E27FC236}">
                <a16:creationId xmlns:a16="http://schemas.microsoft.com/office/drawing/2014/main" id="{AD2287BE-29C5-43F3-9B1C-6C0C790FE6F6}"/>
              </a:ext>
            </a:extLst>
          </p:cNvPr>
          <p:cNvSpPr/>
          <p:nvPr/>
        </p:nvSpPr>
        <p:spPr>
          <a:xfrm>
            <a:off x="9669870" y="2037695"/>
            <a:ext cx="765842" cy="79072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Avenir Next LT Pro Light" panose="020B0304020202020204" pitchFamily="34" charset="0"/>
              </a:rPr>
              <a:t>4</a:t>
            </a:r>
            <a:endParaRPr lang="en-US" dirty="0">
              <a:latin typeface="Avenir Next LT Pro Light" panose="020B0304020202020204" pitchFamily="34" charset="0"/>
            </a:endParaRPr>
          </a:p>
        </p:txBody>
      </p:sp>
    </p:spTree>
    <p:extLst>
      <p:ext uri="{BB962C8B-B14F-4D97-AF65-F5344CB8AC3E}">
        <p14:creationId xmlns:p14="http://schemas.microsoft.com/office/powerpoint/2010/main" val="2875285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Title Master - Dark">
  <a:themeElements>
    <a:clrScheme name="NCI Palette">
      <a:dk1>
        <a:srgbClr val="404040"/>
      </a:dk1>
      <a:lt1>
        <a:srgbClr val="FFFFFF"/>
      </a:lt1>
      <a:dk2>
        <a:srgbClr val="143241"/>
      </a:dk2>
      <a:lt2>
        <a:srgbClr val="E7E6E6"/>
      </a:lt2>
      <a:accent1>
        <a:srgbClr val="286483"/>
      </a:accent1>
      <a:accent2>
        <a:srgbClr val="B5BD00"/>
      </a:accent2>
      <a:accent3>
        <a:srgbClr val="7E8300"/>
      </a:accent3>
      <a:accent4>
        <a:srgbClr val="ED7D30"/>
      </a:accent4>
      <a:accent5>
        <a:srgbClr val="FFC000"/>
      </a:accent5>
      <a:accent6>
        <a:srgbClr val="DC3C4B"/>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9F9547968E7E041B44EA1D6E2BEC30C" ma:contentTypeVersion="17" ma:contentTypeDescription="Create a new document." ma:contentTypeScope="" ma:versionID="0f8b3ff1935922aba9d7a7b94d2a3160">
  <xsd:schema xmlns:xsd="http://www.w3.org/2001/XMLSchema" xmlns:xs="http://www.w3.org/2001/XMLSchema" xmlns:p="http://schemas.microsoft.com/office/2006/metadata/properties" xmlns:ns2="79372cad-906e-4e2f-b498-2cb2f8f67a22" xmlns:ns3="04e5b532-bce6-4a74-882f-197d7c8ee05a" targetNamespace="http://schemas.microsoft.com/office/2006/metadata/properties" ma:root="true" ma:fieldsID="04a328f4c16f5eb5d7c618ced9645277" ns2:_="" ns3:_="">
    <xsd:import namespace="79372cad-906e-4e2f-b498-2cb2f8f67a22"/>
    <xsd:import namespace="04e5b532-bce6-4a74-882f-197d7c8ee05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lastmodified" minOccurs="0"/>
                <xsd:element ref="ns2:MediaLengthInSeconds" minOccurs="0"/>
                <xsd:element ref="ns3:TaxKeywordTaxHTField"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9372cad-906e-4e2f-b498-2cb2f8f67a2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lastmodified" ma:index="20" nillable="true" ma:displayName="last modified" ma:format="DateOnly" ma:internalName="lastmodified">
      <xsd:simpleType>
        <xsd:restriction base="dms:DateTime"/>
      </xsd:simpleType>
    </xsd:element>
    <xsd:element name="MediaLengthInSeconds" ma:index="21"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04e5b532-bce6-4a74-882f-197d7c8ee05a"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KeywordTaxHTField" ma:index="23" nillable="true" ma:taxonomy="true" ma:internalName="TaxKeywordTaxHTField" ma:taxonomyFieldName="TaxKeyword" ma:displayName="Enterprise Keywords" ma:fieldId="{23f27201-bee3-471e-b2e7-b64fd8b7ca38}" ma:taxonomyMulti="true" ma:sspId="d634031f-5af4-462f-909d-b01dcfe10349" ma:termSetId="00000000-0000-0000-0000-000000000000" ma:anchorId="00000000-0000-0000-0000-000000000000" ma:open="true" ma:isKeyword="true">
      <xsd:complexType>
        <xsd:sequence>
          <xsd:element ref="pc:Terms" minOccurs="0" maxOccurs="1"/>
        </xsd:sequence>
      </xsd:complexType>
    </xsd:element>
    <xsd:element name="TaxCatchAll" ma:index="24" nillable="true" ma:displayName="Taxonomy Catch All Column" ma:hidden="true" ma:list="{44a495a8-dfb6-4c93-8233-ef39401eedbd}" ma:internalName="TaxCatchAll" ma:showField="CatchAllData" ma:web="04e5b532-bce6-4a74-882f-197d7c8ee05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04e5b532-bce6-4a74-882f-197d7c8ee05a" xsi:nil="true"/>
    <TaxKeywordTaxHTField xmlns="04e5b532-bce6-4a74-882f-197d7c8ee05a">
      <Terms xmlns="http://schemas.microsoft.com/office/infopath/2007/PartnerControls"/>
    </TaxKeywordTaxHTField>
    <lastmodified xmlns="79372cad-906e-4e2f-b498-2cb2f8f67a22" xsi:nil="true"/>
  </documentManagement>
</p:properties>
</file>

<file path=customXml/itemProps1.xml><?xml version="1.0" encoding="utf-8"?>
<ds:datastoreItem xmlns:ds="http://schemas.openxmlformats.org/officeDocument/2006/customXml" ds:itemID="{4CCBBFBD-12FD-46C0-9D25-36AB502969C1}"/>
</file>

<file path=customXml/itemProps2.xml><?xml version="1.0" encoding="utf-8"?>
<ds:datastoreItem xmlns:ds="http://schemas.openxmlformats.org/officeDocument/2006/customXml" ds:itemID="{A8C19DBB-E2CF-41DE-B94B-669E30DBBBD0}"/>
</file>

<file path=customXml/itemProps3.xml><?xml version="1.0" encoding="utf-8"?>
<ds:datastoreItem xmlns:ds="http://schemas.openxmlformats.org/officeDocument/2006/customXml" ds:itemID="{AE4F1763-6A23-455A-9A77-510155C760D5}"/>
</file>

<file path=docProps/app.xml><?xml version="1.0" encoding="utf-8"?>
<Properties xmlns="http://schemas.openxmlformats.org/officeDocument/2006/extended-properties" xmlns:vt="http://schemas.openxmlformats.org/officeDocument/2006/docPropsVTypes">
  <TotalTime>2151</TotalTime>
  <Words>5247</Words>
  <Application>Microsoft Office PowerPoint</Application>
  <PresentationFormat>Widescreen</PresentationFormat>
  <Paragraphs>617</Paragraphs>
  <Slides>35</Slides>
  <Notes>29</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35</vt:i4>
      </vt:variant>
    </vt:vector>
  </HeadingPairs>
  <TitlesOfParts>
    <vt:vector size="42" baseType="lpstr">
      <vt:lpstr>Arial</vt:lpstr>
      <vt:lpstr>Avenir Next LT Pro Light</vt:lpstr>
      <vt:lpstr>Calibri</vt:lpstr>
      <vt:lpstr>Calibri Light</vt:lpstr>
      <vt:lpstr>Wingdings 3</vt:lpstr>
      <vt:lpstr>Office Theme</vt:lpstr>
      <vt:lpstr>1_Title Master - Dark</vt:lpstr>
      <vt:lpstr>PowerPoint Presentation</vt:lpstr>
      <vt:lpstr>Biography: Dr. Allen Badeau</vt:lpstr>
      <vt:lpstr>Agenda – Thursday, December 9th, 2021 </vt:lpstr>
      <vt:lpstr>PowerPoint Presentation</vt:lpstr>
      <vt:lpstr>Actors at Various Levels</vt:lpstr>
      <vt:lpstr>Ransomware takes the stage</vt:lpstr>
      <vt:lpstr>New Patters </vt:lpstr>
      <vt:lpstr>PowerPoint Presentation</vt:lpstr>
      <vt:lpstr>PowerPoint Presentation</vt:lpstr>
      <vt:lpstr>Frameworks: What is still practical today</vt:lpstr>
      <vt:lpstr>MITRE ATT&amp;CK®</vt:lpstr>
      <vt:lpstr>Threat Frameworks Continued…</vt:lpstr>
      <vt:lpstr>Framework needs to be Operationalized </vt:lpstr>
      <vt:lpstr>Incident Response Processes</vt:lpstr>
      <vt:lpstr>Threat Modeling</vt:lpstr>
      <vt:lpstr>Threat Modeling Musts</vt:lpstr>
      <vt:lpstr>Threat Frameworks + Incident Response = Strategic Changes</vt:lpstr>
      <vt:lpstr>Defining the Threat</vt:lpstr>
      <vt:lpstr>Map Threat TTPs</vt:lpstr>
      <vt:lpstr>PowerPoint Presentation</vt:lpstr>
      <vt:lpstr>Let’s see an actual example</vt:lpstr>
      <vt:lpstr>Defense Auditing</vt:lpstr>
      <vt:lpstr>Modeling Insider Threats with AI</vt:lpstr>
      <vt:lpstr>Orchestration &amp; Automation Response</vt:lpstr>
      <vt:lpstr>Call to action!</vt:lpstr>
      <vt:lpstr>PowerPoint Presentation</vt:lpstr>
      <vt:lpstr>PowerPoint Presentation</vt:lpstr>
      <vt:lpstr>Tactical Searches for Anomalous Behavior</vt:lpstr>
      <vt:lpstr>Tactical Searches for Anomalous Behavior</vt:lpstr>
      <vt:lpstr>Tactical Searches for Anomalous Behavior</vt:lpstr>
      <vt:lpstr>Tactical Searches for Anomalous Behavior</vt:lpstr>
      <vt:lpstr>Tactical Searches for Anomalous Behavior</vt:lpstr>
      <vt:lpstr>Tactical Searches for Anomalous Behavior</vt:lpstr>
      <vt:lpstr>Tactical Searches for Anomalous Behavior</vt:lpstr>
      <vt:lpstr>Tactical Searches for Anomalous Behavior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Project Oriole</dc:title>
  <dc:creator>Badeau, Allen</dc:creator>
  <cp:lastModifiedBy>Badeau, Allen</cp:lastModifiedBy>
  <cp:revision>20</cp:revision>
  <dcterms:created xsi:type="dcterms:W3CDTF">2021-11-07T17:09:20Z</dcterms:created>
  <dcterms:modified xsi:type="dcterms:W3CDTF">2021-11-29T17:03:25Z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0x010100C9F9547968E7E041B44EA1D6E2BEC30C</vt:lpwstr>
  </property>
  <property fmtid="{D5CDD505-2E9C-101B-9397-08002B2CF9AE}" pid="3" name="TaxKeyword">
    <vt:lpwstr/>
  </property>
</Properties>
</file>