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32"/>
  </p:notesMasterIdLst>
  <p:handoutMasterIdLst>
    <p:handoutMasterId r:id="rId33"/>
  </p:handoutMasterIdLst>
  <p:sldIdLst>
    <p:sldId id="380" r:id="rId2"/>
    <p:sldId id="798" r:id="rId3"/>
    <p:sldId id="764" r:id="rId4"/>
    <p:sldId id="780" r:id="rId5"/>
    <p:sldId id="781" r:id="rId6"/>
    <p:sldId id="797" r:id="rId7"/>
    <p:sldId id="787" r:id="rId8"/>
    <p:sldId id="795" r:id="rId9"/>
    <p:sldId id="794" r:id="rId10"/>
    <p:sldId id="796" r:id="rId11"/>
    <p:sldId id="801" r:id="rId12"/>
    <p:sldId id="804" r:id="rId13"/>
    <p:sldId id="805" r:id="rId14"/>
    <p:sldId id="793" r:id="rId15"/>
    <p:sldId id="802" r:id="rId16"/>
    <p:sldId id="803" r:id="rId17"/>
    <p:sldId id="778" r:id="rId18"/>
    <p:sldId id="779" r:id="rId19"/>
    <p:sldId id="758" r:id="rId20"/>
    <p:sldId id="759" r:id="rId21"/>
    <p:sldId id="760" r:id="rId22"/>
    <p:sldId id="761" r:id="rId23"/>
    <p:sldId id="762" r:id="rId24"/>
    <p:sldId id="772" r:id="rId25"/>
    <p:sldId id="773" r:id="rId26"/>
    <p:sldId id="806" r:id="rId27"/>
    <p:sldId id="776" r:id="rId28"/>
    <p:sldId id="807" r:id="rId29"/>
    <p:sldId id="783" r:id="rId30"/>
    <p:sldId id="808" r:id="rId31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99"/>
    <a:srgbClr val="FF9900"/>
    <a:srgbClr val="FFCC66"/>
    <a:srgbClr val="FF9966"/>
    <a:srgbClr val="CC66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8178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50" y="-96"/>
      </p:cViewPr>
      <p:guideLst>
        <p:guide orient="horz" pos="2943"/>
        <p:guide pos="22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A93EB0-6BFC-DA4F-8E4B-9F63CC265738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0C0118-0C25-5A44-92D2-8F3531758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058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C849FBC-449E-F04E-BC82-C4E581134D57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8650"/>
            <a:ext cx="5638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4A4B8A-1D9E-1C40-8D10-CE944ACC9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5389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578BF2-3F25-574A-88E8-E2A7EEFC9F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72CD446-B254-AC47-A099-ED7ACA1E4B11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BD8F4D4-0A4E-8147-80C6-B73265F47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75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54871E6-C736-094B-ADB0-D2BF76C375F2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D0A914E-4990-D14C-B494-723C9D9E1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021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D08CB70-0090-B34E-827C-4C6897B8072F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5E44ECF-1ECE-A440-9684-143E5B683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18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B29C0EC-9C7D-504F-A8E9-1EB9D5E4B164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5CC6786-7551-0E42-B86D-738DCDB83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703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993F19A-9C1B-A443-BFD1-9552AA0C0A73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D72632F-9865-9143-BDF8-A72FF5AC8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885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3C036CA-880E-4843-993F-91AAC3492145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3D83AAB-17F0-F24A-9220-28270CE08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04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7C69E17-D481-2142-8EC4-CCEB495ECA6B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9BDDE7C-0211-104B-B267-B29724E31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26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B707DFB-3D5C-9E4E-ABEC-DD7989A30218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CED1F5D-B3C3-1A43-B6E2-521035688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256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41F061-B7F6-4B4C-B65A-8BD4A7F3A43A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124184F-69CF-FE40-8B14-70BE3BF41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59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64340B1-26C6-2643-838A-B8278900F764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B05CAAA-2135-EA43-A58D-EBD9E40F0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295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45F8517-BA41-9C45-BF97-C1D70CF0C27B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2BB915C-C88C-3345-98FA-01DAC96D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91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BF49DB8C-A5E2-BA43-8ECD-4D8D10F63678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D63CCC1A-BC44-3A4A-919C-47D9032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0" r:id="rId1"/>
    <p:sldLayoutId id="2147485981" r:id="rId2"/>
    <p:sldLayoutId id="2147485982" r:id="rId3"/>
    <p:sldLayoutId id="2147485983" r:id="rId4"/>
    <p:sldLayoutId id="2147485984" r:id="rId5"/>
    <p:sldLayoutId id="2147485985" r:id="rId6"/>
    <p:sldLayoutId id="2147485986" r:id="rId7"/>
    <p:sldLayoutId id="2147485987" r:id="rId8"/>
    <p:sldLayoutId id="2147485988" r:id="rId9"/>
    <p:sldLayoutId id="2147485989" r:id="rId10"/>
    <p:sldLayoutId id="214748599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685800"/>
            <a:ext cx="9067800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</a:pPr>
            <a:endParaRPr lang="en-US" sz="3200" b="1" i="1" dirty="0">
              <a:latin typeface="+mj-lt"/>
            </a:endParaRPr>
          </a:p>
          <a:p>
            <a:pPr algn="ctr" eaLnBrk="1" hangingPunct="1">
              <a:lnSpc>
                <a:spcPct val="120000"/>
              </a:lnSpc>
            </a:pPr>
            <a:endParaRPr lang="en-US" sz="3600" b="1" dirty="0">
              <a:latin typeface="+mj-lt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3600" b="1" dirty="0" smtClean="0">
                <a:latin typeface="+mj-lt"/>
              </a:rPr>
              <a:t>Женщины, мир и безопасность</a:t>
            </a:r>
            <a:r>
              <a:rPr lang="en-US" sz="3600" b="1" dirty="0" smtClean="0">
                <a:latin typeface="+mj-lt"/>
              </a:rPr>
              <a:t>: 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3600" b="1" dirty="0" smtClean="0">
                <a:latin typeface="+mj-lt"/>
              </a:rPr>
              <a:t>недостающее звено</a:t>
            </a:r>
            <a:endParaRPr lang="en-US" sz="4000" dirty="0">
              <a:latin typeface="+mj-lt"/>
            </a:endParaRPr>
          </a:p>
          <a:p>
            <a:pPr algn="ctr" eaLnBrk="1" hangingPunct="1"/>
            <a:endParaRPr lang="en-US" sz="4000" b="1" i="1" dirty="0">
              <a:latin typeface="+mj-lt"/>
              <a:cs typeface="Calibri" charset="0"/>
            </a:endParaRPr>
          </a:p>
          <a:p>
            <a:pPr algn="ctr" eaLnBrk="1" hangingPunct="1"/>
            <a:endParaRPr lang="en-US" sz="2800" dirty="0">
              <a:latin typeface="Calibri" charset="0"/>
              <a:cs typeface="Calibri" charset="0"/>
            </a:endParaRPr>
          </a:p>
          <a:p>
            <a:pPr algn="ctr" eaLnBrk="1" hangingPunct="1"/>
            <a:endParaRPr lang="en-US" sz="2800" dirty="0">
              <a:latin typeface="Calibri" charset="0"/>
              <a:cs typeface="Calibri" charset="0"/>
            </a:endParaRPr>
          </a:p>
          <a:p>
            <a:pPr algn="ctr" eaLnBrk="1" hangingPunct="1"/>
            <a:r>
              <a:rPr lang="ru-RU" sz="2800" dirty="0" smtClean="0">
                <a:latin typeface="Calibri" charset="0"/>
                <a:cs typeface="Calibri" charset="0"/>
              </a:rPr>
              <a:t>Профессор Майкл Е. Браун</a:t>
            </a:r>
            <a:r>
              <a:rPr lang="en-US" sz="2800" dirty="0">
                <a:latin typeface="Calibri" charset="0"/>
                <a:cs typeface="Calibri" charset="0"/>
              </a:rPr>
              <a:t/>
            </a:r>
            <a:br>
              <a:rPr lang="en-US" sz="2800" dirty="0">
                <a:latin typeface="Calibri" charset="0"/>
                <a:cs typeface="Calibri" charset="0"/>
              </a:rPr>
            </a:br>
            <a:r>
              <a:rPr lang="ru-RU" sz="2800" dirty="0" smtClean="0">
                <a:latin typeface="Calibri" charset="0"/>
                <a:cs typeface="Calibri" charset="0"/>
              </a:rPr>
              <a:t>Школа международных отношений </a:t>
            </a:r>
            <a:r>
              <a:rPr lang="ru-RU" sz="2800" dirty="0" smtClean="0">
                <a:latin typeface="Calibri" charset="0"/>
                <a:cs typeface="Calibri" charset="0"/>
              </a:rPr>
              <a:t>Эллиотта</a:t>
            </a:r>
            <a:r>
              <a:rPr lang="en-US" sz="2800" dirty="0">
                <a:latin typeface="Calibri" charset="0"/>
                <a:cs typeface="Calibri" charset="0"/>
              </a:rPr>
              <a:t/>
            </a:r>
            <a:br>
              <a:rPr lang="en-US" sz="2800" dirty="0">
                <a:latin typeface="Calibri" charset="0"/>
                <a:cs typeface="Calibri" charset="0"/>
              </a:rPr>
            </a:br>
            <a:r>
              <a:rPr lang="ru-RU" sz="2800" dirty="0" smtClean="0">
                <a:latin typeface="Calibri" charset="0"/>
                <a:cs typeface="Calibri" charset="0"/>
              </a:rPr>
              <a:t>Университет Джорджа Вашингтона</a:t>
            </a:r>
            <a:endParaRPr lang="en-US" sz="2800" dirty="0">
              <a:latin typeface="Calibri" charset="0"/>
              <a:cs typeface="Calibri" charset="0"/>
            </a:endParaRPr>
          </a:p>
          <a:p>
            <a:pPr algn="ctr" eaLnBrk="1" hangingPunct="1"/>
            <a:endParaRPr lang="en-US" sz="2800" dirty="0">
              <a:latin typeface="Calibri" charset="0"/>
            </a:endParaRPr>
          </a:p>
          <a:p>
            <a:pPr algn="ctr" eaLnBrk="1" hangingPunct="1"/>
            <a:endParaRPr lang="en-US" sz="2800" dirty="0">
              <a:latin typeface="Calibri" charset="0"/>
            </a:endParaRP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413750" y="841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19"/>
            <a:ext cx="8229600" cy="18975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Повестка дня WPS: </a:t>
            </a:r>
            <a:r>
              <a:rPr lang="ru-RU" sz="3200" b="1" u="sng" dirty="0" smtClean="0"/>
              <a:t>4 столпа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642" y="1643050"/>
            <a:ext cx="8530358" cy="4868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0000FF"/>
                </a:solidFill>
              </a:rPr>
              <a:t>Участие</a:t>
            </a:r>
            <a:r>
              <a:rPr lang="en-US" sz="2400" dirty="0" smtClean="0"/>
              <a:t>			</a:t>
            </a:r>
            <a:r>
              <a:rPr lang="ru-RU" sz="2400" dirty="0" smtClean="0"/>
              <a:t>Равное </a:t>
            </a:r>
            <a:r>
              <a:rPr lang="ru-RU" sz="2400" dirty="0" smtClean="0"/>
              <a:t>и </a:t>
            </a:r>
            <a:r>
              <a:rPr lang="ru-RU" sz="2400" dirty="0" smtClean="0"/>
              <a:t>полное участие по всем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 аспектам мира/безопасности</a:t>
            </a:r>
            <a:endParaRPr lang="en-US" sz="2400" b="1" dirty="0" smtClean="0"/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0000FF"/>
                </a:solidFill>
              </a:rPr>
              <a:t>Защита</a:t>
            </a:r>
            <a:r>
              <a:rPr lang="en-US" sz="2400" dirty="0"/>
              <a:t>		</a:t>
            </a:r>
            <a:r>
              <a:rPr lang="en-US" sz="2400" dirty="0" smtClean="0"/>
              <a:t>	</a:t>
            </a:r>
            <a:r>
              <a:rPr lang="ru-RU" sz="2400" dirty="0" smtClean="0"/>
              <a:t>От насилия</a:t>
            </a:r>
            <a:r>
              <a:rPr lang="en-US" sz="2400" dirty="0" smtClean="0"/>
              <a:t>; </a:t>
            </a:r>
            <a:r>
              <a:rPr lang="ru-RU" sz="2400" dirty="0" smtClean="0"/>
              <a:t>прав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0000FF"/>
                </a:solidFill>
              </a:rPr>
              <a:t>Предотвращение</a:t>
            </a:r>
            <a:r>
              <a:rPr lang="ru-RU" sz="2400" dirty="0" smtClean="0"/>
              <a:t> Насилия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0000FF"/>
                </a:solidFill>
              </a:rPr>
              <a:t>Освобождение</a:t>
            </a:r>
            <a:r>
              <a:rPr lang="en-US" sz="2400" b="1" u="sng" dirty="0" smtClean="0">
                <a:solidFill>
                  <a:srgbClr val="0000FF"/>
                </a:solidFill>
              </a:rPr>
              <a:t>/</a:t>
            </a:r>
            <a:r>
              <a:rPr lang="ru-RU" sz="2400" dirty="0" smtClean="0">
                <a:solidFill>
                  <a:srgbClr val="0000FF"/>
                </a:solidFill>
              </a:rPr>
              <a:t>	</a:t>
            </a:r>
            <a:r>
              <a:rPr lang="ru-RU" sz="2400" dirty="0" smtClean="0"/>
              <a:t> От последствий конфликта</a:t>
            </a:r>
            <a:endParaRPr lang="ru-RU" sz="2400" b="1" u="sng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0000FF"/>
                </a:solidFill>
              </a:rPr>
              <a:t>восстановление</a:t>
            </a: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69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653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безопасность: прогресс</a:t>
            </a:r>
            <a:endParaRPr lang="en-US" sz="3200" b="1" dirty="0"/>
          </a:p>
        </p:txBody>
      </p:sp>
      <p:pic>
        <p:nvPicPr>
          <p:cNvPr id="1028" name="Picture 4" descr="The Good, the Bad and the Ugly in Mobile App Subscriptions | by Yuval  Kaminka | JoyTunes | Medium">
            <a:extLst>
              <a:ext uri="{FF2B5EF4-FFF2-40B4-BE49-F238E27FC236}">
                <a16:creationId xmlns:a16="http://schemas.microsoft.com/office/drawing/2014/main" xmlns="" id="{F47F282D-E201-AD43-B77F-EDC8D2D2A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327753"/>
            <a:ext cx="8001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Good Bad Ugly ⬇ Stock Photo, Image by © ileezhun #27015877">
            <a:extLst>
              <a:ext uri="{FF2B5EF4-FFF2-40B4-BE49-F238E27FC236}">
                <a16:creationId xmlns:a16="http://schemas.microsoft.com/office/drawing/2014/main" xmlns="" id="{E21F20D6-07DE-014C-87C7-486FEA607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928802"/>
            <a:ext cx="5029199" cy="336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69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8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3200" b="1" dirty="0"/>
              <a:t> </a:t>
            </a:r>
            <a:r>
              <a:rPr lang="ru-RU" sz="3200" b="1" dirty="0" smtClean="0"/>
              <a:t>Прогресс: положительные моменты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18174"/>
            <a:ext cx="8915400" cy="59702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u="sng" dirty="0" smtClean="0"/>
              <a:t>Международные и национальные обязательства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 Устав ООН, CEDAW (189 государств-участников)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dirty="0" smtClean="0"/>
              <a:t> 10 резолюций WPS Совета Безопасности ООН (2000-2019 г.г.)</a:t>
            </a: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dirty="0" smtClean="0"/>
              <a:t> 98 Национальных планов действий (НПД) WPS</a:t>
            </a: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dirty="0" smtClean="0"/>
              <a:t>Специальные представители ООН по вопросам WPS/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/>
              <a:t>        </a:t>
            </a:r>
            <a:r>
              <a:rPr lang="ru-RU" sz="2400" dirty="0" smtClean="0"/>
              <a:t>гендерного</a:t>
            </a:r>
            <a:r>
              <a:rPr lang="ru-RU" sz="2400" dirty="0" smtClean="0"/>
              <a:t> равенства ЦУР 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dirty="0" smtClean="0"/>
              <a:t>Феминистская внешняя политика: Швеция (2014 г.), Канада,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/>
              <a:t>       Франция, Мексика, Испания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u="sng" dirty="0" smtClean="0"/>
              <a:t>Международные и национальные практики</a:t>
            </a:r>
            <a:endParaRPr lang="en-US" sz="2400" u="sng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dirty="0" smtClean="0"/>
              <a:t>Повышение представительства женщин в парламентах и ​​бизнесе 	Увеличение количества женских организаций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/>
              <a:t>	Политика учета </a:t>
            </a:r>
            <a:r>
              <a:rPr lang="ru-RU" sz="2400" dirty="0" smtClean="0"/>
              <a:t>гендерной</a:t>
            </a:r>
            <a:r>
              <a:rPr lang="ru-RU" sz="2400" dirty="0" smtClean="0"/>
              <a:t> проблематики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823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BD5541-3BF7-7C45-9F6A-885EE5BB7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983" y="1143000"/>
            <a:ext cx="4780722" cy="5562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Лейма</a:t>
            </a:r>
            <a:r>
              <a:rPr lang="ru-RU" sz="2400" b="1" dirty="0" smtClean="0"/>
              <a:t> </a:t>
            </a:r>
            <a:r>
              <a:rPr lang="ru-RU" sz="2400" b="1" dirty="0" smtClean="0"/>
              <a:t>Гбови</a:t>
            </a:r>
            <a:r>
              <a:rPr lang="ru-RU" sz="2400" b="1" dirty="0" smtClean="0"/>
              <a:t> </a:t>
            </a:r>
            <a:r>
              <a:rPr lang="ru-RU" sz="2400" dirty="0" smtClean="0"/>
              <a:t>(Либерия)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Эллен</a:t>
            </a:r>
            <a:r>
              <a:rPr lang="ru-RU" sz="2400" b="1" dirty="0" smtClean="0"/>
              <a:t> </a:t>
            </a:r>
            <a:r>
              <a:rPr lang="ru-RU" sz="2400" b="1" dirty="0" smtClean="0"/>
              <a:t>Джонсон-Серлиф</a:t>
            </a:r>
            <a:r>
              <a:rPr lang="ru-RU" sz="2400" b="1" dirty="0" smtClean="0"/>
              <a:t> </a:t>
            </a:r>
            <a:r>
              <a:rPr lang="ru-RU" sz="2400" dirty="0" smtClean="0"/>
              <a:t>(Либерия) </a:t>
            </a:r>
            <a:r>
              <a:rPr lang="ru-RU" sz="2400" b="1" dirty="0" smtClean="0"/>
              <a:t>Таваккул</a:t>
            </a:r>
            <a:r>
              <a:rPr lang="ru-RU" sz="2400" b="1" dirty="0" smtClean="0"/>
              <a:t> Карман </a:t>
            </a:r>
            <a:r>
              <a:rPr lang="ru-RU" sz="2400" dirty="0" smtClean="0"/>
              <a:t>(Йемен)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За их работу по обеспечению безопасности женщин и </a:t>
            </a:r>
            <a:r>
              <a:rPr lang="ru-RU" sz="2400" dirty="0" smtClean="0"/>
              <a:t>участию </a:t>
            </a:r>
            <a:r>
              <a:rPr lang="ru-RU" sz="2400" dirty="0" smtClean="0"/>
              <a:t>женщин в миротворчестве (2011 г.).</a:t>
            </a:r>
            <a:endParaRPr lang="en-US" sz="2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Дени</a:t>
            </a:r>
            <a:r>
              <a:rPr lang="ru-RU" sz="2400" b="1" dirty="0" smtClean="0"/>
              <a:t> </a:t>
            </a:r>
            <a:r>
              <a:rPr lang="ru-RU" sz="2400" b="1" dirty="0" smtClean="0"/>
              <a:t>Муквеге</a:t>
            </a:r>
            <a:r>
              <a:rPr lang="ru-RU" sz="2400" b="1" dirty="0" smtClean="0"/>
              <a:t> </a:t>
            </a:r>
            <a:r>
              <a:rPr lang="ru-RU" sz="2400" dirty="0" smtClean="0"/>
              <a:t>(ДРК)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Надия</a:t>
            </a:r>
            <a:r>
              <a:rPr lang="ru-RU" sz="2400" b="1" dirty="0" smtClean="0"/>
              <a:t> </a:t>
            </a:r>
            <a:r>
              <a:rPr lang="ru-RU" sz="2400" b="1" dirty="0" smtClean="0"/>
              <a:t>Мурад</a:t>
            </a:r>
            <a:r>
              <a:rPr lang="ru-RU" sz="2400" b="1" dirty="0" smtClean="0"/>
              <a:t> </a:t>
            </a:r>
            <a:r>
              <a:rPr lang="ru-RU" sz="2400" dirty="0" smtClean="0"/>
              <a:t>(Иракские </a:t>
            </a:r>
            <a:r>
              <a:rPr lang="ru-RU" sz="2400" dirty="0" smtClean="0"/>
              <a:t>Езиды</a:t>
            </a:r>
            <a:r>
              <a:rPr lang="ru-RU" sz="2400" dirty="0" smtClean="0"/>
              <a:t>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За их усилия по прекращению использования сексуального насилия как средства ведения войны (2018 г.).</a:t>
            </a:r>
            <a:endParaRPr lang="en-US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790DD30-F4D0-3747-B9AD-634668DC63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278" y="3863181"/>
            <a:ext cx="3733800" cy="2050602"/>
          </a:xfrm>
          <a:prstGeom prst="rect">
            <a:avLst/>
          </a:prstGeom>
        </p:spPr>
      </p:pic>
      <p:pic>
        <p:nvPicPr>
          <p:cNvPr id="1026" name="Picture 2" descr="The Nobel Peace Prize Award Ceremony and Concert 2011 - NobelPrize.org">
            <a:extLst>
              <a:ext uri="{FF2B5EF4-FFF2-40B4-BE49-F238E27FC236}">
                <a16:creationId xmlns:a16="http://schemas.microsoft.com/office/drawing/2014/main" xmlns="" id="{02E2DBE1-5010-C243-A057-5A49BAC80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278" y="1446385"/>
            <a:ext cx="37338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FEFE3789-56D1-2A49-BA67-ED71AD44778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5354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Нобелевские премии мира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363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безопасность: </a:t>
            </a:r>
            <a:r>
              <a:rPr lang="ru-RU" sz="3200" b="1" u="sng" dirty="0" smtClean="0"/>
              <a:t>проблемы политики</a:t>
            </a:r>
            <a:endParaRPr lang="en-US" sz="32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1919" y="1828800"/>
            <a:ext cx="8615455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u="sng" dirty="0" smtClean="0"/>
              <a:t>Огромный разрыв </a:t>
            </a:r>
            <a:r>
              <a:rPr lang="ru-RU" sz="2400" dirty="0" smtClean="0"/>
              <a:t>между громкими </a:t>
            </a:r>
            <a:r>
              <a:rPr lang="ru-RU" sz="2400" b="1" u="sng" dirty="0" smtClean="0"/>
              <a:t>заявлениями</a:t>
            </a:r>
            <a:r>
              <a:rPr lang="ru-RU" sz="2400" dirty="0" smtClean="0"/>
              <a:t> и политическими </a:t>
            </a:r>
            <a:r>
              <a:rPr lang="ru-RU" sz="2400" b="1" u="sng" dirty="0" smtClean="0"/>
              <a:t>действиям</a:t>
            </a:r>
            <a:endParaRPr lang="en-US" sz="2400" b="1" u="sng" dirty="0" smtClean="0"/>
          </a:p>
          <a:p>
            <a:pPr lvl="1"/>
            <a:r>
              <a:rPr lang="ru-RU" sz="2400" dirty="0" smtClean="0"/>
              <a:t>Лидеры</a:t>
            </a:r>
            <a:r>
              <a:rPr lang="en-US" sz="2400" dirty="0" smtClean="0"/>
              <a:t> </a:t>
            </a:r>
            <a:r>
              <a:rPr lang="ru-RU" sz="2400" dirty="0" smtClean="0"/>
              <a:t>не переходят от слов к делу</a:t>
            </a:r>
            <a:endParaRPr lang="en-US" sz="2400" dirty="0"/>
          </a:p>
          <a:p>
            <a:pPr lvl="1"/>
            <a:r>
              <a:rPr lang="ru-RU" sz="2400" b="1" u="sng" dirty="0" smtClean="0"/>
              <a:t>Реализация</a:t>
            </a:r>
            <a:r>
              <a:rPr lang="ru-RU" sz="2400" dirty="0" smtClean="0"/>
              <a:t> политики ограничена/неполная + обратимая</a:t>
            </a:r>
            <a:endParaRPr lang="en-US" sz="2400" b="1" u="sng" dirty="0"/>
          </a:p>
          <a:p>
            <a:pPr marL="0" indent="0">
              <a:buNone/>
            </a:pPr>
            <a:r>
              <a:rPr lang="ru-RU" sz="2400" b="1" u="sng" dirty="0" smtClean="0"/>
              <a:t>Множество примеров амбициозных заявленных целей</a:t>
            </a:r>
          </a:p>
          <a:p>
            <a:pPr marL="0" indent="0">
              <a:buNone/>
            </a:pPr>
            <a:r>
              <a:rPr lang="ru-RU" sz="2400" dirty="0" smtClean="0"/>
              <a:t>       </a:t>
            </a:r>
            <a:r>
              <a:rPr lang="ru-RU" sz="2400" b="1" dirty="0" smtClean="0"/>
              <a:t>‒</a:t>
            </a:r>
            <a:r>
              <a:rPr lang="ru-RU" sz="2400" dirty="0" smtClean="0"/>
              <a:t> ООН</a:t>
            </a:r>
            <a:r>
              <a:rPr lang="en-US" sz="2400" dirty="0" smtClean="0"/>
              <a:t>:				</a:t>
            </a:r>
            <a:r>
              <a:rPr lang="ru-RU" sz="2400" dirty="0" smtClean="0"/>
              <a:t>               Устав ООН (1945 г.), CEDAW (1979 г.)</a:t>
            </a:r>
            <a:endParaRPr lang="en-US" sz="2400" dirty="0" smtClean="0"/>
          </a:p>
          <a:p>
            <a:pPr lvl="1"/>
            <a:r>
              <a:rPr lang="en-US" sz="2400" dirty="0" smtClean="0"/>
              <a:t>WPS:			</a:t>
            </a:r>
            <a:r>
              <a:rPr lang="ru-RU" sz="2400" dirty="0" smtClean="0"/>
              <a:t>			 10 резолюций СБ ООН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ru-RU" sz="2400" dirty="0" smtClean="0"/>
              <a:t>Региональный уровень</a:t>
            </a:r>
            <a:r>
              <a:rPr lang="en-US" sz="2400" dirty="0" smtClean="0"/>
              <a:t>:	</a:t>
            </a:r>
            <a:r>
              <a:rPr lang="ru-RU" sz="2400" dirty="0" smtClean="0"/>
              <a:t> ЕС, НАТО, ОБСЕ, АС</a:t>
            </a:r>
            <a:endParaRPr lang="en-US" sz="2400" dirty="0" smtClean="0"/>
          </a:p>
          <a:p>
            <a:pPr lvl="1"/>
            <a:r>
              <a:rPr lang="ru-RU" sz="2400" dirty="0" smtClean="0"/>
              <a:t>Национальный уровень</a:t>
            </a:r>
            <a:r>
              <a:rPr lang="en-US" sz="2400" dirty="0" smtClean="0"/>
              <a:t>: </a:t>
            </a:r>
            <a:r>
              <a:rPr lang="ru-RU" sz="2400" dirty="0" smtClean="0"/>
              <a:t> Национальные планы действий (НПД)</a:t>
            </a:r>
          </a:p>
          <a:p>
            <a:pPr lvl="1">
              <a:buNone/>
            </a:pPr>
            <a:r>
              <a:rPr lang="ru-RU" sz="2400" dirty="0" smtClean="0"/>
              <a:t>                                                     часто слабы и недостаточно </a:t>
            </a:r>
          </a:p>
          <a:p>
            <a:pPr lvl="1">
              <a:buNone/>
            </a:pPr>
            <a:r>
              <a:rPr lang="ru-RU" sz="2400" dirty="0" smtClean="0"/>
              <a:t>                                                     финансируются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42486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7403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Прогресс: </a:t>
            </a:r>
            <a:r>
              <a:rPr lang="ru-RU" sz="3200" b="1" dirty="0" smtClean="0"/>
              <a:t>отрицательные </a:t>
            </a:r>
            <a:r>
              <a:rPr lang="ru-RU" sz="3200" b="1" dirty="0" smtClean="0"/>
              <a:t>моменты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1118536"/>
            <a:ext cx="9143999" cy="53126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u="sng" dirty="0" smtClean="0"/>
              <a:t>Реализация</a:t>
            </a:r>
            <a:r>
              <a:rPr lang="ru-RU" sz="2400" b="1" dirty="0" smtClean="0"/>
              <a:t>: </a:t>
            </a:r>
            <a:r>
              <a:rPr lang="ru-RU" sz="2400" b="1" u="sng" dirty="0" smtClean="0"/>
              <a:t>медленная, ограниченная и неравномерная</a:t>
            </a:r>
            <a:endParaRPr lang="en-US" sz="2400" b="1" u="sng" dirty="0"/>
          </a:p>
          <a:p>
            <a:r>
              <a:rPr lang="ru-RU" sz="2400" b="1" dirty="0" smtClean="0"/>
              <a:t>Мирные процессы</a:t>
            </a:r>
            <a:r>
              <a:rPr lang="en-US" sz="2400" dirty="0" smtClean="0"/>
              <a:t>: </a:t>
            </a:r>
            <a:r>
              <a:rPr lang="en-US" sz="2400" dirty="0"/>
              <a:t>	</a:t>
            </a:r>
            <a:r>
              <a:rPr lang="ru-RU" sz="2400" dirty="0" smtClean="0"/>
              <a:t> 4% подписавших женщин</a:t>
            </a:r>
            <a:endParaRPr lang="en-US" sz="2400" dirty="0"/>
          </a:p>
          <a:p>
            <a:pPr marL="914400" lvl="2" indent="0">
              <a:buNone/>
            </a:pPr>
            <a:r>
              <a:rPr lang="en-US" dirty="0"/>
              <a:t>				</a:t>
            </a:r>
            <a:r>
              <a:rPr lang="ru-RU" dirty="0" smtClean="0"/>
              <a:t>        13% женщин-переговорщиков</a:t>
            </a:r>
            <a:endParaRPr lang="en-US" dirty="0"/>
          </a:p>
          <a:p>
            <a:pPr marL="1371600" lvl="3" indent="0">
              <a:buNone/>
            </a:pPr>
            <a:r>
              <a:rPr lang="en-US" sz="2400" dirty="0"/>
              <a:t>			</a:t>
            </a:r>
            <a:r>
              <a:rPr lang="ru-RU" sz="2400" dirty="0" smtClean="0"/>
              <a:t>        Только несколько соглашений с </a:t>
            </a:r>
          </a:p>
          <a:p>
            <a:pPr marL="1371600" lvl="3" indent="0">
              <a:buNone/>
            </a:pPr>
            <a:r>
              <a:rPr lang="ru-RU" sz="2400" dirty="0" smtClean="0"/>
              <a:t>                              </a:t>
            </a:r>
            <a:r>
              <a:rPr lang="ru-RU" sz="2400" dirty="0" smtClean="0"/>
              <a:t>гендерными</a:t>
            </a:r>
            <a:r>
              <a:rPr lang="ru-RU" sz="2400" dirty="0" smtClean="0"/>
              <a:t> положениями</a:t>
            </a:r>
            <a:endParaRPr lang="en-US" sz="2400" dirty="0"/>
          </a:p>
          <a:p>
            <a:r>
              <a:rPr lang="ru-RU" sz="2400" b="1" dirty="0" smtClean="0"/>
              <a:t>Представленность</a:t>
            </a:r>
            <a:r>
              <a:rPr lang="en-US" sz="2400" b="1" dirty="0" smtClean="0"/>
              <a:t>:</a:t>
            </a:r>
            <a:r>
              <a:rPr lang="en-US" sz="2400" dirty="0" smtClean="0"/>
              <a:t>  </a:t>
            </a:r>
            <a:r>
              <a:rPr lang="en-US" sz="2400" dirty="0"/>
              <a:t>	</a:t>
            </a:r>
            <a:r>
              <a:rPr lang="ru-RU" sz="2400" dirty="0" smtClean="0"/>
              <a:t> 22 женщины - главы государства/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правительства</a:t>
            </a:r>
            <a:endParaRPr lang="en-US" sz="2400" dirty="0"/>
          </a:p>
          <a:p>
            <a:pPr marL="2743200" lvl="6" indent="0">
              <a:buNone/>
            </a:pPr>
            <a:r>
              <a:rPr lang="ru-RU" sz="2400" dirty="0" smtClean="0"/>
              <a:t>        </a:t>
            </a:r>
            <a:r>
              <a:rPr lang="en-US" sz="2400" dirty="0" smtClean="0"/>
              <a:t>25%  </a:t>
            </a:r>
            <a:r>
              <a:rPr lang="ru-RU" sz="2400" dirty="0" smtClean="0"/>
              <a:t>женщин членов парламента</a:t>
            </a:r>
            <a:endParaRPr lang="en-US" sz="2400" dirty="0" smtClean="0"/>
          </a:p>
          <a:p>
            <a:r>
              <a:rPr lang="ru-RU" sz="2400" b="1" dirty="0" smtClean="0"/>
              <a:t>ЦУР</a:t>
            </a:r>
            <a:r>
              <a:rPr lang="en-US" sz="2400" b="1" dirty="0" smtClean="0"/>
              <a:t>:</a:t>
            </a:r>
            <a:r>
              <a:rPr lang="en-US" sz="2400" dirty="0" smtClean="0"/>
              <a:t>				</a:t>
            </a:r>
            <a:r>
              <a:rPr lang="ru-RU" sz="2400" dirty="0" smtClean="0"/>
              <a:t>                ЦУР 5 слабо продвигается</a:t>
            </a:r>
            <a:endParaRPr lang="en-US" sz="2400" dirty="0" smtClean="0"/>
          </a:p>
          <a:p>
            <a:r>
              <a:rPr lang="ru-RU" sz="2400" b="1" dirty="0" smtClean="0"/>
              <a:t>Финансы</a:t>
            </a:r>
            <a:r>
              <a:rPr lang="en-US" sz="2400" b="1" dirty="0" smtClean="0"/>
              <a:t>:</a:t>
            </a:r>
            <a:r>
              <a:rPr lang="en-US" sz="2400" dirty="0"/>
              <a:t>			</a:t>
            </a:r>
            <a:r>
              <a:rPr lang="ru-RU" sz="2400" dirty="0" smtClean="0"/>
              <a:t>        «Покажите мне деньги»</a:t>
            </a:r>
            <a:endParaRPr lang="en-US" sz="2400" i="1" dirty="0"/>
          </a:p>
          <a:p>
            <a:r>
              <a:rPr lang="ru-RU" sz="2400" b="1" dirty="0" smtClean="0"/>
              <a:t>Перспективы</a:t>
            </a:r>
            <a:r>
              <a:rPr lang="en-US" sz="2400" b="1" dirty="0" smtClean="0"/>
              <a:t>:</a:t>
            </a:r>
            <a:r>
              <a:rPr lang="en-US" sz="2400" dirty="0"/>
              <a:t>		</a:t>
            </a:r>
            <a:r>
              <a:rPr lang="ru-RU" sz="2400" dirty="0" smtClean="0"/>
              <a:t>         Часто отсутствуют - «Добавьте женщин и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перемешайте»</a:t>
            </a:r>
            <a:endParaRPr lang="en-US" sz="2400" i="1" dirty="0"/>
          </a:p>
          <a:p>
            <a:r>
              <a:rPr lang="ru-RU" sz="2400" b="1" dirty="0" smtClean="0"/>
              <a:t>Исследования</a:t>
            </a:r>
            <a:r>
              <a:rPr lang="en-US" sz="2400" b="1" dirty="0" smtClean="0"/>
              <a:t>:</a:t>
            </a:r>
            <a:r>
              <a:rPr lang="en-US" sz="2400" dirty="0"/>
              <a:t>		</a:t>
            </a:r>
            <a:r>
              <a:rPr lang="ru-RU" sz="2400" dirty="0" smtClean="0"/>
              <a:t>          Проблемы с данными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</a:t>
            </a:r>
            <a:r>
              <a:rPr lang="ru-RU" sz="2400" dirty="0" smtClean="0"/>
              <a:t>Гендерный</a:t>
            </a:r>
            <a:r>
              <a:rPr lang="ru-RU" sz="2400" dirty="0" smtClean="0"/>
              <a:t> анализ развит недостаточно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905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47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highlight>
                  <a:srgbClr val="FF0000"/>
                </a:highlight>
              </a:rPr>
              <a:t>Прогресс: крайне отрицательные моменты</a:t>
            </a:r>
            <a:endParaRPr lang="en-US" sz="3200" b="1" dirty="0">
              <a:highlight>
                <a:srgbClr val="FF00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142985"/>
            <a:ext cx="8610600" cy="54864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ru-RU" sz="2400" b="1" dirty="0" smtClean="0"/>
              <a:t>Активная </a:t>
            </a:r>
            <a:r>
              <a:rPr lang="ru-RU" sz="2400" b="1" u="sng" dirty="0" smtClean="0"/>
              <a:t>оппозиция</a:t>
            </a:r>
            <a:r>
              <a:rPr lang="ru-RU" sz="2400" b="1" dirty="0" smtClean="0"/>
              <a:t> растет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Подъем </a:t>
            </a:r>
            <a:r>
              <a:rPr lang="ru-RU" sz="2400" b="1" dirty="0" smtClean="0"/>
              <a:t>неопатриархальных</a:t>
            </a:r>
            <a:r>
              <a:rPr lang="ru-RU" sz="2400" b="1" dirty="0" smtClean="0"/>
              <a:t> </a:t>
            </a:r>
            <a:r>
              <a:rPr lang="ru-RU" sz="2400" b="1" u="sng" dirty="0" smtClean="0"/>
              <a:t>лидеров</a:t>
            </a:r>
          </a:p>
          <a:p>
            <a:pPr marL="457200" indent="-457200">
              <a:buNone/>
            </a:pPr>
            <a:r>
              <a:rPr lang="ru-RU" sz="2400" dirty="0" smtClean="0"/>
              <a:t>       Россия, Китай, СШ, Венгрия, Филиппины, Бразилия, Турция</a:t>
            </a:r>
            <a:r>
              <a:rPr lang="is-IS" sz="2400" dirty="0" smtClean="0"/>
              <a:t>…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авторитарных режимах + некоторых </a:t>
            </a:r>
            <a:r>
              <a:rPr lang="ru-RU" sz="2400" dirty="0" smtClean="0"/>
              <a:t>демократиях</a:t>
            </a:r>
          </a:p>
          <a:p>
            <a:pPr marL="457200" indent="-457200">
              <a:lnSpc>
                <a:spcPct val="70000"/>
              </a:lnSpc>
              <a:buNone/>
            </a:pPr>
            <a:r>
              <a:rPr lang="ru-RU" sz="2400" b="1" dirty="0" smtClean="0"/>
              <a:t>3. 	</a:t>
            </a:r>
            <a:r>
              <a:rPr lang="ru-RU" sz="2400" b="1" dirty="0" smtClean="0"/>
              <a:t>Всплеск </a:t>
            </a:r>
            <a:r>
              <a:rPr lang="ru-RU" sz="2400" b="1" dirty="0" smtClean="0"/>
              <a:t>патриархальных </a:t>
            </a:r>
            <a:r>
              <a:rPr lang="ru-RU" sz="2400" b="1" u="sng" dirty="0" smtClean="0"/>
              <a:t>идеологий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 smtClean="0"/>
              <a:t>Укрепление идеологии мужского превосходства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Идеология </a:t>
            </a:r>
            <a:r>
              <a:rPr lang="ru-RU" sz="2400" dirty="0" smtClean="0"/>
              <a:t>инцелов</a:t>
            </a:r>
            <a:r>
              <a:rPr lang="ru-RU" sz="2400" dirty="0" smtClean="0"/>
              <a:t> </a:t>
            </a:r>
            <a:r>
              <a:rPr lang="ru-RU" sz="2400" dirty="0" smtClean="0"/>
              <a:t>и женоненавистнический </a:t>
            </a:r>
            <a:r>
              <a:rPr lang="ru-RU" sz="2400" dirty="0" smtClean="0"/>
              <a:t>экстремизм</a:t>
            </a:r>
          </a:p>
          <a:p>
            <a:pPr marL="0" indent="0">
              <a:buNone/>
            </a:pPr>
            <a:r>
              <a:rPr lang="ru-RU" sz="2400" b="1" dirty="0" smtClean="0"/>
              <a:t>4.	</a:t>
            </a:r>
            <a:r>
              <a:rPr lang="ru-RU" sz="2400" b="1" u="sng" dirty="0" smtClean="0"/>
              <a:t>Н</a:t>
            </a:r>
            <a:r>
              <a:rPr lang="ru-RU" sz="2400" b="1" u="sng" dirty="0" smtClean="0"/>
              <a:t>асилие в отношени</a:t>
            </a:r>
            <a:r>
              <a:rPr lang="ru-RU" sz="2400" b="1" u="sng" dirty="0" smtClean="0"/>
              <a:t>и </a:t>
            </a:r>
            <a:r>
              <a:rPr lang="ru-RU" sz="2400" b="1" u="sng" dirty="0" smtClean="0"/>
              <a:t>женщин</a:t>
            </a:r>
            <a:r>
              <a:rPr lang="en-US" sz="2400" b="1" dirty="0" smtClean="0"/>
              <a:t> </a:t>
            </a:r>
            <a:r>
              <a:rPr lang="ru-RU" sz="2400" dirty="0" smtClean="0"/>
              <a:t>растет</a:t>
            </a:r>
            <a:endParaRPr lang="en-US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5.	</a:t>
            </a:r>
            <a:r>
              <a:rPr lang="ru-RU" sz="2400" b="1" u="sng" dirty="0" smtClean="0"/>
              <a:t>Провалы в политике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ru-RU" sz="2400" dirty="0" smtClean="0"/>
              <a:t>Права женщин, репродуктивные права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 Женские </a:t>
            </a:r>
            <a:r>
              <a:rPr lang="ru-RU" sz="2400" dirty="0" smtClean="0"/>
              <a:t>исследования, </a:t>
            </a:r>
            <a:r>
              <a:rPr lang="ru-RU" sz="2400" dirty="0" smtClean="0"/>
              <a:t>гендерные</a:t>
            </a:r>
            <a:r>
              <a:rPr lang="ru-RU" sz="2400" dirty="0" smtClean="0"/>
              <a:t> исследования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303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безопасность: фокус политики</a:t>
            </a:r>
            <a:endParaRPr lang="en-US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2667000"/>
            <a:ext cx="6000760" cy="35353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b="1" u="sng" dirty="0" smtClean="0"/>
              <a:t>Препятствия</a:t>
            </a:r>
            <a:r>
              <a:rPr lang="en-US" sz="2800" dirty="0" smtClean="0"/>
              <a:t> </a:t>
            </a:r>
            <a:r>
              <a:rPr lang="en-US" sz="2800" dirty="0" smtClean="0"/>
              <a:t>	</a:t>
            </a:r>
            <a:r>
              <a:rPr lang="ru-RU" sz="2800" dirty="0" smtClean="0"/>
              <a:t>на пути к  прогрессу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 smtClean="0"/>
              <a:t>Драйверы</a:t>
            </a:r>
            <a:r>
              <a:rPr lang="en-US" sz="2800" dirty="0" smtClean="0"/>
              <a:t> </a:t>
            </a:r>
            <a:r>
              <a:rPr lang="en-US" sz="2800" dirty="0" smtClean="0"/>
              <a:t>		</a:t>
            </a:r>
            <a:r>
              <a:rPr lang="ru-RU" sz="2800" dirty="0" smtClean="0"/>
              <a:t>прогресса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ru-RU" sz="2800" b="1" u="sng" dirty="0" smtClean="0"/>
              <a:t>Стратегии</a:t>
            </a:r>
            <a:r>
              <a:rPr lang="en-US" sz="2800" b="1" dirty="0" smtClean="0"/>
              <a:t>	</a:t>
            </a:r>
            <a:r>
              <a:rPr lang="ru-RU" sz="2800" dirty="0" smtClean="0"/>
              <a:t>	</a:t>
            </a:r>
            <a:r>
              <a:rPr lang="ru-RU" sz="2800" dirty="0" smtClean="0"/>
              <a:t>прогресса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5" descr="GSA cover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14" r="-1032"/>
          <a:stretch/>
        </p:blipFill>
        <p:spPr>
          <a:xfrm>
            <a:off x="6019800" y="2209800"/>
            <a:ext cx="2670138" cy="3951288"/>
          </a:xfrm>
        </p:spPr>
      </p:pic>
    </p:spTree>
    <p:extLst>
      <p:ext uri="{BB962C8B-B14F-4D97-AF65-F5344CB8AC3E}">
        <p14:creationId xmlns:p14="http://schemas.microsoft.com/office/powerpoint/2010/main" xmlns="" val="30714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безопасность: </a:t>
            </a:r>
            <a:r>
              <a:rPr lang="ru-RU" sz="3200" b="1" dirty="0" smtClean="0"/>
              <a:t>выводы</a:t>
            </a:r>
            <a:endParaRPr lang="en-US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2179637"/>
            <a:ext cx="5638800" cy="40687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b="1" dirty="0"/>
              <a:t> </a:t>
            </a:r>
            <a:r>
              <a:rPr lang="ru-RU" sz="2800" b="1" u="sng" dirty="0" smtClean="0"/>
              <a:t>Общие закономерности</a:t>
            </a:r>
            <a:endParaRPr lang="en-US" sz="2800" b="1" u="sng" dirty="0" smtClean="0"/>
          </a:p>
          <a:p>
            <a:pPr lvl="1"/>
            <a:r>
              <a:rPr lang="ru-RU" sz="2400" dirty="0" smtClean="0"/>
              <a:t>В проблемных областях</a:t>
            </a:r>
            <a:endParaRPr lang="en-US" sz="2400" dirty="0"/>
          </a:p>
          <a:p>
            <a:pPr lvl="1"/>
            <a:r>
              <a:rPr lang="ru-RU" sz="2400" dirty="0" smtClean="0"/>
              <a:t>От места к месту</a:t>
            </a:r>
            <a:endParaRPr lang="en-US" sz="2400" dirty="0"/>
          </a:p>
          <a:p>
            <a:pPr lvl="1"/>
            <a:r>
              <a:rPr lang="ru-RU" sz="2400" dirty="0" smtClean="0"/>
              <a:t>Со временем</a:t>
            </a:r>
            <a:endParaRPr lang="en-US" sz="2400" dirty="0"/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ru-RU" sz="2800" b="1" u="sng" dirty="0" smtClean="0"/>
              <a:t>Основные закономерности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ru-RU" sz="2800" dirty="0" smtClean="0"/>
              <a:t>мощность, </a:t>
            </a:r>
            <a:r>
              <a:rPr lang="ru-RU" sz="2800" dirty="0" smtClean="0"/>
              <a:t>всеобъемлемость</a:t>
            </a:r>
            <a:r>
              <a:rPr lang="ru-RU" sz="2800" dirty="0" smtClean="0"/>
              <a:t>, 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</a:t>
            </a:r>
            <a:r>
              <a:rPr lang="ru-RU" sz="2800" dirty="0" smtClean="0"/>
              <a:t>настойчивость</a:t>
            </a:r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5" descr="GSA cover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14" r="-1032"/>
          <a:stretch/>
        </p:blipFill>
        <p:spPr>
          <a:xfrm>
            <a:off x="6019800" y="2209800"/>
            <a:ext cx="2670138" cy="3951288"/>
          </a:xfrm>
        </p:spPr>
      </p:pic>
    </p:spTree>
    <p:extLst>
      <p:ext uri="{BB962C8B-B14F-4D97-AF65-F5344CB8AC3E}">
        <p14:creationId xmlns:p14="http://schemas.microsoft.com/office/powerpoint/2010/main" xmlns="" val="31659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Препятствия на пути к прогрессу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2819" y="1417638"/>
            <a:ext cx="8581181" cy="490283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Патриархат</a:t>
            </a:r>
            <a:r>
              <a:rPr lang="en-US" sz="2400" dirty="0" smtClean="0"/>
              <a:t>:</a:t>
            </a:r>
            <a:r>
              <a:rPr lang="en-US" sz="2400" dirty="0" smtClean="0"/>
              <a:t>		</a:t>
            </a:r>
            <a:r>
              <a:rPr lang="ru-RU" sz="2400" dirty="0" smtClean="0"/>
              <a:t>Идея о том, что мужчины должны </a:t>
            </a:r>
            <a:r>
              <a:rPr lang="ru-RU" sz="2400" dirty="0" smtClean="0"/>
              <a:t>								управлять  </a:t>
            </a:r>
          </a:p>
          <a:p>
            <a:pPr marL="514350" indent="-514350">
              <a:buNone/>
            </a:pPr>
            <a:r>
              <a:rPr lang="ru-RU" sz="2400" dirty="0" smtClean="0"/>
              <a:t>						«</a:t>
            </a:r>
            <a:r>
              <a:rPr lang="ru-RU" sz="2400" dirty="0" smtClean="0"/>
              <a:t>Первый политический заказ» (</a:t>
            </a:r>
            <a:r>
              <a:rPr lang="ru-RU" sz="2400" dirty="0" smtClean="0"/>
              <a:t>Валери</a:t>
            </a:r>
            <a:r>
              <a:rPr lang="ru-RU" sz="2400" dirty="0" smtClean="0"/>
              <a:t> Хадсон) 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						 Идеальный</a:t>
            </a:r>
            <a:r>
              <a:rPr lang="ru-RU" sz="2400" dirty="0" smtClean="0"/>
              <a:t>, социальный, культурный</a:t>
            </a:r>
            <a:r>
              <a:rPr lang="ru-RU" sz="2400" dirty="0" smtClean="0"/>
              <a:t>,</a:t>
            </a:r>
          </a:p>
          <a:p>
            <a:pPr marL="514350" indent="-51435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	 </a:t>
            </a:r>
            <a:r>
              <a:rPr lang="ru-RU" sz="2400" dirty="0" smtClean="0"/>
              <a:t>институциональный</a:t>
            </a: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ru-RU" sz="2400" b="1" dirty="0" smtClean="0"/>
              <a:t>Сопротивление</a:t>
            </a:r>
            <a:r>
              <a:rPr lang="en-US" sz="2400" dirty="0" smtClean="0"/>
              <a:t>:</a:t>
            </a:r>
            <a:r>
              <a:rPr lang="en-US" sz="2400" dirty="0" smtClean="0"/>
              <a:t>	</a:t>
            </a:r>
            <a:r>
              <a:rPr lang="ru-RU" sz="2400" dirty="0" smtClean="0"/>
              <a:t>Корыстные </a:t>
            </a:r>
            <a:r>
              <a:rPr lang="ru-RU" sz="2400" dirty="0" smtClean="0"/>
              <a:t>действия; множественная тактика</a:t>
            </a: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ru-RU" sz="2400" b="1" dirty="0" smtClean="0"/>
              <a:t>Заблуждения</a:t>
            </a:r>
            <a:r>
              <a:rPr lang="en-US" sz="2400" dirty="0" smtClean="0"/>
              <a:t>:</a:t>
            </a:r>
            <a:r>
              <a:rPr lang="en-US" sz="2400" dirty="0" smtClean="0"/>
              <a:t>	</a:t>
            </a:r>
            <a:r>
              <a:rPr lang="ru-RU" sz="2400" dirty="0" smtClean="0"/>
              <a:t>	Важность </a:t>
            </a:r>
            <a:r>
              <a:rPr lang="ru-RU" sz="2400" dirty="0" smtClean="0"/>
              <a:t>гендерных</a:t>
            </a:r>
            <a:r>
              <a:rPr lang="ru-RU" sz="2400" dirty="0" smtClean="0"/>
              <a:t> проблем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</a:t>
            </a:r>
            <a:r>
              <a:rPr lang="ru-RU" sz="2400" dirty="0" smtClean="0"/>
              <a:t>«</a:t>
            </a:r>
            <a:r>
              <a:rPr lang="ru-RU" sz="2400" dirty="0" smtClean="0"/>
              <a:t>Гендер</a:t>
            </a:r>
            <a:r>
              <a:rPr lang="ru-RU" sz="2400" dirty="0" smtClean="0"/>
              <a:t>»</a:t>
            </a:r>
            <a:r>
              <a:rPr lang="en-US" sz="2400" dirty="0" smtClean="0"/>
              <a:t>  </a:t>
            </a:r>
            <a:r>
              <a:rPr lang="en-US" sz="2400" dirty="0" smtClean="0"/>
              <a:t>=   </a:t>
            </a:r>
            <a:r>
              <a:rPr lang="ru-RU" sz="2400" dirty="0" smtClean="0"/>
              <a:t>«Женщина»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ru-RU" sz="2400" b="1" dirty="0" smtClean="0"/>
              <a:t>Ресурсы</a:t>
            </a:r>
            <a:r>
              <a:rPr lang="en-US" sz="2400" dirty="0" smtClean="0"/>
              <a:t>:</a:t>
            </a:r>
            <a:r>
              <a:rPr lang="en-US" sz="2400" dirty="0" smtClean="0"/>
              <a:t>			</a:t>
            </a:r>
            <a:r>
              <a:rPr lang="ru-RU" sz="2400" dirty="0" smtClean="0"/>
              <a:t> </a:t>
            </a:r>
            <a:r>
              <a:rPr lang="ru-RU" sz="2400" dirty="0" smtClean="0"/>
              <a:t>Следите </a:t>
            </a:r>
            <a:r>
              <a:rPr lang="ru-RU" sz="2400" dirty="0" smtClean="0"/>
              <a:t>за деньгами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2400" dirty="0"/>
          </a:p>
          <a:p>
            <a:pPr marL="514350" indent="-514350">
              <a:buFont typeface="+mj-lt"/>
              <a:buAutoNum type="arabicPeriod" startAt="4"/>
            </a:pPr>
            <a:r>
              <a:rPr lang="ru-RU" sz="2400" b="1" dirty="0" smtClean="0"/>
              <a:t>Данные</a:t>
            </a:r>
            <a:r>
              <a:rPr lang="en-US" sz="2400" b="1" dirty="0" smtClean="0"/>
              <a:t>:</a:t>
            </a:r>
            <a:r>
              <a:rPr lang="en-US" sz="2400" dirty="0" smtClean="0"/>
              <a:t>			</a:t>
            </a:r>
            <a:r>
              <a:rPr lang="ru-RU" sz="2400" dirty="0" smtClean="0"/>
              <a:t>На основании </a:t>
            </a:r>
            <a:r>
              <a:rPr lang="ru-RU" sz="2400" dirty="0" smtClean="0"/>
              <a:t>«необходимости знать»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151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</a:t>
            </a:r>
            <a:r>
              <a:rPr lang="en-US" sz="3200" b="1" dirty="0" smtClean="0"/>
              <a:t>: </a:t>
            </a:r>
            <a:r>
              <a:rPr lang="ru-RU" sz="3200" b="1" u="sng" dirty="0" smtClean="0"/>
              <a:t>заблуждения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8458200" cy="5572140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800" dirty="0" smtClean="0"/>
              <a:t>«</a:t>
            </a:r>
            <a:r>
              <a:rPr lang="ru-RU" sz="2800" dirty="0" smtClean="0"/>
              <a:t>Гендер</a:t>
            </a:r>
            <a:r>
              <a:rPr lang="ru-RU" sz="2800" dirty="0" smtClean="0"/>
              <a:t>» касается</a:t>
            </a:r>
            <a:r>
              <a:rPr lang="en-US" sz="2800" dirty="0" smtClean="0"/>
              <a:t> </a:t>
            </a:r>
            <a:r>
              <a:rPr lang="ru-RU" sz="2800" b="1" u="sng" dirty="0" smtClean="0"/>
              <a:t>только</a:t>
            </a:r>
            <a:r>
              <a:rPr lang="en-US" sz="2800" dirty="0" smtClean="0"/>
              <a:t> </a:t>
            </a:r>
            <a:r>
              <a:rPr lang="ru-RU" sz="2800" dirty="0" smtClean="0"/>
              <a:t>«женских проблем»</a:t>
            </a:r>
            <a:endParaRPr lang="en-US" sz="2800" dirty="0" smtClean="0"/>
          </a:p>
          <a:p>
            <a:pPr lvl="1">
              <a:lnSpc>
                <a:spcPct val="110000"/>
              </a:lnSpc>
            </a:pPr>
            <a:r>
              <a:rPr lang="ru-RU" sz="2400" dirty="0" smtClean="0"/>
              <a:t>Безопасность, права, участие. Расширение возможностей женщин</a:t>
            </a:r>
            <a:endParaRPr lang="en-US" sz="2400" dirty="0" smtClean="0"/>
          </a:p>
          <a:p>
            <a:pPr lvl="1">
              <a:lnSpc>
                <a:spcPct val="110000"/>
              </a:lnSpc>
            </a:pPr>
            <a:r>
              <a:rPr lang="ru-RU" sz="2400" dirty="0" smtClean="0"/>
              <a:t>Гендерная</a:t>
            </a:r>
            <a:r>
              <a:rPr lang="ru-RU" sz="2400" dirty="0" smtClean="0"/>
              <a:t> повестка</a:t>
            </a:r>
            <a:r>
              <a:rPr lang="en-US" sz="2400" dirty="0" smtClean="0"/>
              <a:t> </a:t>
            </a:r>
            <a:r>
              <a:rPr lang="ru-RU" sz="2400" b="1" u="sng" dirty="0" smtClean="0"/>
              <a:t>включает</a:t>
            </a:r>
            <a:r>
              <a:rPr lang="en-US" sz="2400" dirty="0" smtClean="0"/>
              <a:t> </a:t>
            </a:r>
            <a:r>
              <a:rPr lang="ru-RU" sz="2400" dirty="0" smtClean="0"/>
              <a:t>эти вопросы и многие</a:t>
            </a:r>
            <a:r>
              <a:rPr lang="en-US" sz="2400" dirty="0" smtClean="0"/>
              <a:t>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ru-RU" sz="2400" b="1" u="sng" dirty="0" smtClean="0"/>
              <a:t>другие</a:t>
            </a:r>
            <a:r>
              <a:rPr lang="en-US" sz="2400" dirty="0" smtClean="0"/>
              <a:t> </a:t>
            </a:r>
            <a:r>
              <a:rPr lang="ru-RU" sz="2400" dirty="0" smtClean="0"/>
              <a:t>важные вопросы безопасности</a:t>
            </a:r>
            <a:endParaRPr lang="en-US" sz="28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800" dirty="0" smtClean="0"/>
              <a:t>Эти проблемы не относятся к</a:t>
            </a:r>
            <a:r>
              <a:rPr lang="en-US" sz="2800" dirty="0" smtClean="0"/>
              <a:t> </a:t>
            </a:r>
            <a:r>
              <a:rPr lang="ru-RU" sz="2800" dirty="0" smtClean="0"/>
              <a:t>проблемам, связанным с </a:t>
            </a:r>
            <a:r>
              <a:rPr lang="ru-RU" sz="2800" b="1" dirty="0" smtClean="0"/>
              <a:t>«реальной безопасностью»</a:t>
            </a:r>
            <a:endParaRPr lang="en-US" sz="28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2800" dirty="0" smtClean="0"/>
              <a:t>Эти проблемы должны </a:t>
            </a:r>
            <a:r>
              <a:rPr lang="ru-RU" sz="2800" dirty="0" smtClean="0"/>
              <a:t>волновать</a:t>
            </a:r>
            <a:r>
              <a:rPr lang="en-US" sz="2800" dirty="0" smtClean="0"/>
              <a:t> </a:t>
            </a:r>
            <a:r>
              <a:rPr lang="ru-RU" sz="2800" b="1" u="sng" dirty="0" smtClean="0"/>
              <a:t>женщин</a:t>
            </a:r>
            <a:r>
              <a:rPr lang="en-US" sz="2800" dirty="0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ru-RU" sz="2400" dirty="0" smtClean="0"/>
              <a:t>У </a:t>
            </a:r>
            <a:r>
              <a:rPr lang="ru-RU" sz="2400" b="1" u="sng" dirty="0" smtClean="0"/>
              <a:t>всех</a:t>
            </a:r>
            <a:r>
              <a:rPr lang="ru-RU" sz="2400" dirty="0" smtClean="0"/>
              <a:t> нас есть пол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ru-RU" sz="2400" b="1" u="sng" dirty="0" smtClean="0"/>
              <a:t>Мужчины</a:t>
            </a:r>
            <a:r>
              <a:rPr lang="en-US" sz="2400" dirty="0" smtClean="0"/>
              <a:t> </a:t>
            </a:r>
            <a:r>
              <a:rPr lang="ru-RU" sz="2400" dirty="0" smtClean="0"/>
              <a:t>должны уделять внимание этим проблемам, и не только потому что они заботятся о своих женщинах</a:t>
            </a:r>
            <a:r>
              <a:rPr lang="en-US" sz="2400" dirty="0" smtClean="0"/>
              <a:t>!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8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2144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u="sng" dirty="0" smtClean="0"/>
              <a:t>Тактики </a:t>
            </a:r>
            <a:r>
              <a:rPr lang="ru-RU" sz="3200" b="1" u="sng" dirty="0" smtClean="0"/>
              <a:t>гендерной</a:t>
            </a:r>
            <a:r>
              <a:rPr lang="ru-RU" sz="3200" b="1" u="sng" dirty="0" smtClean="0"/>
              <a:t> политики</a:t>
            </a:r>
            <a:endParaRPr lang="en-US" sz="3200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178551"/>
              </p:ext>
            </p:extLst>
          </p:nvPr>
        </p:nvGraphicFramePr>
        <p:xfrm>
          <a:off x="428596" y="1000108"/>
          <a:ext cx="8229600" cy="5758243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756725"/>
                <a:gridCol w="4472875"/>
              </a:tblGrid>
              <a:tr h="5461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EEECE1"/>
                          </a:solidFill>
                        </a:rPr>
                        <a:t>Патриархальные</a:t>
                      </a:r>
                      <a:endParaRPr lang="en-US" sz="2400" dirty="0">
                        <a:solidFill>
                          <a:srgbClr val="EEECE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EEECE1"/>
                          </a:solidFill>
                        </a:rPr>
                        <a:t>Прогрессивные</a:t>
                      </a:r>
                      <a:endParaRPr lang="en-US" sz="2400" dirty="0">
                        <a:solidFill>
                          <a:srgbClr val="EEECE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53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Обособление гендерной повестки дня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Актуализация гендерной повестки дня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Только</a:t>
                      </a:r>
                      <a:r>
                        <a:rPr lang="ru-RU" baseline="0" dirty="0" smtClean="0"/>
                        <a:t> слова</a:t>
                      </a:r>
                      <a:r>
                        <a:rPr lang="ru-RU" dirty="0" smtClean="0"/>
                        <a:t> (заявления)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Переход от слов к делу 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реализация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Сохранение и восстановление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Реформация и преобразование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Исключение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Инклюзия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Токенизм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Гендерный баланс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Маргинализация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 прав и возможностей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31753"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Ограничение</a:t>
                      </a:r>
                      <a:r>
                        <a:rPr lang="ru-RU" baseline="0" dirty="0" smtClean="0"/>
                        <a:t> источников информации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Расширение источников информации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Известно</a:t>
                      </a:r>
                      <a:r>
                        <a:rPr lang="ru-RU" baseline="0" dirty="0" smtClean="0"/>
                        <a:t> кто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Известно</a:t>
                      </a:r>
                      <a:r>
                        <a:rPr lang="ru-RU" baseline="0" dirty="0" smtClean="0"/>
                        <a:t> как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Настроенность на провал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Настроенность на успех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Пропаганда насилия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Предотвращение насилия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Скрытие информации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Раскрытие имен, позор и заключение в тюрьму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1001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Закрытые группы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и расширение групп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14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00FF"/>
                </a:solidFill>
              </a:rPr>
              <a:t>Д</a:t>
            </a:r>
            <a:r>
              <a:rPr lang="ru-RU" sz="3200" b="1" u="sng" dirty="0" smtClean="0">
                <a:solidFill>
                  <a:srgbClr val="0000FF"/>
                </a:solidFill>
              </a:rPr>
              <a:t>райверы прогресса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74" y="1760497"/>
            <a:ext cx="7980481" cy="43656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u="sng" dirty="0" smtClean="0">
                <a:solidFill>
                  <a:srgbClr val="000099"/>
                </a:solidFill>
              </a:rPr>
              <a:t>Активисты </a:t>
            </a:r>
            <a:r>
              <a:rPr lang="ru-RU" sz="2400" b="1" u="sng" dirty="0" smtClean="0">
                <a:solidFill>
                  <a:srgbClr val="000099"/>
                </a:solidFill>
              </a:rPr>
              <a:t>борьбы за </a:t>
            </a:r>
            <a:r>
              <a:rPr lang="ru-RU" sz="2400" b="1" u="sng" dirty="0" smtClean="0">
                <a:solidFill>
                  <a:srgbClr val="000099"/>
                </a:solidFill>
              </a:rPr>
              <a:t>права женщин, НПО, гражданское общество</a:t>
            </a:r>
            <a:r>
              <a:rPr lang="ru-RU" sz="2400" b="1" dirty="0" smtClean="0">
                <a:solidFill>
                  <a:srgbClr val="000099"/>
                </a:solidFill>
              </a:rPr>
              <a:t> + </a:t>
            </a:r>
            <a:r>
              <a:rPr lang="ru-RU" sz="2400" b="1" u="sng" dirty="0" smtClean="0">
                <a:solidFill>
                  <a:srgbClr val="000099"/>
                </a:solidFill>
              </a:rPr>
              <a:t>союзники</a:t>
            </a:r>
            <a:endParaRPr lang="ru-RU" sz="2400" b="1" i="1" u="sng" dirty="0" smtClean="0">
              <a:solidFill>
                <a:srgbClr val="000099"/>
              </a:solidFill>
            </a:endParaRP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ru-RU" sz="2400" dirty="0" smtClean="0"/>
              <a:t>2.	Международные организации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ru-RU" sz="2400" dirty="0" smtClean="0"/>
              <a:t>3.	Прогрессивные национальные правительства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ru-RU" sz="2400" dirty="0" smtClean="0"/>
              <a:t>4.	Нормы и законодательство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ru-RU" sz="2400" dirty="0" smtClean="0"/>
              <a:t>5.	Ученые и студенты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578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00FF"/>
                </a:solidFill>
              </a:rPr>
              <a:t>Стратегии прогресса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0306" y="1142984"/>
            <a:ext cx="8263694" cy="498317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Люди</a:t>
            </a:r>
            <a:r>
              <a:rPr lang="en-US" sz="2400" dirty="0" smtClean="0"/>
              <a:t>:</a:t>
            </a:r>
            <a:r>
              <a:rPr lang="en-US" sz="2400" dirty="0" smtClean="0"/>
              <a:t>				</a:t>
            </a:r>
            <a:r>
              <a:rPr lang="ru-RU" sz="2400" dirty="0" smtClean="0"/>
              <a:t>От </a:t>
            </a:r>
            <a:r>
              <a:rPr lang="ru-RU" sz="2400" dirty="0" smtClean="0"/>
              <a:t>«</a:t>
            </a:r>
            <a:r>
              <a:rPr lang="ru-RU" sz="2400" dirty="0" smtClean="0"/>
              <a:t>женщин» </a:t>
            </a:r>
            <a:r>
              <a:rPr lang="ru-RU" sz="2400" dirty="0" smtClean="0"/>
              <a:t>до «женщины + пол»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Паритет</a:t>
            </a:r>
            <a:r>
              <a:rPr lang="en-US" sz="2400" dirty="0" smtClean="0"/>
              <a:t>:</a:t>
            </a:r>
            <a:r>
              <a:rPr lang="en-US" sz="2400" dirty="0" smtClean="0"/>
              <a:t>			</a:t>
            </a:r>
            <a:r>
              <a:rPr lang="ru-RU" sz="2400" dirty="0" smtClean="0"/>
              <a:t>Гендерный</a:t>
            </a:r>
            <a:r>
              <a:rPr lang="ru-RU" sz="2400" dirty="0" smtClean="0"/>
              <a:t> </a:t>
            </a:r>
            <a:r>
              <a:rPr lang="ru-RU" sz="2400" dirty="0" smtClean="0"/>
              <a:t>баланс + расширение прав </a:t>
            </a:r>
            <a:r>
              <a:rPr lang="ru-RU" sz="2400" dirty="0" smtClean="0"/>
              <a:t>и</a:t>
            </a:r>
          </a:p>
          <a:p>
            <a:pPr marL="457200" indent="-45720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возможностей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AutoNum type="arabicPeriod" startAt="3"/>
            </a:pPr>
            <a:r>
              <a:rPr lang="ru-RU" sz="2400" b="1" dirty="0" smtClean="0"/>
              <a:t>Перспективы</a:t>
            </a:r>
            <a:r>
              <a:rPr lang="en-US" sz="2400" dirty="0" smtClean="0"/>
              <a:t>:</a:t>
            </a:r>
            <a:r>
              <a:rPr lang="en-US" sz="2400" dirty="0" smtClean="0"/>
              <a:t>	</a:t>
            </a:r>
            <a:r>
              <a:rPr lang="ru-RU" sz="2400" dirty="0" smtClean="0"/>
              <a:t> </a:t>
            </a:r>
            <a:r>
              <a:rPr lang="ru-RU" sz="2400" dirty="0" smtClean="0"/>
              <a:t>Гендерный</a:t>
            </a:r>
            <a:r>
              <a:rPr lang="ru-RU" sz="2400" dirty="0" smtClean="0"/>
              <a:t> </a:t>
            </a:r>
            <a:r>
              <a:rPr lang="ru-RU" sz="2400" dirty="0" smtClean="0"/>
              <a:t>фокус, анализ, экспертиза</a:t>
            </a:r>
            <a:r>
              <a:rPr lang="ru-RU" sz="2400" dirty="0" smtClean="0"/>
              <a:t>,</a:t>
            </a:r>
          </a:p>
          <a:p>
            <a:pPr marL="457200" indent="-45720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        </a:t>
            </a:r>
            <a:r>
              <a:rPr lang="ru-RU" sz="2400" dirty="0" smtClean="0"/>
              <a:t>данные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4.	Политика</a:t>
            </a:r>
            <a:r>
              <a:rPr lang="en-US" sz="2400" dirty="0" smtClean="0"/>
              <a:t>:</a:t>
            </a:r>
            <a:r>
              <a:rPr lang="en-US" sz="2400" dirty="0" smtClean="0"/>
              <a:t>			</a:t>
            </a:r>
            <a:r>
              <a:rPr lang="ru-RU" sz="2400" dirty="0" smtClean="0"/>
              <a:t>Актуализация </a:t>
            </a:r>
            <a:r>
              <a:rPr lang="ru-RU" sz="2400" dirty="0" smtClean="0"/>
              <a:t>+ финансирование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None/>
            </a:pPr>
            <a:r>
              <a:rPr lang="ru-RU" sz="2400" b="1" dirty="0" smtClean="0"/>
              <a:t>5.	Власть</a:t>
            </a:r>
            <a:r>
              <a:rPr lang="en-US" sz="2400" dirty="0" smtClean="0"/>
              <a:t>:</a:t>
            </a:r>
            <a:r>
              <a:rPr lang="en-US" sz="2400" dirty="0" smtClean="0"/>
              <a:t>				</a:t>
            </a: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000099"/>
                </a:solidFill>
              </a:rPr>
              <a:t>Все дело </a:t>
            </a:r>
            <a:r>
              <a:rPr lang="ru-RU" sz="2400" b="1" i="1" dirty="0" smtClean="0">
                <a:solidFill>
                  <a:srgbClr val="000099"/>
                </a:solidFill>
              </a:rPr>
              <a:t>во власти </a:t>
            </a:r>
            <a:r>
              <a:rPr lang="ru-RU" sz="2400" b="1" i="1" dirty="0" smtClean="0">
                <a:solidFill>
                  <a:srgbClr val="000099"/>
                </a:solidFill>
              </a:rPr>
              <a:t>...</a:t>
            </a:r>
            <a:endParaRPr lang="en-US" sz="2400" b="1" i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0000FF"/>
                </a:solidFill>
              </a:rPr>
              <a:t>	</a:t>
            </a:r>
            <a:r>
              <a:rPr lang="en-US" sz="2400" b="1" i="1" dirty="0" smtClean="0">
                <a:solidFill>
                  <a:srgbClr val="0000FF"/>
                </a:solidFill>
              </a:rPr>
              <a:t>					</a:t>
            </a:r>
            <a:r>
              <a:rPr lang="ru-RU" sz="2400" b="1" i="1" dirty="0" smtClean="0">
                <a:solidFill>
                  <a:srgbClr val="0000FF"/>
                </a:solidFill>
              </a:rPr>
              <a:t>Изменение баланса власти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8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Абсолютный баланс власти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28736"/>
            <a:ext cx="8547899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ru-RU" sz="2400" b="1" u="sng" dirty="0" smtClean="0">
                <a:solidFill>
                  <a:srgbClr val="0000FF"/>
                </a:solidFill>
              </a:rPr>
              <a:t>Патриархат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/>
              <a:t>–  </a:t>
            </a:r>
            <a:r>
              <a:rPr lang="ru-RU" sz="2400" dirty="0" smtClean="0"/>
              <a:t>   Г</a:t>
            </a:r>
            <a:r>
              <a:rPr lang="ru-RU" sz="2400" dirty="0" smtClean="0"/>
              <a:t>лубоко укоренившаяся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	</a:t>
            </a:r>
            <a:r>
              <a:rPr lang="ru-RU" sz="2400" dirty="0" smtClean="0"/>
              <a:t>институционализированная</a:t>
            </a:r>
            <a:r>
              <a:rPr lang="ru-RU" sz="2400" dirty="0" smtClean="0"/>
              <a:t>,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	всепроникающая </a:t>
            </a:r>
            <a:r>
              <a:rPr lang="ru-RU" sz="2400" dirty="0" smtClean="0"/>
              <a:t>и грозная структура </a:t>
            </a:r>
            <a:r>
              <a:rPr lang="ru-RU" sz="2400" dirty="0" smtClean="0"/>
              <a:t>власти,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	 управляющая людьми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ru-RU" sz="2400" b="1" u="sng" dirty="0" smtClean="0">
                <a:solidFill>
                  <a:srgbClr val="0000FF"/>
                </a:solidFill>
              </a:rPr>
              <a:t>Установившаяся </a:t>
            </a:r>
            <a:r>
              <a:rPr lang="ru-RU" sz="2400" b="1" u="sng" dirty="0" smtClean="0">
                <a:solidFill>
                  <a:srgbClr val="000099"/>
                </a:solidFill>
              </a:rPr>
              <a:t>власть</a:t>
            </a:r>
            <a:r>
              <a:rPr lang="ru-RU" sz="2400" dirty="0" smtClean="0"/>
              <a:t>  </a:t>
            </a:r>
            <a:r>
              <a:rPr lang="ru-RU" sz="2400" dirty="0" smtClean="0"/>
              <a:t>не отказывается от власти д</a:t>
            </a:r>
            <a:r>
              <a:rPr lang="ru-RU" sz="2400" dirty="0" smtClean="0"/>
              <a:t>обровольно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0"/>
              <a:buChar char="è"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ru-RU" sz="2400" b="1" u="sng" dirty="0" smtClean="0">
                <a:solidFill>
                  <a:srgbClr val="000099"/>
                </a:solidFill>
              </a:rPr>
              <a:t>Глобальная многомерная кампания для нескольких поколений</a:t>
            </a:r>
            <a:endParaRPr lang="en-US" sz="2400" b="1" u="sng" dirty="0" smtClean="0">
              <a:solidFill>
                <a:srgbClr val="000099"/>
              </a:solidFill>
            </a:endParaRPr>
          </a:p>
          <a:p>
            <a:pPr>
              <a:buFont typeface="Wingdings" charset="0"/>
              <a:buChar char="è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charset="0"/>
              <a:buChar char="è"/>
            </a:pP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u="sng" dirty="0" smtClean="0">
                <a:solidFill>
                  <a:srgbClr val="0000FF"/>
                </a:solidFill>
              </a:rPr>
              <a:t>К</a:t>
            </a:r>
            <a:r>
              <a:rPr lang="ru-RU" sz="2400" b="1" u="sng" dirty="0" smtClean="0">
                <a:solidFill>
                  <a:srgbClr val="0000FF"/>
                </a:solidFill>
              </a:rPr>
              <a:t>онечные результаты</a:t>
            </a:r>
            <a:r>
              <a:rPr lang="en-US" sz="2400" dirty="0" smtClean="0"/>
              <a:t>: </a:t>
            </a:r>
            <a:r>
              <a:rPr lang="ru-RU" sz="2400" dirty="0" smtClean="0"/>
              <a:t>Гендерное</a:t>
            </a:r>
            <a:r>
              <a:rPr lang="ru-RU" sz="2400" dirty="0" smtClean="0"/>
              <a:t> </a:t>
            </a:r>
            <a:r>
              <a:rPr lang="ru-RU" sz="2400" dirty="0" smtClean="0"/>
              <a:t>равенство, человеческое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						  равенство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Международный </a:t>
            </a:r>
            <a:r>
              <a:rPr lang="ru-RU" sz="2400" dirty="0" smtClean="0"/>
              <a:t>мир и безопасность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223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Calibri" charset="0"/>
              </a:rPr>
              <a:t>Почему </a:t>
            </a:r>
            <a:r>
              <a:rPr lang="ru-RU" sz="2800" b="1" i="1" u="sng" dirty="0" smtClean="0">
                <a:latin typeface="Calibri" charset="0"/>
              </a:rPr>
              <a:t>каждый</a:t>
            </a:r>
            <a:r>
              <a:rPr lang="ru-RU" sz="2800" b="1" dirty="0" smtClean="0">
                <a:latin typeface="Calibri" charset="0"/>
              </a:rPr>
              <a:t> </a:t>
            </a:r>
            <a:r>
              <a:rPr lang="ru-RU" sz="2800" b="1" dirty="0" smtClean="0">
                <a:latin typeface="Calibri" charset="0"/>
              </a:rPr>
              <a:t>национальный лидер должен быть феминистом</a:t>
            </a:r>
            <a:endParaRPr lang="en-US" sz="2800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b="1" u="sng" dirty="0" smtClean="0"/>
          </a:p>
          <a:p>
            <a:pPr marL="0" indent="0">
              <a:buFont typeface="Arial" charset="0"/>
              <a:buNone/>
              <a:defRPr/>
            </a:pPr>
            <a:endParaRPr lang="en-US" sz="2800" b="1" u="sng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/>
              <a:t>В случае </a:t>
            </a:r>
            <a:r>
              <a:rPr lang="ru-RU" sz="2800" b="1" u="sng" dirty="0" smtClean="0">
                <a:solidFill>
                  <a:srgbClr val="0000FF"/>
                </a:solidFill>
              </a:rPr>
              <a:t>нормативного, основанного на ценностях </a:t>
            </a:r>
            <a:r>
              <a:rPr lang="ru-RU" sz="2800" dirty="0" smtClean="0"/>
              <a:t>общества</a:t>
            </a:r>
            <a:r>
              <a:rPr lang="en-US" sz="2800" dirty="0" smtClean="0"/>
              <a:t>:</a:t>
            </a:r>
            <a:r>
              <a:rPr lang="en-US" sz="2800" dirty="0" smtClean="0"/>
              <a:t>	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2800" dirty="0"/>
          </a:p>
          <a:p>
            <a:pPr marL="0" indent="0" algn="ctr">
              <a:buNone/>
              <a:defRPr/>
            </a:pPr>
            <a:r>
              <a:rPr lang="ru-RU" sz="2800" dirty="0" smtClean="0"/>
              <a:t>Защита прав, безопасности и </a:t>
            </a:r>
            <a:r>
              <a:rPr lang="ru-RU" sz="2800" dirty="0" smtClean="0"/>
              <a:t>благополучия</a:t>
            </a:r>
          </a:p>
          <a:p>
            <a:pPr marL="0" indent="0" algn="ctr">
              <a:buNone/>
              <a:defRPr/>
            </a:pPr>
            <a:r>
              <a:rPr lang="ru-RU" sz="2800" dirty="0" smtClean="0"/>
              <a:t> </a:t>
            </a:r>
            <a:r>
              <a:rPr lang="ru-RU" sz="2800" dirty="0" smtClean="0"/>
              <a:t>каждого члена </a:t>
            </a:r>
            <a:r>
              <a:rPr lang="ru-RU" sz="2800" dirty="0" smtClean="0"/>
              <a:t>общества -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э</a:t>
            </a:r>
            <a:r>
              <a:rPr lang="ru-RU" sz="2800" b="1" dirty="0" smtClean="0">
                <a:solidFill>
                  <a:srgbClr val="0000FF"/>
                </a:solidFill>
              </a:rPr>
              <a:t>то </a:t>
            </a:r>
            <a:r>
              <a:rPr lang="ru-RU" sz="2800" b="1" u="sng" dirty="0" smtClean="0">
                <a:solidFill>
                  <a:srgbClr val="0000FF"/>
                </a:solidFill>
              </a:rPr>
              <a:t>то</a:t>
            </a:r>
            <a:r>
              <a:rPr lang="ru-RU" sz="2800" b="1" dirty="0" smtClean="0">
                <a:solidFill>
                  <a:srgbClr val="0000FF"/>
                </a:solidFill>
              </a:rPr>
              <a:t>, что должно делаться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613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285884"/>
          </a:xfrm>
        </p:spPr>
        <p:txBody>
          <a:bodyPr/>
          <a:lstStyle/>
          <a:p>
            <a:r>
              <a:rPr lang="ru-RU" sz="2800" b="1" dirty="0" smtClean="0">
                <a:latin typeface="Calibri" charset="0"/>
              </a:rPr>
              <a:t>Почему </a:t>
            </a:r>
            <a:r>
              <a:rPr lang="ru-RU" sz="2800" b="1" i="1" u="sng" dirty="0" smtClean="0">
                <a:latin typeface="Calibri" charset="0"/>
              </a:rPr>
              <a:t>каждый</a:t>
            </a:r>
            <a:r>
              <a:rPr lang="ru-RU" sz="2800" b="1" dirty="0" smtClean="0">
                <a:latin typeface="Calibri" charset="0"/>
              </a:rPr>
              <a:t> национальный лидер должен быть феминистом</a:t>
            </a:r>
            <a:endParaRPr lang="en-US" sz="2800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628652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/>
              <a:t>	</a:t>
            </a:r>
            <a:r>
              <a:rPr lang="ru-RU" sz="2800" dirty="0" smtClean="0"/>
              <a:t>В случае общества, основанного на </a:t>
            </a:r>
            <a:r>
              <a:rPr lang="ru-RU" sz="2800" b="1" u="sng" dirty="0" smtClean="0">
                <a:solidFill>
                  <a:srgbClr val="000099"/>
                </a:solidFill>
              </a:rPr>
              <a:t>интересе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>Это то,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>     что </a:t>
            </a:r>
            <a:r>
              <a:rPr lang="ru-RU" sz="2800" b="1" u="sng" dirty="0" smtClean="0">
                <a:solidFill>
                  <a:srgbClr val="000099"/>
                </a:solidFill>
              </a:rPr>
              <a:t>разумно</a:t>
            </a:r>
            <a:r>
              <a:rPr lang="ru-RU" sz="2800" b="1" dirty="0" smtClean="0">
                <a:solidFill>
                  <a:srgbClr val="000099"/>
                </a:solidFill>
              </a:rPr>
              <a:t> делать.</a:t>
            </a:r>
            <a:endParaRPr lang="en-US" sz="2800" b="1" dirty="0" smtClean="0">
              <a:solidFill>
                <a:srgbClr val="000099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Повышает		национальное </a:t>
            </a:r>
            <a:r>
              <a:rPr lang="ru-RU" sz="2400" dirty="0" smtClean="0"/>
              <a:t>процветание </a:t>
            </a:r>
            <a:r>
              <a:rPr lang="ru-RU" sz="2400" dirty="0" smtClean="0"/>
              <a:t>и </a:t>
            </a:r>
          </a:p>
          <a:p>
            <a:pPr lvl="1"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</a:t>
            </a:r>
            <a:r>
              <a:rPr lang="ru-RU" sz="2400" b="1" u="sng" dirty="0" smtClean="0"/>
              <a:t>экономическую мощь</a:t>
            </a:r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Повышает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ru-RU" sz="2400" b="1" u="sng" dirty="0" smtClean="0"/>
              <a:t>военную мощь</a:t>
            </a:r>
            <a:r>
              <a:rPr lang="ru-RU" sz="2400" dirty="0" smtClean="0"/>
              <a:t> страны</a:t>
            </a:r>
            <a:r>
              <a:rPr lang="en-US" sz="2400" dirty="0" smtClean="0"/>
              <a:t>	</a:t>
            </a:r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Увеличивает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b="1" u="sng" dirty="0" smtClean="0"/>
              <a:t>жесткую силу</a:t>
            </a:r>
            <a:endParaRPr lang="en-US" sz="2400" b="1" u="sng" dirty="0" smtClean="0"/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Повышает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ru-RU" sz="2400" b="1" u="sng" dirty="0" smtClean="0"/>
              <a:t>национальную стабильность</a:t>
            </a:r>
            <a:r>
              <a:rPr lang="en-US" sz="2400" dirty="0"/>
              <a:t>			</a:t>
            </a:r>
            <a:endParaRPr lang="en-US" sz="2400" dirty="0" smtClean="0"/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Улучшает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ru-RU" sz="2400" b="1" u="sng" dirty="0" smtClean="0"/>
              <a:t>процесс принятия решений и управление</a:t>
            </a:r>
            <a:endParaRPr lang="en-US" sz="2400" b="1" u="sng" dirty="0" smtClean="0"/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Улучшает		</a:t>
            </a:r>
            <a:r>
              <a:rPr lang="ru-RU" sz="2400" b="1" u="sng" dirty="0" smtClean="0"/>
              <a:t>национальный статус и мягкую силу</a:t>
            </a:r>
            <a:endParaRPr lang="en-US" sz="2400" b="1" u="sng" dirty="0"/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/>
              <a:t>Повышает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	</a:t>
            </a:r>
            <a:r>
              <a:rPr lang="ru-RU" sz="2400" b="1" u="sng" dirty="0" smtClean="0"/>
              <a:t>национальную безопасность</a:t>
            </a:r>
            <a:r>
              <a:rPr lang="en-US" sz="2400" dirty="0" smtClean="0"/>
              <a:t>	</a:t>
            </a:r>
          </a:p>
          <a:p>
            <a:pPr lvl="1">
              <a:buFont typeface="Wingdings" charset="2"/>
              <a:buChar char="Ø"/>
              <a:defRPr/>
            </a:pPr>
            <a:r>
              <a:rPr lang="ru-RU" sz="2400" dirty="0" smtClean="0">
                <a:latin typeface="Calibri" charset="0"/>
              </a:rPr>
              <a:t>Ведет к </a:t>
            </a:r>
            <a:r>
              <a:rPr lang="en-US" sz="2400" dirty="0" smtClean="0">
                <a:latin typeface="Calibri" charset="0"/>
              </a:rPr>
              <a:t>   </a:t>
            </a:r>
            <a:r>
              <a:rPr lang="en-US" sz="2400" dirty="0" smtClean="0">
                <a:latin typeface="Calibri" charset="0"/>
              </a:rPr>
              <a:t>	</a:t>
            </a:r>
            <a:r>
              <a:rPr lang="ru-RU" sz="2400" dirty="0" smtClean="0">
                <a:latin typeface="Calibri" charset="0"/>
              </a:rPr>
              <a:t>	</a:t>
            </a:r>
            <a:r>
              <a:rPr lang="ru-RU" sz="2400" b="1" u="sng" dirty="0" smtClean="0">
                <a:latin typeface="Calibri" charset="0"/>
              </a:rPr>
              <a:t>более стабильному, безопасному,  </a:t>
            </a:r>
          </a:p>
          <a:p>
            <a:pPr lvl="1">
              <a:buNone/>
              <a:defRPr/>
            </a:pPr>
            <a:r>
              <a:rPr lang="ru-RU" sz="2400" b="1" dirty="0" smtClean="0">
                <a:latin typeface="Calibri" charset="0"/>
              </a:rPr>
              <a:t>                                  </a:t>
            </a:r>
            <a:r>
              <a:rPr lang="ru-RU" sz="2400" b="1" u="sng" dirty="0" smtClean="0">
                <a:latin typeface="Calibri" charset="0"/>
              </a:rPr>
              <a:t>лучшему миру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982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800" b="1" dirty="0" smtClean="0"/>
              <a:t>Анализ национальной безопасности</a:t>
            </a:r>
            <a:r>
              <a:rPr lang="ru-RU" sz="2800" dirty="0" smtClean="0"/>
              <a:t>:</a:t>
            </a:r>
            <a:r>
              <a:rPr lang="en-US" sz="2800" b="1" dirty="0">
                <a:latin typeface="Calibri" charset="0"/>
              </a:rPr>
              <a:t/>
            </a:r>
            <a:br>
              <a:rPr lang="en-US" sz="2800" b="1" dirty="0">
                <a:latin typeface="Calibri" charset="0"/>
              </a:rPr>
            </a:br>
            <a:r>
              <a:rPr lang="ru-RU" sz="2800" b="1" u="sng" dirty="0" smtClean="0"/>
              <a:t>д</a:t>
            </a:r>
            <a:r>
              <a:rPr lang="ru-RU" sz="2800" b="1" u="sng" dirty="0" smtClean="0"/>
              <a:t>обавление </a:t>
            </a:r>
            <a:r>
              <a:rPr lang="ru-RU" sz="2800" b="1" u="sng" dirty="0" smtClean="0"/>
              <a:t>гендерной</a:t>
            </a:r>
            <a:r>
              <a:rPr lang="ru-RU" sz="2800" b="1" u="sng" dirty="0" smtClean="0"/>
              <a:t> перспективы</a:t>
            </a:r>
            <a:endParaRPr lang="en-US" sz="2800" b="1" u="sng" dirty="0">
              <a:latin typeface="Calibr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География</a:t>
            </a:r>
            <a:r>
              <a:rPr lang="en-US" sz="2000" dirty="0" smtClean="0"/>
              <a:t>:</a:t>
            </a:r>
            <a:r>
              <a:rPr lang="en-US" sz="2000" dirty="0" smtClean="0"/>
              <a:t>			</a:t>
            </a:r>
            <a:r>
              <a:rPr lang="ru-RU" sz="2000" dirty="0" smtClean="0"/>
              <a:t> Роль женщин в приобретении ресурсов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Демография</a:t>
            </a:r>
            <a:r>
              <a:rPr lang="en-US" sz="2000" dirty="0" smtClean="0"/>
              <a:t>:</a:t>
            </a:r>
            <a:r>
              <a:rPr lang="en-US" sz="2000" dirty="0" smtClean="0"/>
              <a:t>		</a:t>
            </a:r>
            <a:r>
              <a:rPr lang="ru-RU" sz="2000" dirty="0" smtClean="0"/>
              <a:t> </a:t>
            </a:r>
            <a:r>
              <a:rPr lang="ru-RU" sz="2000" dirty="0" smtClean="0"/>
              <a:t>        </a:t>
            </a:r>
            <a:r>
              <a:rPr lang="ru-RU" sz="2000" dirty="0" smtClean="0"/>
              <a:t>Гендерный</a:t>
            </a:r>
            <a:r>
              <a:rPr lang="ru-RU" sz="2000" dirty="0" smtClean="0"/>
              <a:t> </a:t>
            </a:r>
            <a:r>
              <a:rPr lang="ru-RU" sz="2000" dirty="0" smtClean="0"/>
              <a:t>дисбаланс = </a:t>
            </a:r>
            <a:r>
              <a:rPr lang="ru-RU" sz="2000" dirty="0" smtClean="0"/>
              <a:t>социальная</a:t>
            </a:r>
          </a:p>
          <a:p>
            <a:pPr>
              <a:buNone/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нестабильность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Экономика</a:t>
            </a:r>
            <a:r>
              <a:rPr lang="en-US" sz="2000" dirty="0" smtClean="0"/>
              <a:t>:</a:t>
            </a:r>
            <a:r>
              <a:rPr lang="en-US" sz="2000" dirty="0" smtClean="0"/>
              <a:t>			</a:t>
            </a:r>
            <a:r>
              <a:rPr lang="ru-RU" sz="2000" dirty="0" smtClean="0"/>
              <a:t> Работа, оплата, руководство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Военные</a:t>
            </a:r>
            <a:r>
              <a:rPr lang="en-US" sz="2000" dirty="0" smtClean="0"/>
              <a:t>:</a:t>
            </a:r>
            <a:r>
              <a:rPr lang="en-US" sz="2000" dirty="0" smtClean="0"/>
              <a:t>			</a:t>
            </a:r>
            <a:r>
              <a:rPr lang="ru-RU" sz="2000" dirty="0" smtClean="0"/>
              <a:t> Подбор персонала, продвижение по службе</a:t>
            </a:r>
            <a:r>
              <a:rPr lang="ru-RU" sz="2000" dirty="0" smtClean="0"/>
              <a:t>,</a:t>
            </a:r>
          </a:p>
          <a:p>
            <a:pPr>
              <a:buNone/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</a:t>
            </a:r>
            <a:r>
              <a:rPr lang="ru-RU" sz="2000" dirty="0" smtClean="0"/>
              <a:t>работа, руководство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Технологии</a:t>
            </a:r>
            <a:r>
              <a:rPr lang="en-US" sz="2000" dirty="0" smtClean="0"/>
              <a:t>:</a:t>
            </a:r>
            <a:r>
              <a:rPr lang="en-US" sz="2000" dirty="0" smtClean="0"/>
              <a:t>		</a:t>
            </a:r>
            <a:r>
              <a:rPr lang="ru-RU" sz="2000" dirty="0" smtClean="0"/>
              <a:t> </a:t>
            </a:r>
            <a:r>
              <a:rPr lang="ru-RU" sz="2000" dirty="0" smtClean="0"/>
              <a:t>	 </a:t>
            </a:r>
            <a:r>
              <a:rPr lang="ru-RU" sz="2000" dirty="0" smtClean="0"/>
              <a:t>Гендерный</a:t>
            </a:r>
            <a:r>
              <a:rPr lang="ru-RU" sz="2000" dirty="0" smtClean="0"/>
              <a:t> </a:t>
            </a:r>
            <a:r>
              <a:rPr lang="ru-RU" sz="2000" dirty="0" smtClean="0"/>
              <a:t>дисбаланс в </a:t>
            </a:r>
            <a:r>
              <a:rPr lang="ru-RU" sz="2000" dirty="0" smtClean="0"/>
              <a:t>образовании/рабочих </a:t>
            </a:r>
          </a:p>
          <a:p>
            <a:pPr>
              <a:buNone/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местах </a:t>
            </a:r>
            <a:r>
              <a:rPr lang="ru-RU" sz="2000" dirty="0" smtClean="0"/>
              <a:t>STEM</a:t>
            </a: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Образование</a:t>
            </a:r>
            <a:r>
              <a:rPr lang="en-US" sz="2000" b="1" dirty="0" smtClean="0"/>
              <a:t>:</a:t>
            </a:r>
            <a:r>
              <a:rPr lang="en-US" sz="2000" dirty="0"/>
              <a:t>		</a:t>
            </a:r>
            <a:r>
              <a:rPr lang="ru-RU" sz="2000" dirty="0" smtClean="0"/>
              <a:t> Зачисление/выпуск </a:t>
            </a:r>
            <a:r>
              <a:rPr lang="ru-RU" sz="2000" dirty="0" smtClean="0"/>
              <a:t>женщин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Информация</a:t>
            </a:r>
            <a:r>
              <a:rPr lang="en-US" sz="2000" b="1" dirty="0" smtClean="0"/>
              <a:t>:</a:t>
            </a:r>
            <a:r>
              <a:rPr lang="en-US" sz="2000" dirty="0"/>
              <a:t>		</a:t>
            </a:r>
            <a:r>
              <a:rPr lang="ru-RU" sz="2000" dirty="0" smtClean="0"/>
              <a:t> Продвижение идей о </a:t>
            </a:r>
            <a:r>
              <a:rPr lang="ru-RU" sz="2000" dirty="0" smtClean="0"/>
              <a:t>гендерном</a:t>
            </a:r>
            <a:r>
              <a:rPr lang="ru-RU" sz="2000" dirty="0" smtClean="0"/>
              <a:t> равенстве</a:t>
            </a:r>
            <a:endParaRPr lang="en-US" sz="2000" b="1" dirty="0" smtClean="0"/>
          </a:p>
          <a:p>
            <a:pPr>
              <a:defRPr/>
            </a:pPr>
            <a:r>
              <a:rPr lang="ru-RU" sz="2000" b="1" dirty="0" smtClean="0"/>
              <a:t>Политика</a:t>
            </a:r>
            <a:r>
              <a:rPr lang="en-US" sz="2000" dirty="0" smtClean="0"/>
              <a:t>:</a:t>
            </a:r>
            <a:r>
              <a:rPr lang="en-US" sz="2000" dirty="0"/>
              <a:t>			</a:t>
            </a:r>
            <a:r>
              <a:rPr lang="ru-RU" sz="2000" dirty="0" smtClean="0"/>
              <a:t> Права</a:t>
            </a:r>
            <a:r>
              <a:rPr lang="ru-RU" sz="2000" dirty="0" smtClean="0"/>
              <a:t>, голосование, представительство, лидерство</a:t>
            </a:r>
            <a:endParaRPr lang="en-US" sz="2000" b="1" dirty="0" smtClean="0"/>
          </a:p>
          <a:p>
            <a:pPr>
              <a:defRPr/>
            </a:pPr>
            <a:r>
              <a:rPr lang="ru-RU" sz="2000" b="1" dirty="0" smtClean="0"/>
              <a:t>Управление</a:t>
            </a:r>
            <a:r>
              <a:rPr lang="en-US" sz="2000" dirty="0" smtClean="0"/>
              <a:t>:</a:t>
            </a:r>
            <a:r>
              <a:rPr lang="en-US" sz="2000" dirty="0"/>
              <a:t>		</a:t>
            </a:r>
            <a:r>
              <a:rPr lang="ru-RU" sz="2000" dirty="0" smtClean="0"/>
              <a:t> </a:t>
            </a:r>
            <a:r>
              <a:rPr lang="ru-RU" sz="2000" dirty="0" smtClean="0"/>
              <a:t>        Качество </a:t>
            </a:r>
            <a:r>
              <a:rPr lang="ru-RU" sz="2000" dirty="0" smtClean="0"/>
              <a:t>и эффективность разработки политики</a:t>
            </a:r>
            <a:endParaRPr lang="en-US" sz="2000" dirty="0" smtClean="0"/>
          </a:p>
          <a:p>
            <a:pPr>
              <a:defRPr/>
            </a:pPr>
            <a:r>
              <a:rPr lang="ru-RU" sz="2000" b="1" dirty="0" smtClean="0"/>
              <a:t>Мягкая сила</a:t>
            </a:r>
            <a:r>
              <a:rPr lang="en-US" sz="2000" b="1" dirty="0" smtClean="0"/>
              <a:t>:</a:t>
            </a:r>
            <a:r>
              <a:rPr lang="en-US" sz="2000" dirty="0"/>
              <a:t>			</a:t>
            </a:r>
            <a:r>
              <a:rPr lang="ru-RU" sz="2000" dirty="0" smtClean="0"/>
              <a:t> </a:t>
            </a:r>
            <a:r>
              <a:rPr lang="ru-RU" sz="2000" dirty="0" smtClean="0"/>
              <a:t>Ценности</a:t>
            </a:r>
            <a:r>
              <a:rPr lang="ru-RU" sz="2000" dirty="0" smtClean="0"/>
              <a:t>, </a:t>
            </a:r>
            <a:r>
              <a:rPr lang="ru-RU" sz="2000" dirty="0" smtClean="0"/>
              <a:t>восхищение/уважение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057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03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200" b="1" dirty="0" smtClean="0"/>
              <a:t>Драйверы прогресса</a:t>
            </a:r>
            <a:r>
              <a:rPr lang="en-US" sz="3200" b="1" dirty="0" smtClean="0"/>
              <a:t>, 1990</a:t>
            </a:r>
            <a:r>
              <a:rPr lang="ru-RU" sz="3200" b="1" dirty="0" smtClean="0"/>
              <a:t>-</a:t>
            </a:r>
            <a:r>
              <a:rPr lang="ru-RU" sz="3200" b="1" dirty="0" smtClean="0"/>
              <a:t>ые</a:t>
            </a:r>
            <a:r>
              <a:rPr lang="en-US" sz="3200" b="1" dirty="0" smtClean="0"/>
              <a:t>-2020</a:t>
            </a:r>
            <a:r>
              <a:rPr lang="ru-RU" sz="3200" b="1" dirty="0" smtClean="0"/>
              <a:t>-</a:t>
            </a:r>
            <a:r>
              <a:rPr lang="ru-RU" sz="3200" b="1" dirty="0" smtClean="0"/>
              <a:t>ые</a:t>
            </a:r>
            <a:r>
              <a:rPr lang="ru-RU" sz="3200" b="1" dirty="0" smtClean="0"/>
              <a:t> годы</a:t>
            </a:r>
            <a:endParaRPr lang="en-US" sz="32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4102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0000FF"/>
              </a:solidFill>
            </a:endParaRPr>
          </a:p>
          <a:p>
            <a:pPr lvl="1">
              <a:buFont typeface="Wingdings" charset="2"/>
              <a:buChar char="u"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ru-RU" sz="2400" dirty="0" smtClean="0"/>
              <a:t> </a:t>
            </a:r>
            <a:r>
              <a:rPr lang="ru-RU" sz="2400" b="1" u="sng" dirty="0" smtClean="0">
                <a:solidFill>
                  <a:srgbClr val="000099"/>
                </a:solidFill>
              </a:rPr>
              <a:t>Женщины-активистки/организации/гражданское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000099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       </a:t>
            </a:r>
            <a:r>
              <a:rPr lang="ru-RU" sz="2400" b="1" u="sng" dirty="0" smtClean="0">
                <a:solidFill>
                  <a:srgbClr val="000099"/>
                </a:solidFill>
              </a:rPr>
              <a:t>общество</a:t>
            </a:r>
            <a:endParaRPr lang="en-US" sz="2400" b="1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+ 	</a:t>
            </a:r>
            <a:r>
              <a:rPr lang="ru-RU" sz="2400" b="1" dirty="0" smtClean="0">
                <a:solidFill>
                  <a:srgbClr val="0000FF"/>
                </a:solidFill>
              </a:rPr>
              <a:t>Больше союзников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Швеция, Канада, Франция,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</a:t>
            </a:r>
            <a:r>
              <a:rPr lang="ru-RU" sz="2400" dirty="0" smtClean="0"/>
              <a:t> Великобритания, Мексика, ООН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+ 	</a:t>
            </a:r>
            <a:r>
              <a:rPr lang="ru-RU" sz="2400" b="1" dirty="0" smtClean="0">
                <a:solidFill>
                  <a:srgbClr val="0000FF"/>
                </a:solidFill>
              </a:rPr>
              <a:t>Больше ученых	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Новые идеи, мониторинг политики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+ 	</a:t>
            </a:r>
            <a:r>
              <a:rPr lang="ru-RU" sz="2400" b="1" dirty="0" smtClean="0">
                <a:solidFill>
                  <a:srgbClr val="0000FF"/>
                </a:solidFill>
              </a:rPr>
              <a:t>Больше мужчин</a:t>
            </a:r>
            <a:r>
              <a:rPr lang="en-US" sz="2400" b="1" dirty="0" smtClean="0">
                <a:solidFill>
                  <a:srgbClr val="0000FF"/>
                </a:solidFill>
              </a:rPr>
              <a:t>?</a:t>
            </a:r>
            <a:r>
              <a:rPr lang="en-US" sz="2400" b="1" dirty="0" smtClean="0">
                <a:solidFill>
                  <a:srgbClr val="0000FF"/>
                </a:solidFill>
              </a:rPr>
              <a:t>		</a:t>
            </a:r>
            <a:r>
              <a:rPr lang="ru-RU" sz="2400" b="1" u="sng" dirty="0" smtClean="0">
                <a:solidFill>
                  <a:srgbClr val="FF0000"/>
                </a:solidFill>
              </a:rPr>
              <a:t>Отсутствие действий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7323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000" b="1" dirty="0" smtClean="0"/>
              <a:t>Мы встретили врага,</a:t>
            </a:r>
            <a:endParaRPr lang="en-US" sz="4000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000" b="1" dirty="0" smtClean="0"/>
              <a:t>и</a:t>
            </a:r>
            <a:r>
              <a:rPr lang="en-US" sz="4000" b="1" dirty="0" smtClean="0"/>
              <a:t> </a:t>
            </a:r>
            <a:r>
              <a:rPr lang="ru-RU" sz="4000" b="1" u="sng" dirty="0" smtClean="0">
                <a:solidFill>
                  <a:srgbClr val="0000FF"/>
                </a:solidFill>
              </a:rPr>
              <a:t>он</a:t>
            </a:r>
            <a:r>
              <a:rPr lang="ru-RU" sz="4000" b="1" dirty="0" smtClean="0"/>
              <a:t> – это мы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ru-RU" sz="2000" dirty="0" smtClean="0"/>
              <a:t>Уолт </a:t>
            </a:r>
            <a:r>
              <a:rPr lang="ru-RU" sz="2000" dirty="0" smtClean="0"/>
              <a:t>Келли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083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sz="3200" b="1" dirty="0" smtClean="0"/>
              <a:t>Дополнительные ресурсы: учреждения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2128828"/>
              </p:ext>
            </p:extLst>
          </p:nvPr>
        </p:nvGraphicFramePr>
        <p:xfrm>
          <a:off x="228600" y="1493520"/>
          <a:ext cx="8610600" cy="484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Совет по международным отношениям: женщины и программа внешней политики.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Европейский институт гендерного равенства.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Джорджтаунский институт женщин, мира и безопасности (GIWPS).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центр исследований женщин (ICRW).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Международная сеть действий гражданского общества (ICAN).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институт мира: программа WPS.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KAIPTC: Женский институт мира и безопасности.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LSE Центр женщин, мира и безопасности.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Центр гендера, мира и безопасности.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Институт исследования проблем мира </a:t>
                      </a:r>
                      <a:r>
                        <a:rPr lang="ru-RU" sz="2000" dirty="0" smtClean="0"/>
                        <a:t>Монаш, </a:t>
                      </a:r>
                      <a:r>
                        <a:rPr lang="ru-RU" sz="2000" dirty="0" smtClean="0"/>
                        <a:t>Осло. (PRIO): Центр по гендерным вопросам, миру и безопасности.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Институт мира США: Программа гендерной политики и стратегии.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Женщины в международной безопасности (WIIS).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Международная женская лига за мир и свободу (WIPPF)</a:t>
                      </a:r>
                      <a:r>
                        <a:rPr lang="ru-RU" sz="20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b="0" u="none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PassBlue: сайт Организации Объединенных Наций, возглавляемый женщинами.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Женская исследовательская сеть ООН (WUNRN).</a:t>
                      </a:r>
                    </a:p>
                    <a:p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</a:rPr>
                        <a:t>ООН-Женщины</a:t>
                      </a:r>
                      <a:endParaRPr lang="en-US" sz="2000" b="0" u="sng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5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3200" b="1" dirty="0" smtClean="0"/>
              <a:t>Почему это важно</a:t>
            </a:r>
            <a:r>
              <a:rPr lang="en-US" sz="3200" b="1" dirty="0" smtClean="0"/>
              <a:t>:</a:t>
            </a:r>
            <a:br>
              <a:rPr lang="en-US" sz="3200" b="1" dirty="0" smtClean="0"/>
            </a:br>
            <a:r>
              <a:rPr lang="ru-RU" sz="3200" b="1" u="sng" dirty="0" smtClean="0"/>
              <a:t>Повестка</a:t>
            </a:r>
            <a:r>
              <a:rPr lang="ru-RU" sz="3200" b="1" dirty="0" smtClean="0"/>
              <a:t> дня </a:t>
            </a:r>
            <a:r>
              <a:rPr lang="ru-RU" sz="3200" b="1" dirty="0" smtClean="0"/>
              <a:t>гендера</a:t>
            </a:r>
            <a:r>
              <a:rPr lang="ru-RU" sz="3200" b="1" dirty="0" smtClean="0"/>
              <a:t> </a:t>
            </a:r>
            <a:r>
              <a:rPr lang="ru-RU" sz="3200" b="1" dirty="0" smtClean="0"/>
              <a:t>и безопасности</a:t>
            </a:r>
            <a:endParaRPr lang="en-US" sz="3200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8927121"/>
              </p:ext>
            </p:extLst>
          </p:nvPr>
        </p:nvGraphicFramePr>
        <p:xfrm>
          <a:off x="0" y="1857364"/>
          <a:ext cx="9144000" cy="43891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214192"/>
                <a:gridCol w="49298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rgbClr val="EEECE1"/>
                          </a:solidFill>
                        </a:rPr>
                        <a:t>Традиционные</a:t>
                      </a:r>
                      <a:r>
                        <a:rPr lang="ru-RU" sz="2400" baseline="0" dirty="0" smtClean="0">
                          <a:solidFill>
                            <a:srgbClr val="EEECE1"/>
                          </a:solidFill>
                        </a:rPr>
                        <a:t> проблемы безопасности</a:t>
                      </a:r>
                      <a:endParaRPr lang="en-US" sz="2400" dirty="0">
                        <a:solidFill>
                          <a:srgbClr val="EEECE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Проблемы безопасности человека</a:t>
                      </a:r>
                      <a:endParaRPr lang="en-US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Вооруженный конфликт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Развитие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Пост-конфликтные</a:t>
                      </a:r>
                      <a:r>
                        <a:rPr lang="ru-RU" sz="2000" baseline="0" dirty="0" smtClean="0"/>
                        <a:t> проблемы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Проблемы окружающей среды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Терроризм и борьба с терроризмом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Гуманитарные чрезвычайные ситуации и пандемии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Военные организации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Права человека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Движение населения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Управление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7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000" b="1" dirty="0" smtClean="0"/>
              <a:t>Мы встретили врага,</a:t>
            </a:r>
            <a:endParaRPr lang="en-US" sz="4000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4000" b="1" dirty="0" smtClean="0"/>
              <a:t>и</a:t>
            </a:r>
            <a:r>
              <a:rPr lang="en-US" sz="4000" b="1" dirty="0" smtClean="0"/>
              <a:t> </a:t>
            </a:r>
            <a:r>
              <a:rPr lang="ru-RU" sz="4000" b="1" u="sng" dirty="0" smtClean="0">
                <a:solidFill>
                  <a:srgbClr val="0000FF"/>
                </a:solidFill>
              </a:rPr>
              <a:t>он</a:t>
            </a:r>
            <a:r>
              <a:rPr lang="ru-RU" sz="4000" b="1" dirty="0" smtClean="0"/>
              <a:t> – это мы</a:t>
            </a:r>
            <a:r>
              <a:rPr lang="en-US" sz="4000" b="1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ru-RU" sz="2000" dirty="0" smtClean="0"/>
              <a:t>Уолт </a:t>
            </a:r>
            <a:r>
              <a:rPr lang="ru-RU" sz="2000" dirty="0" smtClean="0"/>
              <a:t>Келли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220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03325"/>
          </a:xfrm>
        </p:spPr>
        <p:txBody>
          <a:bodyPr/>
          <a:lstStyle/>
          <a:p>
            <a:r>
              <a:rPr lang="ru-RU" sz="3200" b="1" u="sng" dirty="0" smtClean="0">
                <a:latin typeface="Calibri" charset="0"/>
              </a:rPr>
              <a:t>Почему это важно</a:t>
            </a:r>
            <a:endParaRPr lang="en-US" sz="3200" b="1" u="sng" dirty="0">
              <a:latin typeface="Calibr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Font typeface="Arial" charset="0"/>
              <a:buNone/>
              <a:defRPr/>
            </a:pPr>
            <a:r>
              <a:rPr lang="ru-RU" sz="2600" dirty="0" smtClean="0"/>
              <a:t>Количество </a:t>
            </a:r>
            <a:r>
              <a:rPr lang="ru-RU" sz="2600" b="1" u="sng" dirty="0" smtClean="0"/>
              <a:t>пропавших без вести женщин/девочек сегодня </a:t>
            </a:r>
            <a:r>
              <a:rPr lang="ru-RU" sz="2600" dirty="0" smtClean="0"/>
              <a:t>может быть </a:t>
            </a:r>
            <a:r>
              <a:rPr lang="ru-RU" sz="2600" b="1" u="sng" dirty="0" smtClean="0"/>
              <a:t>больше</a:t>
            </a:r>
            <a:r>
              <a:rPr lang="ru-RU" sz="2600" dirty="0" smtClean="0"/>
              <a:t>, чем количество </a:t>
            </a:r>
            <a:r>
              <a:rPr lang="ru-RU" sz="2600" b="1" u="sng" dirty="0" smtClean="0"/>
              <a:t>погибших на войне в </a:t>
            </a:r>
            <a:r>
              <a:rPr lang="en-US" sz="2600" b="1" dirty="0" smtClean="0"/>
              <a:t>20</a:t>
            </a:r>
            <a:r>
              <a:rPr lang="ru-RU" sz="2600" b="1" baseline="30000" dirty="0" smtClean="0"/>
              <a:t>ом</a:t>
            </a:r>
            <a:r>
              <a:rPr lang="ru-RU" sz="2600" b="1" baseline="30000" dirty="0" smtClean="0"/>
              <a:t> </a:t>
            </a:r>
            <a:r>
              <a:rPr lang="ru-RU" sz="2600" b="1" dirty="0" smtClean="0"/>
              <a:t>веке</a:t>
            </a:r>
            <a:endParaRPr lang="en-US" sz="2600" b="1" dirty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ru-RU" sz="2600" dirty="0" smtClean="0"/>
              <a:t>«Обеспечение</a:t>
            </a:r>
            <a:r>
              <a:rPr lang="ru-RU" sz="2800" dirty="0" smtClean="0"/>
              <a:t> </a:t>
            </a:r>
            <a:r>
              <a:rPr lang="ru-RU" sz="2800" dirty="0" smtClean="0"/>
              <a:t>безопасности, </a:t>
            </a:r>
            <a:r>
              <a:rPr lang="ru-RU" sz="2800" dirty="0" smtClean="0"/>
              <a:t>которая </a:t>
            </a:r>
            <a:r>
              <a:rPr lang="ru-RU" sz="2800" dirty="0" smtClean="0"/>
              <a:t>не принимает во внимание </a:t>
            </a:r>
            <a:r>
              <a:rPr lang="ru-RU" sz="2800" b="1" u="sng" dirty="0" smtClean="0"/>
              <a:t>гендерное</a:t>
            </a:r>
            <a:r>
              <a:rPr lang="ru-RU" sz="2800" b="1" u="sng" dirty="0" smtClean="0"/>
              <a:t> насилие </a:t>
            </a:r>
            <a:r>
              <a:rPr lang="ru-RU" sz="2800" dirty="0" smtClean="0"/>
              <a:t>- это убогая забота о безопасности.»</a:t>
            </a: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sz="18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ru-RU" sz="1800" dirty="0" smtClean="0"/>
              <a:t>Валери</a:t>
            </a:r>
            <a:r>
              <a:rPr lang="ru-RU" sz="1800" dirty="0" smtClean="0"/>
              <a:t> Хадсон и др.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  <a:defRPr/>
            </a:pPr>
            <a:r>
              <a:rPr lang="ru-RU" sz="1800" b="1" dirty="0" smtClean="0"/>
              <a:t>«Суть вопроса: безопасность женщин и безопасность государств</a:t>
            </a:r>
            <a:r>
              <a:rPr lang="ru-RU" sz="1800" b="1" dirty="0" smtClean="0"/>
              <a:t>» </a:t>
            </a:r>
            <a:r>
              <a:rPr lang="ru-RU" sz="1800" dirty="0" smtClean="0"/>
              <a:t>(</a:t>
            </a:r>
            <a:r>
              <a:rPr lang="ru-RU" sz="1800" dirty="0" smtClean="0"/>
              <a:t>2009 г.) </a:t>
            </a:r>
            <a:r>
              <a:rPr lang="ru-RU" sz="1800" b="1" i="1" dirty="0" smtClean="0"/>
              <a:t>«Секс и мир во всем мире»</a:t>
            </a:r>
            <a:r>
              <a:rPr lang="ru-RU" sz="1800" i="1" dirty="0" smtClean="0"/>
              <a:t> </a:t>
            </a:r>
            <a:r>
              <a:rPr lang="ru-RU" sz="1800" dirty="0" smtClean="0"/>
              <a:t>(2012 г.)</a:t>
            </a:r>
            <a:r>
              <a:rPr lang="en-US" sz="1800" b="1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39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0" y="395288"/>
            <a:ext cx="9144000" cy="196691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Сильная связь между </a:t>
            </a:r>
            <a:r>
              <a:rPr lang="ru-RU" sz="2800" b="1" u="sng" dirty="0" smtClean="0">
                <a:solidFill>
                  <a:srgbClr val="000099"/>
                </a:solidFill>
              </a:rPr>
              <a:t>отношением к женщинам </a:t>
            </a:r>
            <a:r>
              <a:rPr lang="ru-RU" sz="2800" b="1" dirty="0" smtClean="0"/>
              <a:t>в обществе и </a:t>
            </a:r>
            <a:r>
              <a:rPr lang="ru-RU" sz="2800" b="1" u="sng" dirty="0" smtClean="0">
                <a:solidFill>
                  <a:srgbClr val="000099"/>
                </a:solidFill>
              </a:rPr>
              <a:t>миролюбием</a:t>
            </a:r>
            <a:r>
              <a:rPr lang="ru-RU" sz="2800" b="1" dirty="0" smtClean="0"/>
              <a:t> государств </a:t>
            </a:r>
            <a:r>
              <a:rPr lang="ru-RU" sz="2800" b="1" dirty="0" smtClean="0">
                <a:solidFill>
                  <a:srgbClr val="000099"/>
                </a:solidFill>
              </a:rPr>
              <a:t>(с внутренней </a:t>
            </a:r>
            <a:r>
              <a:rPr lang="ru-RU" sz="2800" b="1" u="sng" dirty="0" smtClean="0">
                <a:solidFill>
                  <a:srgbClr val="000099"/>
                </a:solidFill>
              </a:rPr>
              <a:t>и </a:t>
            </a:r>
            <a:r>
              <a:rPr lang="ru-RU" sz="2800" b="1" dirty="0" smtClean="0">
                <a:solidFill>
                  <a:srgbClr val="000099"/>
                </a:solidFill>
              </a:rPr>
              <a:t>внешней стороны) </a:t>
            </a: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Calibri" charset="0"/>
              </a:rPr>
            </a:br>
            <a:endParaRPr lang="en-US" sz="2800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47244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latin typeface="Calibri" charset="0"/>
              </a:rPr>
              <a:t>	</a:t>
            </a:r>
            <a:r>
              <a:rPr lang="ru-RU" sz="2400" b="1" u="sng" dirty="0" smtClean="0">
                <a:solidFill>
                  <a:srgbClr val="000000"/>
                </a:solidFill>
                <a:latin typeface="Calibri" charset="0"/>
              </a:rPr>
              <a:t>Сильнее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	</a:t>
            </a:r>
            <a:r>
              <a:rPr lang="ru-RU" sz="2400" dirty="0" smtClean="0">
                <a:solidFill>
                  <a:srgbClr val="000000"/>
                </a:solidFill>
                <a:latin typeface="Calibri" charset="0"/>
              </a:rPr>
              <a:t>Чем демократия, процветание</a:t>
            </a:r>
            <a:endParaRPr lang="is-IS" sz="24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is-IS" sz="2400" dirty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ru-RU" sz="2400" b="1" u="sng" dirty="0" smtClean="0">
                <a:solidFill>
                  <a:srgbClr val="000000"/>
                </a:solidFill>
                <a:latin typeface="Calibri" charset="0"/>
              </a:rPr>
              <a:t>Ученые</a:t>
            </a:r>
            <a:r>
              <a:rPr lang="is-IS" sz="2400" dirty="0" smtClean="0">
                <a:solidFill>
                  <a:srgbClr val="000000"/>
                </a:solidFill>
                <a:latin typeface="Calibri" charset="0"/>
              </a:rPr>
              <a:t>:		</a:t>
            </a:r>
            <a:r>
              <a:rPr lang="ru-RU" sz="2400" dirty="0" smtClean="0">
                <a:solidFill>
                  <a:srgbClr val="000000"/>
                </a:solidFill>
                <a:latin typeface="Calibri" charset="0"/>
              </a:rPr>
              <a:t>«Прочие факторы» являются преобладающими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charset="0"/>
              </a:rPr>
              <a:t>                                  объяснениями войны и мира</a:t>
            </a:r>
            <a:endParaRPr lang="is-IS" sz="2400" dirty="0" smtClean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is-IS" sz="2400" dirty="0">
              <a:solidFill>
                <a:srgbClr val="000000"/>
              </a:solidFill>
              <a:latin typeface="Calibri" charset="0"/>
            </a:endParaRPr>
          </a:p>
          <a:p>
            <a:pPr marL="0" indent="0" algn="ctr">
              <a:buNone/>
              <a:defRPr/>
            </a:pPr>
            <a:r>
              <a:rPr lang="is-IS" sz="2400" i="1" dirty="0" smtClean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ru-RU" sz="2400" b="1" i="1" u="sng" dirty="0" smtClean="0">
                <a:solidFill>
                  <a:srgbClr val="000099"/>
                </a:solidFill>
              </a:rPr>
              <a:t>Один из самых важных результатов исследований в области безопасности в 21 веке</a:t>
            </a:r>
            <a:endParaRPr lang="en-US" sz="1800" dirty="0" smtClean="0"/>
          </a:p>
          <a:p>
            <a:pPr marL="0" indent="0">
              <a:buNone/>
              <a:defRPr/>
            </a:pPr>
            <a:r>
              <a:rPr lang="ru-RU" sz="1800" dirty="0" smtClean="0"/>
              <a:t>Валери</a:t>
            </a:r>
            <a:r>
              <a:rPr lang="ru-RU" sz="1800" dirty="0" smtClean="0"/>
              <a:t> Хадсон и др.</a:t>
            </a:r>
            <a:r>
              <a:rPr lang="en-US" sz="1800" dirty="0" smtClean="0"/>
              <a:t>. </a:t>
            </a:r>
            <a:endParaRPr lang="en-US" sz="1800" dirty="0"/>
          </a:p>
          <a:p>
            <a:pPr marL="0" indent="0">
              <a:buNone/>
              <a:defRPr/>
            </a:pPr>
            <a:r>
              <a:rPr lang="ru-RU" sz="1800" b="1" dirty="0" smtClean="0"/>
              <a:t>«Суть вопроса: безопасность женщин и безопасность государств</a:t>
            </a:r>
            <a:r>
              <a:rPr lang="ru-RU" sz="1800" b="1" dirty="0" smtClean="0"/>
              <a:t>» (</a:t>
            </a:r>
            <a:r>
              <a:rPr lang="ru-RU" sz="1800" dirty="0" smtClean="0"/>
              <a:t>2009 г.) </a:t>
            </a:r>
            <a:r>
              <a:rPr lang="ru-RU" sz="1800" b="1" i="1" dirty="0" smtClean="0"/>
              <a:t>«Секс и мир во всем мире»</a:t>
            </a:r>
            <a:r>
              <a:rPr lang="ru-RU" sz="1800" i="1" dirty="0" smtClean="0"/>
              <a:t> </a:t>
            </a:r>
            <a:r>
              <a:rPr lang="ru-RU" sz="1800" dirty="0" smtClean="0"/>
              <a:t>(2012 г.)</a:t>
            </a:r>
            <a:r>
              <a:rPr lang="en-US" sz="1800" b="1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059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ru-RU" sz="3200" b="1" u="sng" dirty="0" smtClean="0"/>
              <a:t>Когда женщины участвуют в мирных переговорах:</a:t>
            </a:r>
            <a:endParaRPr lang="en-US" sz="3200" b="1" u="sng" dirty="0">
              <a:latin typeface="Calibri" charset="0"/>
            </a:endParaRPr>
          </a:p>
        </p:txBody>
      </p:sp>
      <p:sp>
        <p:nvSpPr>
          <p:cNvPr id="27650" name="Content Placeholder 4"/>
          <p:cNvSpPr>
            <a:spLocks noGrp="1"/>
          </p:cNvSpPr>
          <p:nvPr>
            <p:ph idx="1"/>
          </p:nvPr>
        </p:nvSpPr>
        <p:spPr>
          <a:xfrm>
            <a:off x="381000" y="1466850"/>
            <a:ext cx="8839200" cy="52387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latin typeface="Calibri" charset="0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Calibri" charset="0"/>
              </a:rPr>
              <a:t>на</a:t>
            </a:r>
            <a:r>
              <a:rPr lang="ru-RU" sz="2800" b="1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 sz="2800" b="1" u="sng" dirty="0" smtClean="0">
                <a:solidFill>
                  <a:srgbClr val="0000FF"/>
                </a:solidFill>
                <a:latin typeface="Calibri" charset="0"/>
              </a:rPr>
              <a:t>35</a:t>
            </a:r>
            <a:r>
              <a:rPr lang="en-US" sz="2800" b="1" u="sng" dirty="0">
                <a:solidFill>
                  <a:srgbClr val="0000FF"/>
                </a:solidFill>
                <a:latin typeface="Calibri" charset="0"/>
              </a:rPr>
              <a:t>% </a:t>
            </a:r>
            <a:r>
              <a:rPr lang="ru-RU" sz="2800" b="1" u="sng" dirty="0" smtClean="0">
                <a:solidFill>
                  <a:srgbClr val="0000FF"/>
                </a:solidFill>
                <a:latin typeface="Calibri" charset="0"/>
              </a:rPr>
              <a:t>больше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ru-RU" sz="2800" b="1" u="sng" dirty="0" smtClean="0">
                <a:solidFill>
                  <a:srgbClr val="0000FF"/>
                </a:solidFill>
                <a:latin typeface="Calibri" charset="0"/>
              </a:rPr>
              <a:t>мирных соглашений на срок</a:t>
            </a:r>
            <a:r>
              <a:rPr lang="en-US" sz="2800" u="sng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 sz="2800" b="1" u="sng" dirty="0">
                <a:solidFill>
                  <a:srgbClr val="0000FF"/>
                </a:solidFill>
                <a:latin typeface="Calibri" charset="0"/>
              </a:rPr>
              <a:t>15+ </a:t>
            </a:r>
            <a:r>
              <a:rPr lang="ru-RU" sz="2800" b="1" u="sng" dirty="0" smtClean="0">
                <a:solidFill>
                  <a:srgbClr val="0000FF"/>
                </a:solidFill>
                <a:latin typeface="Calibri" charset="0"/>
              </a:rPr>
              <a:t>лет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 </a:t>
            </a:r>
            <a:endParaRPr lang="en-US" sz="2800" b="1" u="sng" dirty="0" smtClean="0">
              <a:solidFill>
                <a:srgbClr val="0000FF"/>
              </a:solidFill>
              <a:latin typeface="Calibri" charset="0"/>
            </a:endParaRPr>
          </a:p>
          <a:p>
            <a:pPr>
              <a:buFont typeface="Wingdings" charset="2"/>
              <a:buChar char="u"/>
              <a:defRPr/>
            </a:pPr>
            <a:r>
              <a:rPr lang="ru-RU" sz="2400" dirty="0" smtClean="0"/>
              <a:t>Соглашения, скорее всего, будут содержать </a:t>
            </a:r>
            <a:r>
              <a:rPr lang="ru-RU" sz="2400" b="1" u="sng" dirty="0" smtClean="0">
                <a:solidFill>
                  <a:srgbClr val="000099"/>
                </a:solidFill>
              </a:rPr>
              <a:t>гендерные</a:t>
            </a:r>
            <a:r>
              <a:rPr lang="ru-RU" sz="2400" b="1" u="sng" dirty="0" smtClean="0">
                <a:solidFill>
                  <a:srgbClr val="000099"/>
                </a:solidFill>
              </a:rPr>
              <a:t> положения</a:t>
            </a:r>
            <a:endParaRPr lang="en-US" sz="2400" b="1" u="sng" dirty="0">
              <a:solidFill>
                <a:srgbClr val="000099"/>
              </a:solidFill>
              <a:latin typeface="Calibri" charset="0"/>
            </a:endParaRPr>
          </a:p>
          <a:p>
            <a:pPr>
              <a:buFont typeface="Wingdings" charset="2"/>
              <a:buChar char="u"/>
              <a:defRPr/>
            </a:pPr>
            <a:r>
              <a:rPr lang="ru-RU" sz="2400" dirty="0" smtClean="0"/>
              <a:t>С большей вероятностью будут включены </a:t>
            </a:r>
            <a:r>
              <a:rPr lang="ru-RU" sz="2400" b="1" u="sng" dirty="0" smtClean="0">
                <a:solidFill>
                  <a:srgbClr val="000099"/>
                </a:solidFill>
              </a:rPr>
              <a:t>политические реформы + реализация</a:t>
            </a:r>
            <a:endParaRPr lang="en-US" sz="2400" b="1" u="sng" dirty="0" smtClean="0">
              <a:solidFill>
                <a:srgbClr val="000099"/>
              </a:solidFill>
              <a:latin typeface="Calibri" charset="0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2400" b="1" dirty="0">
                <a:latin typeface="Calibri" charset="0"/>
              </a:rPr>
              <a:t> </a:t>
            </a:r>
            <a:r>
              <a:rPr lang="ru-RU" sz="2400" dirty="0" smtClean="0"/>
              <a:t>Это </a:t>
            </a:r>
            <a:r>
              <a:rPr lang="ru-RU" sz="2400" b="1" u="sng" dirty="0" smtClean="0">
                <a:solidFill>
                  <a:srgbClr val="000099"/>
                </a:solidFill>
              </a:rPr>
              <a:t>правильно</a:t>
            </a:r>
            <a:r>
              <a:rPr lang="ru-RU" sz="2400" dirty="0" smtClean="0"/>
              <a:t> + </a:t>
            </a:r>
            <a:r>
              <a:rPr lang="ru-RU" sz="2400" b="1" u="sng" dirty="0" smtClean="0">
                <a:solidFill>
                  <a:srgbClr val="000099"/>
                </a:solidFill>
              </a:rPr>
              <a:t>разумно</a:t>
            </a:r>
            <a:endParaRPr lang="is-IS" sz="2400" b="1" u="sng" dirty="0" smtClean="0">
              <a:solidFill>
                <a:srgbClr val="000099"/>
              </a:solidFill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4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Гендер</a:t>
            </a:r>
            <a:r>
              <a:rPr lang="ru-RU" sz="3200" b="1" dirty="0" smtClean="0"/>
              <a:t> и безопасность </a:t>
            </a:r>
            <a:r>
              <a:rPr lang="ru-RU" sz="3200" b="1" u="sng" dirty="0" smtClean="0"/>
              <a:t>взаимосвязаны</a:t>
            </a:r>
            <a:endParaRPr lang="en-US" sz="32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40104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Гендерное</a:t>
            </a:r>
            <a:r>
              <a:rPr lang="ru-RU" sz="2400" dirty="0" smtClean="0"/>
              <a:t> равенство</a:t>
            </a:r>
            <a:r>
              <a:rPr lang="ru-RU" sz="2400" b="1" dirty="0" smtClean="0"/>
              <a:t> </a:t>
            </a:r>
            <a:r>
              <a:rPr lang="ru-RU" sz="2400" b="1" u="sng" dirty="0" smtClean="0"/>
              <a:t>укрепляет</a:t>
            </a:r>
            <a:r>
              <a:rPr lang="ru-RU" sz="2400" b="1" dirty="0" smtClean="0"/>
              <a:t> </a:t>
            </a:r>
            <a:r>
              <a:rPr lang="ru-RU" sz="2400" dirty="0" smtClean="0"/>
              <a:t>национальную/ </a:t>
            </a:r>
            <a:r>
              <a:rPr lang="ru-RU" sz="2400" dirty="0" smtClean="0"/>
              <a:t>международную безопасность</a:t>
            </a:r>
            <a:endParaRPr lang="en-US" sz="2400" dirty="0" smtClean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Безопасность </a:t>
            </a:r>
            <a:r>
              <a:rPr lang="ru-RU" sz="2400" b="1" u="sng" dirty="0" smtClean="0"/>
              <a:t>укрепляет</a:t>
            </a:r>
            <a:r>
              <a:rPr lang="ru-RU" sz="2400" dirty="0" smtClean="0"/>
              <a:t> </a:t>
            </a:r>
            <a:r>
              <a:rPr lang="ru-RU" sz="2400" dirty="0" smtClean="0"/>
              <a:t>гендерное</a:t>
            </a:r>
            <a:r>
              <a:rPr lang="ru-RU" sz="2400" dirty="0" smtClean="0"/>
              <a:t> равенство + права женщин</a:t>
            </a:r>
            <a:endParaRPr lang="en-US" sz="2400" b="1" u="sng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Это улица с </a:t>
            </a:r>
            <a:r>
              <a:rPr lang="ru-RU" sz="2400" b="1" u="sng" dirty="0" smtClean="0"/>
              <a:t>двусторонним движением</a:t>
            </a:r>
            <a:endParaRPr lang="en-US" sz="2400" b="1" u="sng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Если вас волнует </a:t>
            </a:r>
            <a:r>
              <a:rPr lang="ru-RU" sz="2400" b="1" u="sng" dirty="0" smtClean="0"/>
              <a:t>какой-либо</a:t>
            </a:r>
            <a:r>
              <a:rPr lang="ru-RU" sz="2400" dirty="0" smtClean="0"/>
              <a:t> вопрос (пол или безопасность), вы должны заботиться об </a:t>
            </a:r>
            <a:r>
              <a:rPr lang="ru-RU" sz="2400" b="1" u="sng" dirty="0" smtClean="0"/>
              <a:t>обоих</a:t>
            </a:r>
            <a:endParaRPr lang="en-US" sz="2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8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0" y="290513"/>
            <a:ext cx="9144000" cy="1143000"/>
          </a:xfrm>
        </p:spPr>
        <p:txBody>
          <a:bodyPr/>
          <a:lstStyle/>
          <a:p>
            <a:r>
              <a:rPr lang="ru-RU" sz="3200" b="1" u="sng" dirty="0" smtClean="0"/>
              <a:t>Заявления и обязательства</a:t>
            </a:r>
            <a:endParaRPr lang="en-US" sz="3200" b="1" u="sng" dirty="0">
              <a:latin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524001"/>
            <a:ext cx="8467756" cy="5024438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  <a:defRPr/>
            </a:pPr>
            <a:endParaRPr lang="en-US" sz="2400" dirty="0"/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1975</a:t>
            </a:r>
            <a:r>
              <a:rPr lang="ru-RU" sz="2400" dirty="0" smtClean="0"/>
              <a:t> г.</a:t>
            </a:r>
            <a:r>
              <a:rPr lang="en-US" sz="2400" dirty="0" smtClean="0"/>
              <a:t>	</a:t>
            </a:r>
            <a:r>
              <a:rPr lang="ru-RU" sz="2400" dirty="0" smtClean="0"/>
              <a:t> Начало Международного десятилетия женщин ООН</a:t>
            </a: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1979</a:t>
            </a:r>
            <a:r>
              <a:rPr lang="ru-RU" sz="2400" dirty="0" smtClean="0"/>
              <a:t> г.</a:t>
            </a:r>
            <a:r>
              <a:rPr lang="en-US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Конвенция о ликвидации всех форм</a:t>
            </a:r>
          </a:p>
          <a:p>
            <a:pPr marL="457200" lvl="1" indent="0">
              <a:buFontTx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дискриминация </a:t>
            </a:r>
            <a:r>
              <a:rPr lang="ru-RU" sz="2400" b="1" dirty="0" smtClean="0">
                <a:solidFill>
                  <a:srgbClr val="FF0000"/>
                </a:solidFill>
              </a:rPr>
              <a:t>в отношении женщин (CEDAW)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1995</a:t>
            </a:r>
            <a:r>
              <a:rPr lang="ru-RU" sz="2400" dirty="0" smtClean="0"/>
              <a:t> г.</a:t>
            </a:r>
            <a:r>
              <a:rPr lang="en-US" sz="2400" dirty="0" smtClean="0"/>
              <a:t>  </a:t>
            </a:r>
            <a:r>
              <a:rPr lang="ru-RU" sz="2400" dirty="0" smtClean="0"/>
              <a:t>Конференция ООН по положению женщин (4-я) </a:t>
            </a:r>
          </a:p>
          <a:p>
            <a:pPr marL="457200" lvl="1" indent="0">
              <a:buFontTx/>
              <a:buNone/>
              <a:defRPr/>
            </a:pPr>
            <a:r>
              <a:rPr lang="ru-RU" sz="2400" dirty="0" smtClean="0"/>
              <a:t>               Пекинская декларация и Платформа действий</a:t>
            </a:r>
            <a:endParaRPr lang="en-US" sz="2400" dirty="0"/>
          </a:p>
          <a:p>
            <a:pPr marL="457200" lvl="1" indent="0" algn="ctr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u="sng" dirty="0" smtClean="0">
                <a:solidFill>
                  <a:srgbClr val="FF0000"/>
                </a:solidFill>
              </a:rPr>
              <a:t>«Права человека - это права женщин, а права женщин - это права человека».</a:t>
            </a:r>
            <a:endParaRPr lang="en-US" sz="2400" b="1" i="1" u="sng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457200" lvl="1" indent="0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2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0" y="290512"/>
            <a:ext cx="9144000" cy="1233487"/>
          </a:xfrm>
        </p:spPr>
        <p:txBody>
          <a:bodyPr/>
          <a:lstStyle/>
          <a:p>
            <a:r>
              <a:rPr lang="ru-RU" sz="3200" b="1" dirty="0" smtClean="0"/>
              <a:t>Женщины, мир и безопасность (WPS): инициативы 21 века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762" y="1905000"/>
            <a:ext cx="8676276" cy="4953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400" dirty="0" smtClean="0"/>
              <a:t>	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2000</a:t>
            </a:r>
            <a:r>
              <a:rPr lang="ru-RU" sz="2400" dirty="0" smtClean="0"/>
              <a:t> г.</a:t>
            </a:r>
            <a:r>
              <a:rPr lang="en-US" sz="2400" dirty="0"/>
              <a:t>	</a:t>
            </a:r>
            <a:r>
              <a:rPr lang="ru-RU" sz="2400" b="1" dirty="0" smtClean="0">
                <a:solidFill>
                  <a:srgbClr val="000099"/>
                </a:solidFill>
              </a:rPr>
              <a:t>Резолюция 1325 СБ ООН о женщинах, мире и</a:t>
            </a:r>
          </a:p>
          <a:p>
            <a:pPr marL="457200" lvl="1" indent="0">
              <a:buFontTx/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             безопасности (WPS). Цели развития тысячелетия</a:t>
            </a:r>
          </a:p>
          <a:p>
            <a:pPr marL="457200" lvl="1" indent="0">
              <a:buFontTx/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             ООН (ЦРТ)</a:t>
            </a:r>
            <a:r>
              <a:rPr lang="en-US" sz="2400" dirty="0" smtClean="0"/>
              <a:t>		</a:t>
            </a:r>
          </a:p>
          <a:p>
            <a:pPr marL="914400" lvl="1" indent="-457200">
              <a:buFontTx/>
              <a:buAutoNum type="arabicPlain" startAt="2010"/>
              <a:defRPr/>
            </a:pPr>
            <a:r>
              <a:rPr lang="ru-RU" sz="2400" dirty="0" smtClean="0"/>
              <a:t> г.</a:t>
            </a:r>
            <a:r>
              <a:rPr lang="en-US" sz="2400" dirty="0" smtClean="0"/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ООН-женщины</a:t>
            </a:r>
            <a:r>
              <a:rPr lang="ru-RU" sz="2400" dirty="0" smtClean="0"/>
              <a:t> (создан единый офис)</a:t>
            </a:r>
            <a:endParaRPr lang="en-US" sz="2400" dirty="0" smtClean="0"/>
          </a:p>
          <a:p>
            <a:pPr marL="457200" lvl="1" indent="0"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sz="2400" dirty="0"/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2015</a:t>
            </a:r>
            <a:r>
              <a:rPr lang="ru-RU" sz="2400" dirty="0" smtClean="0"/>
              <a:t> г.</a:t>
            </a:r>
            <a:r>
              <a:rPr lang="en-US" sz="2400" dirty="0" smtClean="0"/>
              <a:t>	</a:t>
            </a:r>
            <a:r>
              <a:rPr lang="ru-RU" sz="2400" b="1" dirty="0" smtClean="0">
                <a:solidFill>
                  <a:srgbClr val="000099"/>
                </a:solidFill>
              </a:rPr>
              <a:t>Цели устойчивого развития ООН (ЦУР; Цель 5)) ООН-</a:t>
            </a:r>
          </a:p>
          <a:p>
            <a:pPr marL="457200" lvl="1" indent="0">
              <a:buFontTx/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              женщины: </a:t>
            </a:r>
            <a:r>
              <a:rPr lang="ru-RU" sz="2400" b="1" i="1" dirty="0" smtClean="0">
                <a:solidFill>
                  <a:srgbClr val="000099"/>
                </a:solidFill>
              </a:rPr>
              <a:t>«Планета 50-50 к 2030 году»</a:t>
            </a:r>
            <a:endParaRPr lang="en-US" sz="2400" b="1" i="1" dirty="0" smtClean="0">
              <a:solidFill>
                <a:srgbClr val="000099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789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">
      <a:dk1>
        <a:sysClr val="windowText" lastClr="000000"/>
      </a:dk1>
      <a:lt1>
        <a:srgbClr val="FFA32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10630</TotalTime>
  <Words>590</Words>
  <Application>Microsoft Macintosh PowerPoint</Application>
  <PresentationFormat>Экран (4:3)</PresentationFormat>
  <Paragraphs>324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Office Theme</vt:lpstr>
      <vt:lpstr>Слайд 1</vt:lpstr>
      <vt:lpstr>Гендер и безопасность: заблуждения</vt:lpstr>
      <vt:lpstr>Почему это важно: Повестка дня гендера и безопасности</vt:lpstr>
      <vt:lpstr>Почему это важно</vt:lpstr>
      <vt:lpstr> Сильная связь между отношением к женщинам в обществе и миролюбием государств (с внутренней и внешней стороны)  </vt:lpstr>
      <vt:lpstr>Когда женщины участвуют в мирных переговорах:</vt:lpstr>
      <vt:lpstr>Гендер и безопасность взаимосвязаны</vt:lpstr>
      <vt:lpstr>Заявления и обязательства</vt:lpstr>
      <vt:lpstr>Женщины, мир и безопасность (WPS): инициативы 21 века</vt:lpstr>
      <vt:lpstr>Повестка дня WPS: 4 столпа</vt:lpstr>
      <vt:lpstr>Гендер и безопасность: прогресс</vt:lpstr>
      <vt:lpstr> Прогресс: положительные моменты</vt:lpstr>
      <vt:lpstr>Слайд 13</vt:lpstr>
      <vt:lpstr>Гендер и безопасность: проблемы политики</vt:lpstr>
      <vt:lpstr>Прогресс: отрицательные моменты</vt:lpstr>
      <vt:lpstr>Прогресс: крайне отрицательные моменты</vt:lpstr>
      <vt:lpstr>Гендер и безопасность: фокус политики</vt:lpstr>
      <vt:lpstr>Гендер и безопасность: выводы</vt:lpstr>
      <vt:lpstr>Препятствия на пути к прогрессу</vt:lpstr>
      <vt:lpstr> Тактики гендерной политики</vt:lpstr>
      <vt:lpstr>Драйверы прогресса</vt:lpstr>
      <vt:lpstr>Стратегии прогресса</vt:lpstr>
      <vt:lpstr>Абсолютный баланс власти</vt:lpstr>
      <vt:lpstr>Почему каждый национальный лидер должен быть феминистом</vt:lpstr>
      <vt:lpstr>Почему каждый национальный лидер должен быть феминистом</vt:lpstr>
      <vt:lpstr>Анализ национальной безопасности: добавление гендерной перспективы</vt:lpstr>
      <vt:lpstr>Драйверы прогресса, 1990-ые-2020-ые годы</vt:lpstr>
      <vt:lpstr>Слайд 28</vt:lpstr>
      <vt:lpstr>Дополнительные ресурсы: учреждения</vt:lpstr>
      <vt:lpstr>Слайд 30</vt:lpstr>
    </vt:vector>
  </TitlesOfParts>
  <Company>GWU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Security</dc:title>
  <dc:creator>rjpond</dc:creator>
  <cp:lastModifiedBy>Ромашка</cp:lastModifiedBy>
  <cp:revision>862</cp:revision>
  <cp:lastPrinted>2021-11-16T20:12:56Z</cp:lastPrinted>
  <dcterms:created xsi:type="dcterms:W3CDTF">2011-07-19T13:57:38Z</dcterms:created>
  <dcterms:modified xsi:type="dcterms:W3CDTF">2021-12-01T15:59:05Z</dcterms:modified>
</cp:coreProperties>
</file>